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282" r:id="rId3"/>
    <p:sldId id="262" r:id="rId4"/>
    <p:sldId id="263" r:id="rId5"/>
    <p:sldId id="265" r:id="rId6"/>
    <p:sldId id="267" r:id="rId7"/>
    <p:sldId id="25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23" r:id="rId24"/>
    <p:sldId id="300" r:id="rId25"/>
    <p:sldId id="301" r:id="rId26"/>
    <p:sldId id="321" r:id="rId27"/>
    <p:sldId id="322" r:id="rId28"/>
    <p:sldId id="305" r:id="rId29"/>
    <p:sldId id="304" r:id="rId30"/>
    <p:sldId id="302" r:id="rId31"/>
    <p:sldId id="306" r:id="rId32"/>
    <p:sldId id="288" r:id="rId33"/>
    <p:sldId id="279" r:id="rId34"/>
    <p:sldId id="287" r:id="rId35"/>
    <p:sldId id="284" r:id="rId36"/>
    <p:sldId id="303" r:id="rId37"/>
    <p:sldId id="283" r:id="rId38"/>
    <p:sldId id="290" r:id="rId39"/>
    <p:sldId id="269" r:id="rId40"/>
    <p:sldId id="258" r:id="rId41"/>
    <p:sldId id="259" r:id="rId42"/>
    <p:sldId id="260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DA5"/>
    <a:srgbClr val="0200FF"/>
    <a:srgbClr val="FEA708"/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6/8/2017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6/8/2017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6/8/2017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6/8/2017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SPP TCR Reference Price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review of the SPP TCR Reference Price calculation</a:t>
            </a:r>
            <a:br>
              <a:rPr lang="en-US" dirty="0" smtClean="0"/>
            </a:br>
            <a:r>
              <a:rPr lang="en-US" dirty="0" smtClean="0"/>
              <a:t>and a proposal to modify the calculation</a:t>
            </a:r>
            <a:br>
              <a:rPr lang="en-US" dirty="0" smtClean="0"/>
            </a:br>
            <a:r>
              <a:rPr lang="en-US" dirty="0" smtClean="0"/>
              <a:t>to reduce over-collateralization</a:t>
            </a:r>
          </a:p>
          <a:p>
            <a:r>
              <a:rPr lang="en-US" dirty="0" smtClean="0"/>
              <a:t>6/15</a:t>
            </a:r>
            <a:r>
              <a:rPr lang="en-US" dirty="0" smtClean="0"/>
              <a:t>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Simulating Monthly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TCR Path in Jun_16 OFF</a:t>
            </a:r>
            <a:br>
              <a:rPr lang="en-US" dirty="0" smtClean="0"/>
            </a:br>
            <a:r>
              <a:rPr lang="en-US" dirty="0" smtClean="0"/>
              <a:t>OKGESNRWIND to OKGECENTWIND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833122" y="3438983"/>
            <a:ext cx="3814055" cy="2694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1914" y="2571453"/>
            <a:ext cx="6368506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4859" y="349572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202" y="608866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Hourly Congestion $/MWh</a:t>
            </a:r>
            <a:endParaRPr lang="en-US" sz="1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D1E-3C60-41B6-B28F-CC9190028EC6}" type="datetime1">
              <a:rPr lang="en-US" smtClean="0"/>
              <a:t>6/8/2017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one Monthly sample from sampling the hourly distribution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2790958"/>
            <a:ext cx="1011932" cy="71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3721681"/>
            <a:ext cx="1011932" cy="714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5411349"/>
            <a:ext cx="1011932" cy="7148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27591" y="4772371"/>
            <a:ext cx="98150" cy="365130"/>
            <a:chOff x="3282042" y="2988129"/>
            <a:chExt cx="212272" cy="789673"/>
          </a:xfrm>
        </p:grpSpPr>
        <p:sp>
          <p:nvSpPr>
            <p:cNvPr id="7" name="Oval 6"/>
            <p:cNvSpPr/>
            <p:nvPr/>
          </p:nvSpPr>
          <p:spPr>
            <a:xfrm>
              <a:off x="3282043" y="2988129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2043" y="3276830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2042" y="3565531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1DC-D08B-471F-A63F-48C7CB5F0F4B}" type="datetime1">
              <a:rPr lang="en-US" smtClean="0"/>
              <a:t>6/8/2017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2061" y="1600206"/>
            <a:ext cx="1813121" cy="1211528"/>
            <a:chOff x="1470700" y="2764068"/>
            <a:chExt cx="7015506" cy="3362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731519" y="160020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0" name="Group 29"/>
          <p:cNvGrpSpPr/>
          <p:nvPr/>
        </p:nvGrpSpPr>
        <p:grpSpPr>
          <a:xfrm>
            <a:off x="922061" y="3070683"/>
            <a:ext cx="1813121" cy="1211528"/>
            <a:chOff x="1470700" y="2764068"/>
            <a:chExt cx="7015506" cy="336210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731519" y="3070683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3" name="Group 42"/>
          <p:cNvGrpSpPr/>
          <p:nvPr/>
        </p:nvGrpSpPr>
        <p:grpSpPr>
          <a:xfrm>
            <a:off x="922061" y="5044446"/>
            <a:ext cx="1813121" cy="1211528"/>
            <a:chOff x="1470700" y="2764068"/>
            <a:chExt cx="7015506" cy="336210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731519" y="504444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9" name="Group 58"/>
          <p:cNvGrpSpPr/>
          <p:nvPr/>
        </p:nvGrpSpPr>
        <p:grpSpPr>
          <a:xfrm rot="2700000">
            <a:off x="1407427" y="4549578"/>
            <a:ext cx="306236" cy="306236"/>
            <a:chOff x="3870960" y="3890578"/>
            <a:chExt cx="438849" cy="438849"/>
          </a:xfrm>
        </p:grpSpPr>
        <p:sp>
          <p:nvSpPr>
            <p:cNvPr id="56" name="Oval 55"/>
            <p:cNvSpPr/>
            <p:nvPr/>
          </p:nvSpPr>
          <p:spPr>
            <a:xfrm>
              <a:off x="3870960" y="38905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23360" y="40429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75760" y="41953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/>
          <a:srcRect l="5619" t="12858" b="7808"/>
          <a:stretch/>
        </p:blipFill>
        <p:spPr>
          <a:xfrm>
            <a:off x="3589019" y="2301240"/>
            <a:ext cx="5085891" cy="36271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22264" y="586434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Monthly Congestion $/MW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96029" y="250395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5494" y="1495025"/>
            <a:ext cx="5911306" cy="707839"/>
            <a:chOff x="609599" y="1937153"/>
            <a:chExt cx="4864100" cy="674981"/>
          </a:xfrm>
        </p:grpSpPr>
        <p:sp>
          <p:nvSpPr>
            <p:cNvPr id="64" name="Rectangle 63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DE6E-B057-427D-9091-9156558AC489}" type="datetime1">
              <a:rPr lang="en-US" smtClean="0"/>
              <a:t>6/8/2017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~= 400 * Hourly Average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148985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437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163-F46C-4E1E-8BEB-8FD339A02777}" type="datetime1">
              <a:rPr lang="en-US" smtClean="0"/>
              <a:t>6/8/2017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width = -12828 – (-13564) = 736</a:t>
            </a:r>
          </a:p>
          <a:p>
            <a:r>
              <a:rPr lang="en-US" dirty="0" smtClean="0"/>
              <a:t>Hourly Average width = -32 – (-72) = 40.13181</a:t>
            </a:r>
          </a:p>
          <a:p>
            <a:r>
              <a:rPr lang="en-US" dirty="0" smtClean="0"/>
              <a:t>The ratio is about ~20 = </a:t>
            </a:r>
            <a:r>
              <a:rPr lang="en-US" dirty="0" err="1" smtClean="0"/>
              <a:t>sqrt</a:t>
            </a:r>
            <a:r>
              <a:rPr lang="en-US" dirty="0" smtClean="0"/>
              <a:t>(400)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043128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132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1DB-9BFB-4075-9AE4-DA80E04FCFC0}" type="datetime1">
              <a:rPr lang="en-US" smtClean="0"/>
              <a:t>6/8/2017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Losely: sum of N </a:t>
                </a:r>
                <a:r>
                  <a:rPr lang="en-US" i="1" dirty="0" smtClean="0"/>
                  <a:t>independent</a:t>
                </a:r>
                <a:r>
                  <a:rPr lang="en-US" dirty="0" smtClean="0"/>
                  <a:t> samples of any probability distribution will follow a normal distribution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We can estimate Worst-Case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5%−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Hourly values and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is the number of hours in a period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CBE-5264-4BF6-B61B-E810E9F10A32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Applying Central Limit Theorem underestimates the Monthly variance when the hourly samples are not independent.</a:t>
                </a:r>
              </a:p>
              <a:p>
                <a:pPr lvl="1"/>
                <a:r>
                  <a:rPr lang="en-US" dirty="0" smtClean="0"/>
                  <a:t>May employ a correction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rad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rad>
                  </m:oMath>
                </a14:m>
                <a:r>
                  <a:rPr lang="en-US" dirty="0" smtClean="0"/>
                  <a:t>. What is a good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9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b="3400"/>
          <a:stretch/>
        </p:blipFill>
        <p:spPr>
          <a:xfrm>
            <a:off x="712102" y="2121687"/>
            <a:ext cx="3329976" cy="33707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Reference Price </a:t>
            </a:r>
            <a:br>
              <a:rPr lang="en-US" dirty="0"/>
            </a:br>
            <a:r>
              <a:rPr lang="en-US" dirty="0"/>
              <a:t>to Statistical Worst-Case Value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782186"/>
              </p:ext>
            </p:extLst>
          </p:nvPr>
        </p:nvGraphicFramePr>
        <p:xfrm>
          <a:off x="4550835" y="1636240"/>
          <a:ext cx="40385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29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66462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17823194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98921545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12665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31.28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32.17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OKGEKEENANWIND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CSWSLEEPINGBEAR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25.65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17.01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</a:t>
            </a:r>
            <a:br>
              <a:rPr lang="en-US" sz="1400" dirty="0" smtClean="0"/>
            </a:br>
            <a:r>
              <a:rPr lang="en-US" sz="1400" dirty="0" smtClean="0"/>
              <a:t>Statistical Worst-Case Value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61060" y="3517900"/>
            <a:ext cx="311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72520" y="2146043"/>
            <a:ext cx="0" cy="326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18142"/>
              </p:ext>
            </p:extLst>
          </p:nvPr>
        </p:nvGraphicFramePr>
        <p:xfrm>
          <a:off x="4521203" y="3850858"/>
          <a:ext cx="40386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88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58658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987825150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3452109494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34223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-43.24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-13.40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-14.10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-12.34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INDN_MWE_SMKY2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CSWMAJESTICWIND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-25.47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-8.67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-9.00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-7.27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2815772" y="2337942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537987" y="3263731"/>
            <a:ext cx="960760" cy="29305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D5F-4D70-4BF3-996E-37F8958E0F95}" type="datetime1">
              <a:rPr lang="en-US" smtClean="0"/>
              <a:t>6/8/2017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9239" y="5408110"/>
            <a:ext cx="39805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Showing Reference Price results in </a:t>
            </a:r>
            <a:br>
              <a:rPr lang="en-US" sz="1200" dirty="0" smtClean="0"/>
            </a:br>
            <a:r>
              <a:rPr lang="en-US" sz="1200" dirty="0" smtClean="0"/>
              <a:t>much higher credit requirements on paths </a:t>
            </a:r>
            <a:br>
              <a:rPr lang="en-US" sz="1200" dirty="0" smtClean="0"/>
            </a:br>
            <a:r>
              <a:rPr lang="en-US" sz="1200" dirty="0" smtClean="0"/>
              <a:t>that are generally negatively congested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93907" y="3718004"/>
            <a:ext cx="1016093" cy="6369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9157" y="3899729"/>
            <a:ext cx="330293" cy="114750"/>
          </a:xfrm>
          <a:prstGeom prst="rect">
            <a:avLst/>
          </a:prstGeom>
          <a:solidFill>
            <a:srgbClr val="FEA70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89157" y="4048769"/>
            <a:ext cx="330293" cy="114750"/>
          </a:xfrm>
          <a:prstGeom prst="rect">
            <a:avLst/>
          </a:prstGeom>
          <a:solidFill>
            <a:srgbClr val="0200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89157" y="4191194"/>
            <a:ext cx="330293" cy="114750"/>
          </a:xfrm>
          <a:prstGeom prst="rect">
            <a:avLst/>
          </a:prstGeom>
          <a:solidFill>
            <a:srgbClr val="A5EDA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90055" y="3899729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50%-tile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8028" y="4042365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88028" y="4185001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0028" y="3749651"/>
            <a:ext cx="927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Statistical Worst Case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77050" y="1460748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42655" y="3672682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assessment of how much we are over-collateralizing or under-collateralizing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 credit requirement is a function of the Bid Curve and the Reference Price.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ReferencePrice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We can apply the same function to the actual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ActualValue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1D50-F0AA-46A8-84F7-AFEADD7F3562}" type="datetime1">
              <a:rPr lang="en-US" smtClean="0"/>
              <a:pPr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over-collateralization is not good:</a:t>
            </a:r>
          </a:p>
          <a:p>
            <a:pPr lvl="1"/>
            <a:r>
              <a:rPr lang="en-US" dirty="0" smtClean="0"/>
              <a:t>Illiquid market</a:t>
            </a:r>
          </a:p>
          <a:p>
            <a:pPr lvl="2"/>
            <a:r>
              <a:rPr lang="en-US" dirty="0" smtClean="0"/>
              <a:t>Auction values are not reflective of actual market value, but may include the cost of posting such collateral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Inefficiency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counterflow</a:t>
            </a:r>
            <a:r>
              <a:rPr lang="en-US" dirty="0" smtClean="0"/>
              <a:t> bids may result in high clearing price on paths that affect binding constraints in the prevailing </a:t>
            </a:r>
            <a:r>
              <a:rPr lang="en-US" dirty="0" smtClean="0"/>
              <a:t>direction</a:t>
            </a:r>
          </a:p>
          <a:p>
            <a:pPr lvl="3"/>
            <a:r>
              <a:rPr lang="en-US" dirty="0" smtClean="0"/>
              <a:t>Auction clearing price becomes less of an efficient forward price.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assess Over-Collateralization if the collateral requirements using Reference Price is higher than using the Actual Value.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BidCurve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ReferencePrice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BidCurve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ActualValue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3600" dirty="0" smtClean="0"/>
              </a:p>
              <a:p>
                <a:r>
                  <a:rPr lang="en-US" sz="3600" dirty="0" smtClean="0"/>
                  <a:t>Similarly, we can assess Under-Collateralization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752" r="-2741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2450"/>
            <a:ext cx="8229600" cy="865188"/>
          </a:xfrm>
        </p:spPr>
        <p:txBody>
          <a:bodyPr/>
          <a:lstStyle/>
          <a:p>
            <a:r>
              <a:rPr lang="en-US" dirty="0" smtClean="0"/>
              <a:t>Which bids do we consider?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947333"/>
            <a:ext cx="7128933" cy="394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600206"/>
            <a:ext cx="1557867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 Bids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9933" y="2667000"/>
            <a:ext cx="5012267" cy="285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9933" y="2316584"/>
            <a:ext cx="2658534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Bids requiring Collateral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401733" y="2667000"/>
            <a:ext cx="0" cy="285326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599" y="3743216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Over-Collateralization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6899" y="3717341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Under-Collateralization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bids do we consider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look at the bids that do not require collateral under </a:t>
            </a:r>
            <a:r>
              <a:rPr lang="en-US" dirty="0" err="1" smtClean="0"/>
              <a:t>RefPrice</a:t>
            </a:r>
            <a:endParaRPr lang="en-US" dirty="0" smtClean="0"/>
          </a:p>
          <a:p>
            <a:pPr lvl="1"/>
            <a:r>
              <a:rPr lang="en-US" dirty="0" smtClean="0"/>
              <a:t>Specifically, paths that are heavily negatively congested while historically are positively congested are excluded from this analysis</a:t>
            </a:r>
          </a:p>
          <a:p>
            <a:pPr lvl="1"/>
            <a:r>
              <a:rPr lang="en-US" dirty="0" smtClean="0"/>
              <a:t>Excluding these bids is </a:t>
            </a:r>
            <a:r>
              <a:rPr lang="en-US" dirty="0" smtClean="0"/>
              <a:t>appropriate unless </a:t>
            </a:r>
            <a:r>
              <a:rPr lang="en-US" dirty="0" smtClean="0"/>
              <a:t>we consider Reference Price calculation that understands topological changes on the relevant month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EA8-B38B-49E7-A85C-5CBC6D007238}" type="datetime1">
              <a:rPr lang="en-US" smtClean="0"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8" y="1634442"/>
            <a:ext cx="7998864" cy="4799320"/>
          </a:xfrm>
        </p:spPr>
      </p:pic>
      <p:sp>
        <p:nvSpPr>
          <p:cNvPr id="13" name="Rectangle 12"/>
          <p:cNvSpPr/>
          <p:nvPr/>
        </p:nvSpPr>
        <p:spPr>
          <a:xfrm>
            <a:off x="367469" y="2709021"/>
            <a:ext cx="408959" cy="2580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of Collateralization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6/9/2017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8384" y="1647815"/>
            <a:ext cx="48410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$12.5M</a:t>
            </a:r>
            <a:endParaRPr lang="en-US" sz="12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38383" y="2398421"/>
            <a:ext cx="484107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$10.0M</a:t>
            </a:r>
            <a:endParaRPr lang="en-US" sz="1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8382" y="3149027"/>
            <a:ext cx="47609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  $7.5M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5907" y="3905424"/>
            <a:ext cx="46487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     $5M</a:t>
            </a:r>
            <a:endParaRPr lang="en-US" sz="12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31" y="4684269"/>
            <a:ext cx="476092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  $2.5M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67103" y="5466682"/>
            <a:ext cx="227626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  $0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5165" y="1740148"/>
            <a:ext cx="311209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i="1" dirty="0" smtClean="0"/>
              <a:t>Amount of Collateralization ($)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1686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in 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133" y="1600200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133" y="5939391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0866" y="3235086"/>
            <a:ext cx="614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7200" y="2057400"/>
            <a:ext cx="0" cy="11776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5733" y="3235086"/>
            <a:ext cx="0" cy="270430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9891" y="2116899"/>
            <a:ext cx="28854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$5M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20161" y="3161826"/>
            <a:ext cx="288541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$0M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3674" y="4160889"/>
            <a:ext cx="335028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-$5M</a:t>
            </a:r>
            <a:endParaRPr lang="en-US" sz="12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96760" y="5194287"/>
            <a:ext cx="413575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 smtClean="0"/>
              <a:t>-$10M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90494" y="2368240"/>
            <a:ext cx="16190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i="1" dirty="0" smtClean="0"/>
              <a:t>3.6M</a:t>
            </a:r>
            <a:endParaRPr lang="en-US" sz="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23823" y="2139513"/>
            <a:ext cx="16190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i="1" dirty="0" smtClean="0"/>
              <a:t>5.0</a:t>
            </a:r>
            <a:r>
              <a:rPr lang="en-US" sz="600" i="1" dirty="0" smtClean="0"/>
              <a:t>M</a:t>
            </a:r>
            <a:endParaRPr lang="en-US" sz="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14302" y="2161543"/>
            <a:ext cx="16190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i="1" dirty="0" smtClean="0"/>
              <a:t>4.9M</a:t>
            </a:r>
            <a:endParaRPr lang="en-US" sz="6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59521" y="4530415"/>
            <a:ext cx="18594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i="1" dirty="0" smtClean="0"/>
              <a:t>-6.3M</a:t>
            </a:r>
            <a:endParaRPr lang="en-US" sz="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98423" y="3758763"/>
            <a:ext cx="18594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i="1" dirty="0" smtClean="0"/>
              <a:t>-2.4M</a:t>
            </a:r>
            <a:endParaRPr lang="en-US" sz="6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88902" y="3780793"/>
            <a:ext cx="18594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i="1" dirty="0" smtClean="0"/>
              <a:t>-2.6M</a:t>
            </a:r>
            <a:endParaRPr lang="en-US" sz="600" i="1" dirty="0"/>
          </a:p>
        </p:txBody>
      </p:sp>
    </p:spTree>
    <p:extLst>
      <p:ext uri="{BB962C8B-B14F-4D97-AF65-F5344CB8AC3E}">
        <p14:creationId xmlns:p14="http://schemas.microsoft.com/office/powerpoint/2010/main" val="11792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Over-Collateralization </a:t>
            </a:r>
            <a:r>
              <a:rPr lang="en-US" dirty="0"/>
              <a:t>in </a:t>
            </a:r>
            <a:r>
              <a:rPr lang="en-US" dirty="0" err="1" smtClean="0"/>
              <a:t>Pct</a:t>
            </a:r>
            <a:r>
              <a:rPr lang="en-US" dirty="0" smtClean="0"/>
              <a:t> of Bids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8828"/>
            <a:ext cx="8043334" cy="4826002"/>
          </a:xfrm>
        </p:spPr>
      </p:pic>
    </p:spTree>
    <p:extLst>
      <p:ext uri="{BB962C8B-B14F-4D97-AF65-F5344CB8AC3E}">
        <p14:creationId xmlns:p14="http://schemas.microsoft.com/office/powerpoint/2010/main" val="288003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Under-Collateralization in </a:t>
            </a:r>
            <a:r>
              <a:rPr lang="en-US" dirty="0" err="1" smtClean="0"/>
              <a:t>Pct</a:t>
            </a:r>
            <a:r>
              <a:rPr lang="en-US" dirty="0" smtClean="0"/>
              <a:t> of Bids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3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Equal-Collateralization in </a:t>
            </a:r>
            <a:r>
              <a:rPr lang="en-US" dirty="0" err="1" smtClean="0"/>
              <a:t>Pct</a:t>
            </a:r>
            <a:r>
              <a:rPr lang="en-US" dirty="0" smtClean="0"/>
              <a:t> of Bids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collateral is requested in both Actual and the referred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14" y="2550523"/>
            <a:ext cx="6498772" cy="38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0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947521" y="3132668"/>
            <a:ext cx="0" cy="84059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66054" y="3996274"/>
            <a:ext cx="0" cy="8635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760132" y="1993884"/>
            <a:ext cx="1634067" cy="635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94198" y="2095484"/>
            <a:ext cx="135466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Over-Under by bids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17791" y="2428333"/>
            <a:ext cx="3251212" cy="3251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02266" y="3996268"/>
            <a:ext cx="6079066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4199" y="1938868"/>
            <a:ext cx="0" cy="3937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5808" y="2763336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71942" y="1579857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95590" y="1579857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4256" y="4852739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438398" y="2150535"/>
            <a:ext cx="3808401" cy="380840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7067" y="1617133"/>
            <a:ext cx="0" cy="47074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4474" y="1571134"/>
            <a:ext cx="218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Credit Required</a:t>
            </a:r>
          </a:p>
          <a:p>
            <a:r>
              <a:rPr lang="en-US" b="1" i="1" dirty="0" smtClean="0"/>
              <a:t>Using Today </a:t>
            </a:r>
            <a:r>
              <a:rPr lang="en-US" b="1" i="1" dirty="0" err="1" smtClean="0"/>
              <a:t>RefPrice</a:t>
            </a:r>
            <a:endParaRPr lang="en-US" b="1" i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6264" y="6094537"/>
            <a:ext cx="850564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41166" y="6056440"/>
            <a:ext cx="435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Credit Required using Statistical Worst Case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84273" y="4806572"/>
            <a:ext cx="292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Under-Collateralized using </a:t>
            </a:r>
            <a:r>
              <a:rPr lang="en-US" sz="1200" dirty="0" err="1" smtClean="0"/>
              <a:t>StatisticalWorst</a:t>
            </a:r>
            <a:endParaRPr lang="en-US" sz="1200" dirty="0" smtClean="0"/>
          </a:p>
          <a:p>
            <a:r>
              <a:rPr lang="en-US" sz="1200" dirty="0" smtClean="0"/>
              <a:t>But Over-Collateralized using today </a:t>
            </a:r>
            <a:r>
              <a:rPr lang="en-US" sz="1200" dirty="0" err="1" smtClean="0"/>
              <a:t>RefPrice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4408040" y="4019274"/>
            <a:ext cx="1548012" cy="16588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rot="19994457" flipV="1">
            <a:off x="5827164" y="4293914"/>
            <a:ext cx="563762" cy="692286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1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19" name="Rectangle 18"/>
          <p:cNvSpPr/>
          <p:nvPr/>
        </p:nvSpPr>
        <p:spPr>
          <a:xfrm>
            <a:off x="184868" y="3976255"/>
            <a:ext cx="2049236" cy="19940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MPSSIBLEYUN3 </a:t>
            </a:r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MPS_MPS: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$-0.76 $/MWh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$-0.35 $/MWh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-0.07 $/MWh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size of $ is also influenced by the number of hours in a given period. For Winter_16 OFF it is 1543 hours. The size of $ is also influenced by the amount of MW requested: 335 MW.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Over-Under in more details for Winter_16 </a:t>
            </a:r>
            <a:r>
              <a:rPr lang="en-US" dirty="0" smtClean="0"/>
              <a:t>OFF</a:t>
            </a:r>
            <a:br>
              <a:rPr lang="en-US" dirty="0" smtClean="0"/>
            </a:br>
            <a:r>
              <a:rPr lang="en-US" dirty="0" smtClean="0"/>
              <a:t>(1104 bids)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76303" y="3566127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56162" y="3100359"/>
            <a:ext cx="2049236" cy="27615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NPPD_COOPR to NPPD_NPPD: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$-0.85 $/MWh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$-0.05 $/MWh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-0.91 $/MWh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worst-case is skewed due to positive congestion in March 2015.</a:t>
            </a:r>
          </a:p>
          <a:p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size of $ is also influenced by the number of hours in a given period. For Winter_16 OFF it is 1543 hours. The size of $ is also influenced by the amount of MW requested. Cooper is a big nuclear unit.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 rot="1605543">
            <a:off x="6024466" y="3022215"/>
            <a:ext cx="836242" cy="8357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44043" y="5229981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868" y="1477417"/>
            <a:ext cx="2049236" cy="22564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SPS.PANTEXWND to CSWMAJESTICWIND</a:t>
            </a:r>
          </a:p>
          <a:p>
            <a:r>
              <a:rPr lang="en-US" sz="105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RefPrice</a:t>
            </a:r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$-31.61 $/MWh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Worst: $-4.45 $/MWh</a:t>
            </a: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Actual: -0.64 $/MWh</a:t>
            </a:r>
          </a:p>
          <a:p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Bid: 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 MW at -5 $/MWh</a:t>
            </a:r>
          </a:p>
          <a:p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 MW at -7 $/MWh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 Price is skewed due to high negative congestion in January – March 2016</a:t>
            </a:r>
          </a:p>
          <a:p>
            <a:endParaRPr lang="en-US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42757" y="5333395"/>
            <a:ext cx="304800" cy="321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16" name="Freeform 15"/>
          <p:cNvSpPr/>
          <p:nvPr/>
        </p:nvSpPr>
        <p:spPr>
          <a:xfrm rot="19994457" flipH="1">
            <a:off x="2548168" y="3859776"/>
            <a:ext cx="1253062" cy="1934087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sp>
        <p:nvSpPr>
          <p:cNvPr id="18" name="Freeform 17"/>
          <p:cNvSpPr/>
          <p:nvPr/>
        </p:nvSpPr>
        <p:spPr>
          <a:xfrm rot="19994457" flipH="1">
            <a:off x="2859538" y="1150178"/>
            <a:ext cx="1137077" cy="4740280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  <a:gd name="connsiteX0" fmla="*/ 455 w 343355"/>
              <a:gd name="connsiteY0" fmla="*/ 571500 h 571500"/>
              <a:gd name="connsiteX1" fmla="*/ 25855 w 343355"/>
              <a:gd name="connsiteY1" fmla="*/ 342900 h 571500"/>
              <a:gd name="connsiteX2" fmla="*/ 137029 w 343355"/>
              <a:gd name="connsiteY2" fmla="*/ 95310 h 571500"/>
              <a:gd name="connsiteX3" fmla="*/ 343355 w 343355"/>
              <a:gd name="connsiteY3" fmla="*/ 0 h 571500"/>
              <a:gd name="connsiteX4" fmla="*/ 343355 w 343355"/>
              <a:gd name="connsiteY4" fmla="*/ 0 h 571500"/>
              <a:gd name="connsiteX5" fmla="*/ 343355 w 343355"/>
              <a:gd name="connsiteY5" fmla="*/ 0 h 571500"/>
              <a:gd name="connsiteX6" fmla="*/ 343355 w 343355"/>
              <a:gd name="connsiteY6" fmla="*/ 0 h 571500"/>
              <a:gd name="connsiteX0" fmla="*/ 58396 w 401296"/>
              <a:gd name="connsiteY0" fmla="*/ 571500 h 571500"/>
              <a:gd name="connsiteX1" fmla="*/ 4308 w 401296"/>
              <a:gd name="connsiteY1" fmla="*/ 171768 h 571500"/>
              <a:gd name="connsiteX2" fmla="*/ 194970 w 401296"/>
              <a:gd name="connsiteY2" fmla="*/ 95310 h 571500"/>
              <a:gd name="connsiteX3" fmla="*/ 401296 w 401296"/>
              <a:gd name="connsiteY3" fmla="*/ 0 h 571500"/>
              <a:gd name="connsiteX4" fmla="*/ 401296 w 401296"/>
              <a:gd name="connsiteY4" fmla="*/ 0 h 571500"/>
              <a:gd name="connsiteX5" fmla="*/ 401296 w 401296"/>
              <a:gd name="connsiteY5" fmla="*/ 0 h 571500"/>
              <a:gd name="connsiteX6" fmla="*/ 401296 w 401296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296" h="571500">
                <a:moveTo>
                  <a:pt x="58396" y="571500"/>
                </a:moveTo>
                <a:cubicBezTo>
                  <a:pt x="56279" y="472016"/>
                  <a:pt x="-18454" y="251133"/>
                  <a:pt x="4308" y="171768"/>
                </a:cubicBezTo>
                <a:cubicBezTo>
                  <a:pt x="27070" y="92403"/>
                  <a:pt x="128805" y="123938"/>
                  <a:pt x="194970" y="95310"/>
                </a:cubicBezTo>
                <a:cubicBezTo>
                  <a:pt x="261135" y="66682"/>
                  <a:pt x="401296" y="0"/>
                  <a:pt x="401296" y="0"/>
                </a:cubicBezTo>
                <a:lnTo>
                  <a:pt x="401296" y="0"/>
                </a:lnTo>
                <a:lnTo>
                  <a:pt x="401296" y="0"/>
                </a:lnTo>
                <a:lnTo>
                  <a:pt x="401296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27" name="TextBox 26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6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Comply with FERC Order 741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Principles: 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volatility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bids</a:t>
            </a:r>
            <a:endParaRPr lang="en-US" dirty="0"/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For new nodes that lack historical data, credit calculation should use historical data of the closest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Statistical Worst Case of 5%-tile:</a:t>
            </a:r>
          </a:p>
          <a:p>
            <a:pPr lvl="1"/>
            <a:r>
              <a:rPr lang="en-US" dirty="0" smtClean="0"/>
              <a:t>Savings </a:t>
            </a:r>
            <a:r>
              <a:rPr lang="en-US" dirty="0"/>
              <a:t>Market </a:t>
            </a:r>
            <a:r>
              <a:rPr lang="en-US" dirty="0" smtClean="0"/>
              <a:t>Participants over-collateralization: $44,967,333</a:t>
            </a:r>
          </a:p>
          <a:p>
            <a:pPr lvl="1"/>
            <a:r>
              <a:rPr lang="en-US" dirty="0" smtClean="0"/>
              <a:t>For the risk </a:t>
            </a:r>
            <a:r>
              <a:rPr lang="en-US" dirty="0"/>
              <a:t>of under-collateralizing: </a:t>
            </a:r>
            <a:r>
              <a:rPr lang="en-US" dirty="0" smtClean="0"/>
              <a:t>9,046,537</a:t>
            </a:r>
          </a:p>
          <a:p>
            <a:pPr lvl="1"/>
            <a:r>
              <a:rPr lang="en-US" dirty="0" smtClean="0"/>
              <a:t>Or a ratio of 5.0</a:t>
            </a:r>
          </a:p>
          <a:p>
            <a:r>
              <a:rPr lang="en-US" dirty="0" smtClean="0"/>
              <a:t>Using Statistical Worst Case of 2%-tile:</a:t>
            </a:r>
          </a:p>
          <a:p>
            <a:pPr lvl="1"/>
            <a:r>
              <a:rPr lang="en-US" dirty="0" smtClean="0"/>
              <a:t>A ratio of 4.8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37867"/>
              </p:ext>
            </p:extLst>
          </p:nvPr>
        </p:nvGraphicFramePr>
        <p:xfrm>
          <a:off x="1524000" y="1857489"/>
          <a:ext cx="5542219" cy="120967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308432">
                  <a:extLst>
                    <a:ext uri="{9D8B030D-6E8A-4147-A177-3AD203B41FA5}">
                      <a16:colId xmlns:a16="http://schemas.microsoft.com/office/drawing/2014/main" val="2081406776"/>
                    </a:ext>
                  </a:extLst>
                </a:gridCol>
                <a:gridCol w="1085041">
                  <a:extLst>
                    <a:ext uri="{9D8B030D-6E8A-4147-A177-3AD203B41FA5}">
                      <a16:colId xmlns:a16="http://schemas.microsoft.com/office/drawing/2014/main" val="842851541"/>
                    </a:ext>
                  </a:extLst>
                </a:gridCol>
                <a:gridCol w="1159504">
                  <a:extLst>
                    <a:ext uri="{9D8B030D-6E8A-4147-A177-3AD203B41FA5}">
                      <a16:colId xmlns:a16="http://schemas.microsoft.com/office/drawing/2014/main" val="2730663036"/>
                    </a:ext>
                  </a:extLst>
                </a:gridCol>
                <a:gridCol w="957389">
                  <a:extLst>
                    <a:ext uri="{9D8B030D-6E8A-4147-A177-3AD203B41FA5}">
                      <a16:colId xmlns:a16="http://schemas.microsoft.com/office/drawing/2014/main" val="645626965"/>
                    </a:ext>
                  </a:extLst>
                </a:gridCol>
                <a:gridCol w="1031853">
                  <a:extLst>
                    <a:ext uri="{9D8B030D-6E8A-4147-A177-3AD203B41FA5}">
                      <a16:colId xmlns:a16="http://schemas.microsoft.com/office/drawing/2014/main" val="9802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MethodType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703190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(80,512,746)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29,065,516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16,366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4,545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8313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CreditRequiredStats05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(35,545,413)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38,112,053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12,684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5,918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7614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CreditRequiredStats02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(41,092,204)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37,258,709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13,279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5,655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70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Comparing to today Reference Price in Annual Auction of PY2016-2017</a:t>
            </a:r>
          </a:p>
          <a:p>
            <a:pPr lvl="1"/>
            <a:r>
              <a:rPr lang="en-US" dirty="0" smtClean="0"/>
              <a:t>While Statistical Worst results in more under-collateralization by $9M, </a:t>
            </a:r>
            <a:br>
              <a:rPr lang="en-US" dirty="0" smtClean="0"/>
            </a:br>
            <a:r>
              <a:rPr lang="en-US" dirty="0" smtClean="0"/>
              <a:t>it provides a savings of over-collateralization by $45M</a:t>
            </a:r>
          </a:p>
          <a:p>
            <a:pPr lvl="1"/>
            <a:r>
              <a:rPr lang="en-US" dirty="0" smtClean="0"/>
              <a:t>The Under-Over Collateralization Charts show that for most bids the credit requirements using Statistical Worst and Today Reference Price are comparable (following the diagonal lines). </a:t>
            </a:r>
            <a:endParaRPr lang="en-US" dirty="0"/>
          </a:p>
          <a:p>
            <a:pPr lvl="2"/>
            <a:r>
              <a:rPr lang="en-US" dirty="0" smtClean="0"/>
              <a:t>The savings on the over-collateralization and under-collateralization are on Winter periods with many hours (OFF/ON: 1543/1361 hours) and high MW bids.</a:t>
            </a:r>
          </a:p>
          <a:p>
            <a:pPr lvl="2"/>
            <a:r>
              <a:rPr lang="en-US" dirty="0" smtClean="0"/>
              <a:t>More savings on the over-collateralization is due to zero collateral bids using Statistical Worst method but significant amount of collateral is required using today reference price. </a:t>
            </a:r>
          </a:p>
          <a:p>
            <a:pPr lvl="3"/>
            <a:r>
              <a:rPr lang="en-US" dirty="0" smtClean="0"/>
              <a:t>Namely, bid price is lower than Statistical Worst and Actual congestion but higher than Today Reference Price.</a:t>
            </a:r>
          </a:p>
          <a:p>
            <a:pPr lvl="2"/>
            <a:r>
              <a:rPr lang="en-US" dirty="0" smtClean="0"/>
              <a:t>Over-Under Collateralization Charts for all periods are included in the Appendix section.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5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</a:t>
            </a:r>
            <a:r>
              <a:rPr lang="en-US" dirty="0" smtClean="0"/>
              <a:t>Requirements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Credit Requirement is calculated based on Bid Price and the Reference Price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BidPrice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ReferencePrice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995-B660-41D4-8FC6-4FC94EE9C233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current calculation of Reference Price with Statistical Worst-Case Value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4BE6-EF26-45B8-903D-20D6902B7E3E}" type="datetime1">
              <a:rPr lang="en-US" smtClean="0"/>
              <a:t>6/8/2017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calculation involving new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6E2-66F2-44BA-B218-7B8216EFB5DF}" type="datetime1">
              <a:rPr lang="en-US" smtClean="0"/>
              <a:t>6/8/2017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Reference Price calculation for paths involving new nodes will use the MCC average across all SPP points</a:t>
            </a:r>
          </a:p>
          <a:p>
            <a:pPr lvl="1"/>
            <a:r>
              <a:rPr lang="en-US" dirty="0" smtClean="0"/>
              <a:t>But by definition, the MCC congestion pricing if weighted by load power withdrawal is equal to zero.</a:t>
            </a:r>
          </a:p>
          <a:p>
            <a:pPr lvl="1"/>
            <a:r>
              <a:rPr lang="en-US" dirty="0" smtClean="0"/>
              <a:t>If sink points in general have negative MCC (like in Sunflower, Nebraska, or Westar), then most likely any paths sourcing at new nodes will require credits</a:t>
            </a:r>
          </a:p>
          <a:p>
            <a:pPr lvl="1"/>
            <a:r>
              <a:rPr lang="en-US" dirty="0" smtClean="0"/>
              <a:t>If sink points in general have positive MCC (like in OKGE, EDE, or WFEC), then most likely any paths sourcing at new nodes will require credits</a:t>
            </a:r>
          </a:p>
          <a:p>
            <a:r>
              <a:rPr lang="en-US" dirty="0" smtClean="0"/>
              <a:t>And what about when both Source and Sink are new nodes. For example the path SECI.FPLP.GRAYWIND </a:t>
            </a:r>
            <a:r>
              <a:rPr lang="en-US" dirty="0"/>
              <a:t>to </a:t>
            </a:r>
            <a:r>
              <a:rPr lang="en-US" dirty="0" smtClean="0"/>
              <a:t>WAUE.BEPM.BRADY1?</a:t>
            </a:r>
            <a:endParaRPr lang="en-US" dirty="0"/>
          </a:p>
          <a:p>
            <a:pPr lvl="1"/>
            <a:r>
              <a:rPr lang="en-US" dirty="0" smtClean="0"/>
              <a:t>Currently Reference Price for such path is zero.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FDA7-7CB9-4939-983D-F402B7996BDF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/ Under collateralization on paths that </a:t>
            </a:r>
            <a:r>
              <a:rPr lang="en-US" dirty="0"/>
              <a:t>are flagged with YEAR_1_PROXY_PRICE_IND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look at the new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10231"/>
              </p:ext>
            </p:extLst>
          </p:nvPr>
        </p:nvGraphicFramePr>
        <p:xfrm>
          <a:off x="1320800" y="2929465"/>
          <a:ext cx="6908801" cy="204893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035515">
                  <a:extLst>
                    <a:ext uri="{9D8B030D-6E8A-4147-A177-3AD203B41FA5}">
                      <a16:colId xmlns:a16="http://schemas.microsoft.com/office/drawing/2014/main" val="2796128852"/>
                    </a:ext>
                  </a:extLst>
                </a:gridCol>
                <a:gridCol w="1523436">
                  <a:extLst>
                    <a:ext uri="{9D8B030D-6E8A-4147-A177-3AD203B41FA5}">
                      <a16:colId xmlns:a16="http://schemas.microsoft.com/office/drawing/2014/main" val="2556144078"/>
                    </a:ext>
                  </a:extLst>
                </a:gridCol>
                <a:gridCol w="1536237">
                  <a:extLst>
                    <a:ext uri="{9D8B030D-6E8A-4147-A177-3AD203B41FA5}">
                      <a16:colId xmlns:a16="http://schemas.microsoft.com/office/drawing/2014/main" val="173229078"/>
                    </a:ext>
                  </a:extLst>
                </a:gridCol>
                <a:gridCol w="955881">
                  <a:extLst>
                    <a:ext uri="{9D8B030D-6E8A-4147-A177-3AD203B41FA5}">
                      <a16:colId xmlns:a16="http://schemas.microsoft.com/office/drawing/2014/main" val="37624267"/>
                    </a:ext>
                  </a:extLst>
                </a:gridCol>
                <a:gridCol w="857732">
                  <a:extLst>
                    <a:ext uri="{9D8B030D-6E8A-4147-A177-3AD203B41FA5}">
                      <a16:colId xmlns:a16="http://schemas.microsoft.com/office/drawing/2014/main" val="961931367"/>
                    </a:ext>
                  </a:extLst>
                </a:gridCol>
              </a:tblGrid>
              <a:tr h="869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Method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Under-Collateralization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#Bids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Under-Collateralization #Bids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621872839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(14,433,413)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3,699,350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2,995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680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227301275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(7,200,098)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4,071,253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2,476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813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3703654352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(7,545,183)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4,040,428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2,490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808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73133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70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calculating the reference </a:t>
            </a:r>
            <a:r>
              <a:rPr lang="en-US" dirty="0" smtClean="0"/>
              <a:t>price </a:t>
            </a:r>
            <a:r>
              <a:rPr lang="en-US" dirty="0" smtClean="0"/>
              <a:t>for paths involving </a:t>
            </a:r>
            <a:r>
              <a:rPr lang="en-US" dirty="0" smtClean="0"/>
              <a:t>New Nodes, </a:t>
            </a:r>
            <a:r>
              <a:rPr lang="en-US" dirty="0" smtClean="0"/>
              <a:t>SPP </a:t>
            </a:r>
            <a:r>
              <a:rPr lang="en-US" dirty="0" smtClean="0"/>
              <a:t>will use historical data of the </a:t>
            </a:r>
            <a:r>
              <a:rPr lang="en-US" dirty="0" smtClean="0"/>
              <a:t>node that is physically </a:t>
            </a:r>
            <a:r>
              <a:rPr lang="en-US" dirty="0"/>
              <a:t>closest </a:t>
            </a:r>
            <a:r>
              <a:rPr lang="en-US" dirty="0" smtClean="0"/>
              <a:t>to the new node.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1DF9-A47C-497D-9422-A14D7972A9CD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BFA5-37C2-4F38-A422-53BB79326F92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2"/>
          <a:srcRect l="13766" t="17995" r="7275" b="24890"/>
          <a:stretch/>
        </p:blipFill>
        <p:spPr>
          <a:xfrm>
            <a:off x="5478688" y="3663383"/>
            <a:ext cx="2333625" cy="347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Increasing </a:t>
            </a:r>
            <a:r>
              <a:rPr lang="en-US" dirty="0" smtClean="0"/>
              <a:t>volatility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On two paths that have the same Monthly value,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when they are bid at the same bid price,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volatile path on the left 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BB5-7594-4E2C-AD31-6E71F932CBD5}" type="datetime1">
              <a:rPr lang="en-US" smtClean="0"/>
              <a:t>6/8/2017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OKGECENTWIND to OKGESNRWIND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Price is exactly at Mean Price of 31.28 $/MWh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83225"/>
            <a:ext cx="4038600" cy="317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299913" y="4305301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407301" y="4305301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806396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05050" y="1550647"/>
            <a:ext cx="4864100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10%      25%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0.00030  3.18864 13.48485 31.41060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27A-E4D6-48B7-8B9F-A8B1DD49F081}" type="datetime1">
              <a:rPr lang="en-US" smtClean="0"/>
              <a:t>6/8/2017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OKGESNRWIND to WR.MW.GMEC.MW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856" y="2362587"/>
            <a:ext cx="3429000" cy="3573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Reference Price is </a:t>
            </a:r>
            <a:r>
              <a:rPr lang="en-US" dirty="0" smtClean="0"/>
              <a:t>-43.24 $/MWh is further out compared to the 5% tile.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1503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56" y="5216785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56" y="5597949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22" y="4533250"/>
            <a:ext cx="8236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Kansas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7" name="Rectangle 16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 10%       25% 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-32.28321 -24.57508 -19.17780 -11.91885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6C20-724A-4125-9A6E-398B354EF203}" type="datetime1">
              <a:rPr lang="en-US" smtClean="0"/>
              <a:t>6/8/2017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b="1" dirty="0" smtClean="0"/>
              <a:t>SECI.FPLP.GRAYWIND to WAUE.BEPM.BRADY1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nodes are new nodes, current SPP Reference Price calculation results in 0 $/MW, for both directions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201" y="2305532"/>
            <a:ext cx="2590798" cy="3738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124057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3" name="Rectangle 12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January 2017 – April 2017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5%       10%       25%       50%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-3.518920 -0.422220  0.820550  4.720600  6.193856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5B7-62B4-4A7D-9111-6530A6D3FDBF}" type="datetime1">
              <a:rPr lang="en-US" smtClean="0"/>
              <a:t>6/8/2017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6/8/2017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5" name="TextBox 14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623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931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8980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191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857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108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46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/>
          <p:cNvPicPr>
            <a:picLocks noChangeAspect="1"/>
          </p:cNvPicPr>
          <p:nvPr/>
        </p:nvPicPr>
        <p:blipFill rotWithShape="1">
          <a:blip r:embed="rId2"/>
          <a:srcRect l="12400" t="16049" r="8103" b="18581"/>
          <a:stretch/>
        </p:blipFill>
        <p:spPr>
          <a:xfrm>
            <a:off x="5403848" y="3145245"/>
            <a:ext cx="2349500" cy="1639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with Increasing </a:t>
            </a:r>
            <a:r>
              <a:rPr lang="en-US" dirty="0" smtClean="0"/>
              <a:t>bids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When comparing two bids on the same path,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expensive bids  on the left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8957" y="3401785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9469" y="3652156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88252" y="3178744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5894" y="3445669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314-6442-4A30-BD0E-D5CFC826B6F6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2635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2851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4462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419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75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6421" y="4610600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-$200K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480909" y="5505664"/>
            <a:ext cx="368691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-$400K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439424" y="1962361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$400K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453912" y="2857425"/>
            <a:ext cx="387927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$200K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3911" y="3745747"/>
            <a:ext cx="36227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smtClean="0"/>
              <a:t>        $0</a:t>
            </a:r>
            <a:endParaRPr lang="en-US" sz="1000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2411" y="5782335"/>
            <a:ext cx="3978103" cy="169664"/>
            <a:chOff x="-3092580" y="5744239"/>
            <a:chExt cx="3978103" cy="169664"/>
          </a:xfrm>
        </p:grpSpPr>
        <p:sp>
          <p:nvSpPr>
            <p:cNvPr id="13" name="TextBox 12"/>
            <p:cNvSpPr txBox="1"/>
            <p:nvPr/>
          </p:nvSpPr>
          <p:spPr>
            <a:xfrm>
              <a:off x="-2195376" y="5760015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-$200K</a:t>
              </a:r>
              <a:endParaRPr lang="en-US" sz="1000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092580" y="5744239"/>
              <a:ext cx="36869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-$400K</a:t>
              </a:r>
              <a:endParaRPr lang="en-US" sz="10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596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$400K</a:t>
              </a:r>
              <a:endParaRPr lang="en-US" sz="10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451815" y="5746917"/>
              <a:ext cx="38792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$200K</a:t>
              </a:r>
              <a:endParaRPr lang="en-US" sz="10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395112" y="5760015"/>
              <a:ext cx="44884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smtClean="0"/>
                <a:t>        $0   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9342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6/8/2017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6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SPP Reference Price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TCR_REFERENCE_PRICE calculated?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650-3A43-4687-A737-B3B5737716C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A50C-F3CE-4421-AF99-B3B8738D4AEB}" type="datetime1">
              <a:rPr lang="en-US" smtClean="0"/>
              <a:t>6/8/2017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54" y="2971800"/>
            <a:ext cx="2561301" cy="21412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48640" y="5113020"/>
            <a:ext cx="841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640" y="2560320"/>
            <a:ext cx="0" cy="289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3768" y="2483644"/>
            <a:ext cx="0" cy="275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888" y="4785360"/>
            <a:ext cx="0" cy="6716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8888" y="5394960"/>
            <a:ext cx="29767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8888" y="5457042"/>
            <a:ext cx="284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Stress Test Price</a:t>
            </a:r>
            <a:br>
              <a:rPr lang="en-US" sz="1400" dirty="0" smtClean="0">
                <a:latin typeface="Hypatia Sans Pro ExtraLight" panose="020B0202020204020303" pitchFamily="34" charset="0"/>
              </a:rPr>
            </a:br>
            <a:r>
              <a:rPr lang="en-US" sz="1400" dirty="0" smtClean="0">
                <a:latin typeface="Hypatia Sans Pro ExtraLight" panose="020B0202020204020303" pitchFamily="34" charset="0"/>
              </a:rPr>
              <a:t>based on 90%-tile of the opposite value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646" y="2547085"/>
            <a:ext cx="1815369" cy="2682240"/>
            <a:chOff x="4124896" y="2547085"/>
            <a:chExt cx="1815369" cy="268224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921124" y="2547085"/>
              <a:ext cx="0" cy="26822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24896" y="2795051"/>
              <a:ext cx="1815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ypatia Sans Pro ExtraLight" panose="020B0202020204020303" pitchFamily="34" charset="0"/>
                </a:rPr>
                <a:t>TCR_REFERENCE_PRICE</a:t>
              </a:r>
              <a:endParaRPr lang="en-US" sz="1400" dirty="0">
                <a:latin typeface="Hypatia Sans Pro ExtraLight" panose="020B02020202040203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92269" y="2175867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Mean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45" y="5314734"/>
            <a:ext cx="22041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ETCRE farther away from Mean</a:t>
            </a:r>
            <a:br>
              <a:rPr lang="en-US" sz="1200" dirty="0" smtClean="0"/>
            </a:br>
            <a:r>
              <a:rPr lang="en-US" sz="1200" dirty="0" smtClean="0"/>
              <a:t>even though the distribution</a:t>
            </a:r>
            <a:br>
              <a:rPr lang="en-US" sz="1200" dirty="0" smtClean="0"/>
            </a:br>
            <a:r>
              <a:rPr lang="en-US" sz="1200" dirty="0" smtClean="0"/>
              <a:t>of value is the same as previous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4.07407E-6 L -0.11424 -4.07407E-6 C -0.17171 -4.07407E-6 -0.22153 -0.09351 -0.22153 -0.16736 L -0.22153 -0.3340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SPP Reference Price Calculation</a:t>
            </a:r>
            <a:br>
              <a:rPr lang="en-US" dirty="0" smtClean="0"/>
            </a:br>
            <a:r>
              <a:rPr lang="en-US" dirty="0" smtClean="0"/>
              <a:t>Comparing Published v. Calculated Jun_17 OFF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b="3828"/>
          <a:stretch/>
        </p:blipFill>
        <p:spPr>
          <a:xfrm>
            <a:off x="457200" y="2193566"/>
            <a:ext cx="3869267" cy="3292834"/>
          </a:xfrm>
        </p:spPr>
      </p:pic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958259"/>
              </p:ext>
            </p:extLst>
          </p:nvPr>
        </p:nvGraphicFramePr>
        <p:xfrm>
          <a:off x="4550835" y="163624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5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31.28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OKGEKEENANWIND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CSWSLEEPINGBEAR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24.91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17.01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Reference Price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336" y="3556000"/>
            <a:ext cx="377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00868" y="2211794"/>
            <a:ext cx="16933" cy="30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61380"/>
              </p:ext>
            </p:extLst>
          </p:nvPr>
        </p:nvGraphicFramePr>
        <p:xfrm>
          <a:off x="4572000" y="4734080"/>
          <a:ext cx="40386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-43.24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INDN_MWE_SMKY2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CSWMAJESTICWIND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-25.47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30256"/>
              </p:ext>
            </p:extLst>
          </p:nvPr>
        </p:nvGraphicFramePr>
        <p:xfrm>
          <a:off x="4550835" y="3556000"/>
          <a:ext cx="40386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SECI.FPLP.GRAYWIND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WAUE.BEPM.BRADY1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3175714" y="2381663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195959" y="3795741"/>
            <a:ext cx="1644816" cy="2618411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AFCB-6FD7-45C9-8EAC-D20D6E1B8ED5}" type="datetime1">
              <a:rPr lang="en-US" smtClean="0"/>
              <a:t>6/8/2017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0336" y="5926785"/>
            <a:ext cx="377613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Calculation matches closely </a:t>
            </a:r>
            <a:br>
              <a:rPr lang="en-US" sz="1200" dirty="0" smtClean="0"/>
            </a:br>
            <a:r>
              <a:rPr lang="en-US" sz="1200" dirty="0" smtClean="0"/>
              <a:t>with the SPP published Reference Price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0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Reference Price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Reflects the “statistical” worst-case congestion value of a particular TCR path for a particular period.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Such that when the product is bid at a particular bid price, the credit requirement corresponds to the spread between the bid price and the “statistical” worst-case congestion value.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22E2-02EF-4C49-AD7F-87037CC0F4DE}" type="datetime1">
              <a:rPr lang="en-US" smtClean="0"/>
              <a:t>6/8/2017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Statistical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particular path, we can “simulate” a Monthly value as follows:</a:t>
            </a:r>
            <a:br>
              <a:rPr lang="en-US" dirty="0" smtClean="0"/>
            </a:br>
            <a:r>
              <a:rPr lang="en-US" dirty="0" smtClean="0"/>
              <a:t>(suppose there are 400 relevant hours in a given Month)</a:t>
            </a:r>
          </a:p>
          <a:p>
            <a:pPr lvl="1"/>
            <a:r>
              <a:rPr lang="en-US" dirty="0" smtClean="0"/>
              <a:t>Step 1: Formulate distribution of the hourly congestion values</a:t>
            </a:r>
          </a:p>
          <a:p>
            <a:pPr lvl="1"/>
            <a:r>
              <a:rPr lang="en-US" dirty="0" smtClean="0"/>
              <a:t>Step 2: Draw from the distribution until we collect 400 hourly samples</a:t>
            </a:r>
          </a:p>
          <a:p>
            <a:pPr lvl="1"/>
            <a:r>
              <a:rPr lang="en-US" dirty="0" smtClean="0"/>
              <a:t>Step 3: Sum the 400 hourly samples to produce one Monthly sample, </a:t>
            </a:r>
            <a:br>
              <a:rPr lang="en-US" dirty="0" smtClean="0"/>
            </a:br>
            <a:r>
              <a:rPr lang="en-US" dirty="0" smtClean="0"/>
              <a:t>repeat Step 2 and 3 to get the next sample until we reach N samples</a:t>
            </a:r>
          </a:p>
          <a:p>
            <a:r>
              <a:rPr lang="en-US" dirty="0" smtClean="0"/>
              <a:t>Given the N Monthly samples, we can say what is the statistical worst-case</a:t>
            </a:r>
          </a:p>
          <a:p>
            <a:pPr lvl="1"/>
            <a:r>
              <a:rPr lang="en-US" dirty="0" smtClean="0"/>
              <a:t>5%-tile is generally used when identifying a statistical worst-case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C3A-6D6B-41C7-990B-03054BDE5A6E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9179</TotalTime>
  <Words>2126</Words>
  <Application>Microsoft Office PowerPoint</Application>
  <PresentationFormat>On-screen Show (4:3)</PresentationFormat>
  <Paragraphs>646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Hypatia Sans Pro ExtraLight</vt:lpstr>
      <vt:lpstr>TEA_2017</vt:lpstr>
      <vt:lpstr>SPP TCR Reference Price Calculation</vt:lpstr>
      <vt:lpstr>Motivation</vt:lpstr>
      <vt:lpstr>Principles</vt:lpstr>
      <vt:lpstr>More credit requirements  with Increasing volatility</vt:lpstr>
      <vt:lpstr>More credit requirements with Increasing bids</vt:lpstr>
      <vt:lpstr>Current SPP Reference Price Calculation</vt:lpstr>
      <vt:lpstr>Current SPP Reference Price Calculation Comparing Published v. Calculated Jun_17 OFF</vt:lpstr>
      <vt:lpstr>Proposing a Reference Price Calculation</vt:lpstr>
      <vt:lpstr>Calculating Statistical Worst Case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Central Limit Theorem</vt:lpstr>
      <vt:lpstr>Independence Sampling</vt:lpstr>
      <vt:lpstr>Comparing Reference Price  to Statistical Worst-Case Value</vt:lpstr>
      <vt:lpstr>An assessment of how much we are over-collateralizing or under-collateralizing</vt:lpstr>
      <vt:lpstr>Backtesting Method</vt:lpstr>
      <vt:lpstr>Backtesting Method</vt:lpstr>
      <vt:lpstr>Which bids do we consider?</vt:lpstr>
      <vt:lpstr>Which bids do we consider? (2)</vt:lpstr>
      <vt:lpstr>Amount of Collateralization</vt:lpstr>
      <vt:lpstr>Over / Under Collateralization in $</vt:lpstr>
      <vt:lpstr>Over-Collateralization in Pct of Bids</vt:lpstr>
      <vt:lpstr>Under-Collateralization in Pct of Bids</vt:lpstr>
      <vt:lpstr>Equal-Collateralization in Pct of Bids </vt:lpstr>
      <vt:lpstr>Over-Under by bids</vt:lpstr>
      <vt:lpstr>Over-Under in more details for Winter_16 OFF (1104 bids)</vt:lpstr>
      <vt:lpstr>Over / Under Collateralization Ratio</vt:lpstr>
      <vt:lpstr>Observations</vt:lpstr>
      <vt:lpstr>Credit Requirements</vt:lpstr>
      <vt:lpstr>Proposal #1</vt:lpstr>
      <vt:lpstr>PowerPoint Presentation</vt:lpstr>
      <vt:lpstr>New Nodes</vt:lpstr>
      <vt:lpstr>If we look at the new paths</vt:lpstr>
      <vt:lpstr>Proposal #2</vt:lpstr>
      <vt:lpstr>Contact</vt:lpstr>
      <vt:lpstr>PowerPoint Presentation</vt:lpstr>
      <vt:lpstr>OKGECENTWIND to OKGESNRWIND</vt:lpstr>
      <vt:lpstr>OKGESNRWIND to WR.MW.GMEC.MW</vt:lpstr>
      <vt:lpstr>SECI.FPLP.GRAYWIND to WAUE.BEPM.BRADY1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143</cp:revision>
  <dcterms:created xsi:type="dcterms:W3CDTF">2017-05-06T03:01:07Z</dcterms:created>
  <dcterms:modified xsi:type="dcterms:W3CDTF">2017-06-09T20:05:26Z</dcterms:modified>
</cp:coreProperties>
</file>