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2" r:id="rId3"/>
    <p:sldId id="262" r:id="rId4"/>
    <p:sldId id="304" r:id="rId5"/>
    <p:sldId id="305" r:id="rId6"/>
    <p:sldId id="320" r:id="rId7"/>
    <p:sldId id="321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DA5"/>
    <a:srgbClr val="0200FF"/>
    <a:srgbClr val="FEA708"/>
    <a:srgbClr val="F2F2F2"/>
    <a:srgbClr val="7F7F7F"/>
    <a:srgbClr val="D0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F35D-67E9-443F-A58B-481559A40312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E45D-CB8E-4ACB-8C8D-113A976E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4" y="231787"/>
            <a:ext cx="5496395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kern="1200" baseline="0"/>
            </a:lvl1pPr>
            <a:lvl2pPr>
              <a:lnSpc>
                <a:spcPct val="100000"/>
              </a:lnSpc>
              <a:spcBef>
                <a:spcPts val="900"/>
              </a:spcBef>
              <a:defRPr kern="1200" baseline="0"/>
            </a:lvl2pPr>
            <a:lvl3pPr>
              <a:lnSpc>
                <a:spcPct val="100000"/>
              </a:lnSpc>
              <a:spcBef>
                <a:spcPts val="900"/>
              </a:spcBef>
              <a:defRPr kern="1200" baseline="0"/>
            </a:lvl3pPr>
            <a:lvl4pPr>
              <a:lnSpc>
                <a:spcPct val="100000"/>
              </a:lnSpc>
              <a:spcBef>
                <a:spcPts val="900"/>
              </a:spcBef>
              <a:defRPr kern="1200" baseline="0"/>
            </a:lvl4pPr>
            <a:lvl5pPr>
              <a:lnSpc>
                <a:spcPct val="100000"/>
              </a:lnSpc>
              <a:spcBef>
                <a:spcPts val="900"/>
              </a:spcBef>
              <a:defRPr kern="12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6018"/>
            <a:ext cx="2133600" cy="274320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6018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6018"/>
            <a:ext cx="2133600" cy="274320"/>
          </a:xfrm>
        </p:spPr>
        <p:txBody>
          <a:bodyPr anchor="ctr" anchorCtr="0"/>
          <a:lstStyle>
            <a:lvl1pPr>
              <a:defRPr sz="1000"/>
            </a:lvl1pPr>
          </a:lstStyle>
          <a:p>
            <a:fld id="{15F1E40C-1ADA-49EE-97E6-66D3E249BA19}" type="datetime1">
              <a:rPr lang="en-US" smtClean="0"/>
              <a:t>9/7/2017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10"/>
            <a:ext cx="7772400" cy="1362075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88935"/>
          </a:xfrm>
        </p:spPr>
        <p:txBody>
          <a:bodyPr anchor="ctr" anchorCtr="0"/>
          <a:lstStyle>
            <a:lvl1pPr>
              <a:defRPr sz="18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8893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88935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F631D50-F0AA-46A8-84F7-AFEADD7F3562}" type="datetime1">
              <a:rPr lang="en-US" smtClean="0"/>
              <a:pPr/>
              <a:t>9/7/2017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66269BD1-B55D-45D2-A064-5404BCD67C62}" type="datetime1">
              <a:rPr lang="en-US" smtClean="0"/>
              <a:t>9/7/2017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4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2" y="3396999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13" dirty="0" smtClean="0">
                <a:latin typeface="+mj-lt"/>
              </a:rPr>
              <a:t>SUBTITLE</a:t>
            </a:r>
            <a:endParaRPr lang="en-US" sz="1013" dirty="0">
              <a:latin typeface="+mj-l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1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A897F7A3-A02E-43B7-A35D-28422C891F34}" type="datetime1">
              <a:rPr lang="en-US" smtClean="0"/>
              <a:t>9/7/2017</a:t>
            </a:fld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1688">
                <a:solidFill>
                  <a:schemeClr val="bg1"/>
                </a:solidFill>
              </a:defRPr>
            </a:lvl1pPr>
          </a:lstStyle>
          <a:p>
            <a:r>
              <a:rPr lang="en-US" sz="1688" dirty="0" smtClean="0">
                <a:latin typeface="+mj-lt"/>
              </a:rPr>
              <a:t>Title</a:t>
            </a:r>
            <a:endParaRPr lang="en-US" sz="1013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D3235EA8-B38B-49E7-A85C-5CBC6D007238}" type="datetime1">
              <a:rPr lang="en-US" smtClean="0"/>
              <a:t>9/7/2017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fld id="{9DAC76DD-E0E5-4982-B60F-3E1F6AAD9050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675" i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13" b="1">
                <a:solidFill>
                  <a:schemeClr val="bg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38576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14313" indent="-214313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471488" indent="-213122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685800" indent="-170260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069181" indent="-257175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459706" indent="-302419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ysutjandra@teainc.org" TargetMode="External"/><Relationship Id="rId2" Type="http://schemas.openxmlformats.org/officeDocument/2006/relationships/hyperlink" Target="mailto:jriddell@teainc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Comparing Proposed to Current Reference Price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9/--/2017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Aug_16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9/7/2017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5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Sep_16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9/7/2017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86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Fall_16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9/7/2017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2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Winter_16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9/7/2017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7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Spring_17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9/7/2017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6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Jun_17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9/7/2017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5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Jul_17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9/7/2017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37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Aug_17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9/7/2017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exercise is meant to show that in general the Proposed Reference Price is as good as the Current Reference Price when it comes to assessing a worst-case value.</a:t>
            </a:r>
          </a:p>
          <a:p>
            <a:pPr lvl="1"/>
            <a:r>
              <a:rPr lang="en-US" dirty="0" smtClean="0"/>
              <a:t>When Day-Ahead congestion exceeds the Current Reference Price, it also exceeds the Proposed Reference Price</a:t>
            </a:r>
          </a:p>
          <a:p>
            <a:pPr lvl="1"/>
            <a:r>
              <a:rPr lang="en-US" dirty="0" smtClean="0"/>
              <a:t>When Day-Ahead congestion is below the Proposed Reference Price, it is also below the Current Reference Price</a:t>
            </a:r>
          </a:p>
          <a:p>
            <a:pPr lvl="1"/>
            <a:r>
              <a:rPr lang="en-US" dirty="0" smtClean="0"/>
              <a:t>We show 80% - 95% of the paths evaluated belong to this “as-good” category. Lowest 80% was shown in Spring_17 ON period.</a:t>
            </a:r>
          </a:p>
          <a:p>
            <a:pPr lvl="1"/>
            <a:r>
              <a:rPr lang="en-US" dirty="0" smtClean="0"/>
              <a:t>Note also that in general </a:t>
            </a:r>
            <a:r>
              <a:rPr lang="en-US" dirty="0" err="1" smtClean="0"/>
              <a:t>DaCongest</a:t>
            </a:r>
            <a:r>
              <a:rPr lang="en-US" dirty="0" smtClean="0"/>
              <a:t> is farther away from the Current Reference Price, showing the extremity of the Current Reference Price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6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</a:t>
            </a:r>
            <a:r>
              <a:rPr lang="en-US" dirty="0" smtClean="0"/>
              <a:t>Remarks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exercise points out also the shortcomings of the Proposed Reference Price when </a:t>
            </a:r>
          </a:p>
          <a:p>
            <a:pPr lvl="1"/>
            <a:r>
              <a:rPr lang="en-US" dirty="0" err="1" smtClean="0"/>
              <a:t>DaCongest</a:t>
            </a:r>
            <a:r>
              <a:rPr lang="en-US" dirty="0" smtClean="0"/>
              <a:t> exceeds the Current Reference Price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 err="1" smtClean="0"/>
              <a:t>DaCongest</a:t>
            </a:r>
            <a:r>
              <a:rPr lang="en-US" dirty="0" smtClean="0"/>
              <a:t> is below Proposed Reference Price</a:t>
            </a:r>
          </a:p>
          <a:p>
            <a:pPr lvl="1"/>
            <a:r>
              <a:rPr lang="en-US" dirty="0" smtClean="0"/>
              <a:t>This accounts for 4% – 14.3%, with the highest gap found in Fall_16 OFF period</a:t>
            </a:r>
          </a:p>
          <a:p>
            <a:pPr lvl="2"/>
            <a:r>
              <a:rPr lang="en-US" dirty="0" smtClean="0"/>
              <a:t>Average </a:t>
            </a:r>
            <a:r>
              <a:rPr lang="en-US" dirty="0" err="1" smtClean="0"/>
              <a:t>DaCongest</a:t>
            </a:r>
            <a:r>
              <a:rPr lang="en-US" dirty="0" smtClean="0"/>
              <a:t> – Current Reference Price = 1.8 $/MWh</a:t>
            </a:r>
          </a:p>
          <a:p>
            <a:pPr lvl="2"/>
            <a:r>
              <a:rPr lang="en-US" dirty="0" smtClean="0"/>
              <a:t>Average </a:t>
            </a:r>
            <a:r>
              <a:rPr lang="en-US" dirty="0" err="1" smtClean="0"/>
              <a:t>DaCongest</a:t>
            </a:r>
            <a:r>
              <a:rPr lang="en-US" dirty="0" smtClean="0"/>
              <a:t> – Proposed Reference Price = -1.4 $/MWh</a:t>
            </a:r>
          </a:p>
          <a:p>
            <a:pPr lvl="1"/>
            <a:r>
              <a:rPr lang="en-US" dirty="0" smtClean="0"/>
              <a:t>The Fall_16 OFF period is mostly driven by the outlier: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This is skewed by Oct_16 when the path was valued at -48.42 $/MWh due to binding constraint WDWFPLTATNOW</a:t>
            </a:r>
          </a:p>
          <a:p>
            <a:pPr lvl="1"/>
            <a:r>
              <a:rPr lang="en-US" dirty="0" smtClean="0"/>
              <a:t>Insufficient samples may as well be due to changes in network topology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9/7/2017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4084676"/>
            <a:ext cx="6377390" cy="9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reference price calculation results in collateral requirements that can be excessive, particularly on paths that have historically been valued negative</a:t>
            </a:r>
          </a:p>
          <a:p>
            <a:r>
              <a:rPr lang="en-US" dirty="0" smtClean="0"/>
              <a:t>We propose a reference price calculation that follows statistical methods to estimate a 5%-tile </a:t>
            </a:r>
            <a:r>
              <a:rPr lang="en-US" i="1" dirty="0" smtClean="0"/>
              <a:t>monthly or seasonal </a:t>
            </a:r>
            <a:r>
              <a:rPr lang="en-US" dirty="0" smtClean="0"/>
              <a:t>values from sampling the historical </a:t>
            </a:r>
            <a:r>
              <a:rPr lang="en-US" i="1" dirty="0" smtClean="0"/>
              <a:t>hourly </a:t>
            </a:r>
            <a:r>
              <a:rPr lang="en-US" dirty="0" smtClean="0"/>
              <a:t>values.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789E-1D84-4897-8ED5-C6C6A8AFBCC7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</a:t>
            </a:r>
            <a:r>
              <a:rPr lang="en-US" dirty="0" smtClean="0"/>
              <a:t>Remarks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analysis from 20 periods </a:t>
            </a:r>
            <a:br>
              <a:rPr lang="en-US" dirty="0" smtClean="0"/>
            </a:br>
            <a:r>
              <a:rPr lang="en-US" dirty="0" smtClean="0"/>
              <a:t>(Jun_16 – Aug_17 OFF and ON), we can say that the Proposed Reference Price is as good as the Current Reference Price in assessing a “worst-case” value</a:t>
            </a:r>
          </a:p>
          <a:p>
            <a:r>
              <a:rPr lang="en-US" dirty="0" smtClean="0"/>
              <a:t>Proposed Reference Price however would save Market Participants from having to post significant amount of collaterals in the Auction.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8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Riddell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jriddell@teainc.org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Yohan Sutjandra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ysutjandra@teainc.org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comparison between Current Reference Price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) and Proposed Reference Price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lvl="1"/>
                <a:r>
                  <a:rPr lang="en-US" dirty="0" smtClean="0"/>
                  <a:t>Reference Price is an assessment of worst-case valuation of a particular TCR</a:t>
                </a:r>
              </a:p>
              <a:p>
                <a:pPr lvl="1"/>
                <a:r>
                  <a:rPr lang="en-US" dirty="0" smtClean="0"/>
                  <a:t>Given a particular path, and a particular period, we have three values: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refers to the Current Reference Price in $/MWh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refers to the Proposed Reference Price in $/MWh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𝐷𝑎𝐶𝑜𝑛𝑔𝑒𝑠𝑡</m:t>
                    </m:r>
                  </m:oMath>
                </a14:m>
                <a:r>
                  <a:rPr lang="en-US" dirty="0" smtClean="0"/>
                  <a:t> refers to the Day-Ahead Congestion Monthly / Seasonal Value in $/MWh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42F9-7246-46BA-ACFD-939E0BDD16E6}" type="datetime1">
              <a:rPr lang="en-US" smtClean="0"/>
              <a:t>9/7/2017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 smtClean="0"/>
                  <a:t>We can assess how far the Day-Ahead Congestion value is with respect to the worst-case value derived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and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err="1" smtClean="0"/>
                  <a:t>DaCongest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WorstCase</a:t>
                </a:r>
                <a:r>
                  <a:rPr lang="en-US" dirty="0" smtClean="0"/>
                  <a:t> &gt; 0 </a:t>
                </a:r>
                <a:br>
                  <a:rPr lang="en-US" dirty="0" smtClean="0"/>
                </a:br>
                <a:r>
                  <a:rPr lang="en-US" dirty="0" smtClean="0"/>
                  <a:t>implies </a:t>
                </a:r>
                <a:r>
                  <a:rPr lang="en-US" dirty="0" err="1" smtClean="0"/>
                  <a:t>WorstCase</a:t>
                </a:r>
                <a:r>
                  <a:rPr lang="en-US" dirty="0" smtClean="0"/>
                  <a:t> works as intended</a:t>
                </a:r>
              </a:p>
              <a:p>
                <a:pPr lvl="2"/>
                <a:r>
                  <a:rPr lang="en-US" dirty="0" err="1" smtClean="0"/>
                  <a:t>DaCongest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WorstCase</a:t>
                </a:r>
                <a:r>
                  <a:rPr lang="en-US" dirty="0" smtClean="0"/>
                  <a:t> &lt; 0</a:t>
                </a:r>
                <a:br>
                  <a:rPr lang="en-US" dirty="0" smtClean="0"/>
                </a:br>
                <a:r>
                  <a:rPr lang="en-US" dirty="0" smtClean="0"/>
                  <a:t>implies that there is significant topological changes to where historical hourly values are no longer sufficient to derive a </a:t>
                </a:r>
                <a:r>
                  <a:rPr lang="en-US" dirty="0" err="1" smtClean="0"/>
                  <a:t>WorstCase</a:t>
                </a:r>
                <a:r>
                  <a:rPr lang="en-US" dirty="0" smtClean="0"/>
                  <a:t> valuation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9/7/2017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0552" y="3489828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DaCongest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- Current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8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X-Y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9/7/2017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88933" y="2012462"/>
            <a:ext cx="0" cy="40750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31999" y="3886202"/>
            <a:ext cx="511386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 rot="1605543">
            <a:off x="6117482" y="2175327"/>
            <a:ext cx="853640" cy="547312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20552" y="3489828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DaCongest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- Current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1539" y="1594654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DaCongest</a:t>
            </a:r>
            <a:r>
              <a:rPr lang="en-US" dirty="0" smtClean="0">
                <a:latin typeface="Batang" panose="02030600000101010101" pitchFamily="18" charset="-127"/>
                <a:ea typeface="Batang" panose="02030600000101010101" pitchFamily="18" charset="-127"/>
                <a:cs typeface="Arabic Typesetting" panose="03020402040406030203" pitchFamily="66" charset="-78"/>
              </a:rPr>
              <a:t> - Proposed</a:t>
            </a:r>
            <a:endParaRPr lang="en-US" dirty="0">
              <a:latin typeface="Batang" panose="02030600000101010101" pitchFamily="18" charset="-127"/>
              <a:ea typeface="Batang" panose="02030600000101010101" pitchFamily="18" charset="-127"/>
              <a:cs typeface="Arabic Typesetting" panose="03020402040406030203" pitchFamily="66" charset="-78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562600" y="2904067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44801" y="4936068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74664" y="4155105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91530" y="2478746"/>
                <a:ext cx="875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48.3%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530" y="2478746"/>
                <a:ext cx="8755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55905" y="4277269"/>
                <a:ext cx="57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905" y="4277269"/>
                <a:ext cx="5709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60906" y="5037668"/>
                <a:ext cx="875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1.7%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906" y="5037668"/>
                <a:ext cx="875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038866" y="2092719"/>
            <a:ext cx="1849417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48.3% of the total paths</a:t>
            </a:r>
            <a:br>
              <a:rPr lang="en-US" sz="1200" dirty="0" smtClean="0"/>
            </a:br>
            <a:r>
              <a:rPr lang="en-US" sz="1200" dirty="0" smtClean="0"/>
              <a:t>evaluated show that </a:t>
            </a:r>
          </a:p>
          <a:p>
            <a:r>
              <a:rPr lang="en-US" sz="1200" dirty="0" err="1" smtClean="0"/>
              <a:t>DaCongest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exceeds</a:t>
            </a:r>
            <a:r>
              <a:rPr lang="en-US" sz="1200" dirty="0" smtClean="0"/>
              <a:t> both </a:t>
            </a:r>
            <a:br>
              <a:rPr lang="en-US" sz="1200" dirty="0" smtClean="0"/>
            </a:br>
            <a:r>
              <a:rPr lang="en-US" sz="1200" dirty="0" smtClean="0"/>
              <a:t>the Proposed and Current </a:t>
            </a:r>
            <a:br>
              <a:rPr lang="en-US" sz="1200" dirty="0" smtClean="0"/>
            </a:br>
            <a:r>
              <a:rPr lang="en-US" sz="1200" dirty="0" smtClean="0"/>
              <a:t>Reference Price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66734" y="4258906"/>
            <a:ext cx="183300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41.7% of the total paths</a:t>
            </a:r>
            <a:br>
              <a:rPr lang="en-US" sz="1200" dirty="0" smtClean="0"/>
            </a:br>
            <a:r>
              <a:rPr lang="en-US" sz="1200" dirty="0" smtClean="0"/>
              <a:t>evaluated show that </a:t>
            </a:r>
          </a:p>
          <a:p>
            <a:r>
              <a:rPr lang="en-US" sz="1200" dirty="0" err="1" smtClean="0"/>
              <a:t>DaCongest</a:t>
            </a:r>
            <a:r>
              <a:rPr lang="en-US" sz="1200" dirty="0" smtClean="0"/>
              <a:t> is </a:t>
            </a:r>
            <a:r>
              <a:rPr lang="en-US" sz="1200" dirty="0" smtClean="0">
                <a:solidFill>
                  <a:srgbClr val="C00000"/>
                </a:solidFill>
              </a:rPr>
              <a:t>below</a:t>
            </a:r>
            <a:r>
              <a:rPr lang="en-US" sz="1200" dirty="0" smtClean="0"/>
              <a:t> both </a:t>
            </a:r>
            <a:br>
              <a:rPr lang="en-US" sz="1200" dirty="0" smtClean="0"/>
            </a:br>
            <a:r>
              <a:rPr lang="en-US" sz="1200" dirty="0" smtClean="0"/>
              <a:t>the Proposed and Current </a:t>
            </a:r>
            <a:br>
              <a:rPr lang="en-US" sz="1200" dirty="0" smtClean="0"/>
            </a:br>
            <a:r>
              <a:rPr lang="en-US" sz="1200" dirty="0" smtClean="0"/>
              <a:t>Reference Price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Implies significant </a:t>
            </a:r>
            <a:br>
              <a:rPr lang="en-US" sz="1200" dirty="0" smtClean="0"/>
            </a:br>
            <a:r>
              <a:rPr lang="en-US" sz="1200" dirty="0" smtClean="0"/>
              <a:t>topological changes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478897" y="4742619"/>
            <a:ext cx="269477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7% of the total paths</a:t>
            </a:r>
            <a:br>
              <a:rPr lang="en-US" sz="1200" dirty="0" smtClean="0"/>
            </a:br>
            <a:r>
              <a:rPr lang="en-US" sz="1200" dirty="0" smtClean="0"/>
              <a:t>evaluated show that </a:t>
            </a:r>
          </a:p>
          <a:p>
            <a:r>
              <a:rPr lang="en-US" sz="1200" dirty="0" err="1" smtClean="0"/>
              <a:t>DaCongest</a:t>
            </a:r>
            <a:r>
              <a:rPr lang="en-US" sz="1200" dirty="0" smtClean="0"/>
              <a:t> is 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above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the Current Reference Price,</a:t>
            </a:r>
            <a:br>
              <a:rPr lang="en-US" sz="1200" dirty="0" smtClean="0"/>
            </a:br>
            <a:r>
              <a:rPr lang="en-US" sz="1200" dirty="0" smtClean="0"/>
              <a:t>but </a:t>
            </a:r>
            <a:r>
              <a:rPr lang="en-US" sz="1200" dirty="0" smtClean="0">
                <a:solidFill>
                  <a:srgbClr val="C00000"/>
                </a:solidFill>
              </a:rPr>
              <a:t>below</a:t>
            </a:r>
            <a:r>
              <a:rPr lang="en-US" sz="1200" dirty="0" smtClean="0"/>
              <a:t> the Proposed Reference Price</a:t>
            </a:r>
          </a:p>
          <a:p>
            <a:endParaRPr lang="en-US" sz="1200" dirty="0"/>
          </a:p>
          <a:p>
            <a:r>
              <a:rPr lang="en-US" sz="1200" dirty="0" smtClean="0"/>
              <a:t>Average exceedance is represented by </a:t>
            </a:r>
          </a:p>
          <a:p>
            <a:r>
              <a:rPr lang="en-US" sz="1200" dirty="0" smtClean="0"/>
              <a:t>the coordinate placement.</a:t>
            </a:r>
            <a:endParaRPr lang="en-US" sz="1200" dirty="0"/>
          </a:p>
        </p:txBody>
      </p:sp>
      <p:cxnSp>
        <p:nvCxnSpPr>
          <p:cNvPr id="31" name="Straight Connector 30"/>
          <p:cNvCxnSpPr>
            <a:endCxn id="23" idx="0"/>
          </p:cNvCxnSpPr>
          <p:nvPr/>
        </p:nvCxnSpPr>
        <p:spPr>
          <a:xfrm>
            <a:off x="5525464" y="3886202"/>
            <a:ext cx="0" cy="2689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3" idx="2"/>
          </p:cNvCxnSpPr>
          <p:nvPr/>
        </p:nvCxnSpPr>
        <p:spPr>
          <a:xfrm>
            <a:off x="4588932" y="4205905"/>
            <a:ext cx="8857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 rot="10250542" flipH="1">
            <a:off x="5824136" y="4538909"/>
            <a:ext cx="441087" cy="249490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9434373" flipH="1">
            <a:off x="2253725" y="5052907"/>
            <a:ext cx="441087" cy="249490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5" grpId="0"/>
      <p:bldP spid="26" grpId="0"/>
      <p:bldP spid="27" grpId="0" animBg="1"/>
      <p:bldP spid="28" grpId="0" animBg="1"/>
      <p:bldP spid="29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4 dots generated</a:t>
            </a:r>
            <a:r>
              <a:rPr lang="en-US" dirty="0" smtClean="0"/>
              <a:t>? </a:t>
            </a:r>
            <a:r>
              <a:rPr lang="en-US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PY2016 and 2017 unique paths that are in LTCR nominations and Annual Auctions</a:t>
            </a:r>
          </a:p>
          <a:p>
            <a:pPr lvl="1"/>
            <a:r>
              <a:rPr lang="en-US" dirty="0" smtClean="0"/>
              <a:t>PY 2016 evaluates 3,702 unique paths</a:t>
            </a:r>
          </a:p>
          <a:p>
            <a:pPr lvl="1"/>
            <a:r>
              <a:rPr lang="en-US" dirty="0" smtClean="0"/>
              <a:t>PY 2017 evaluates 8,557 unique paths</a:t>
            </a:r>
          </a:p>
          <a:p>
            <a:r>
              <a:rPr lang="en-US" dirty="0" smtClean="0"/>
              <a:t>The dots represent the average deviations on all paths that belong to that quartile.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4 dots generated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9/7/2017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" y="2697198"/>
            <a:ext cx="3739657" cy="3146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144" y="2814731"/>
            <a:ext cx="3740369" cy="30286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7075" y="2228850"/>
            <a:ext cx="2882871" cy="468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Jun_16 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62645" y="2228850"/>
            <a:ext cx="2882871" cy="468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Jun_17 OFF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4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Jun_16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9/7/2017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Jul_16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64344"/>
            <a:ext cx="4038600" cy="33976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164344"/>
            <a:ext cx="4038600" cy="3397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9/7/2017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767" y="1608667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1767" y="1608668"/>
            <a:ext cx="3691466" cy="32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74781"/>
      </p:ext>
    </p:extLst>
  </p:cSld>
  <p:clrMapOvr>
    <a:masterClrMapping/>
  </p:clrMapOvr>
</p:sld>
</file>

<file path=ppt/theme/theme1.xml><?xml version="1.0" encoding="utf-8"?>
<a:theme xmlns:a="http://schemas.openxmlformats.org/drawingml/2006/main" name="TEA_2017">
  <a:themeElements>
    <a:clrScheme name="TE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BC1AC"/>
      </a:accent1>
      <a:accent2>
        <a:srgbClr val="919191"/>
      </a:accent2>
      <a:accent3>
        <a:srgbClr val="87E8E7"/>
      </a:accent3>
      <a:accent4>
        <a:srgbClr val="D0272A"/>
      </a:accent4>
      <a:accent5>
        <a:srgbClr val="5FCE5B"/>
      </a:accent5>
      <a:accent6>
        <a:srgbClr val="535210"/>
      </a:accent6>
      <a:hlink>
        <a:srgbClr val="009242"/>
      </a:hlink>
      <a:folHlink>
        <a:srgbClr val="0092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_2017" id="{95DEEC66-882A-4529-94C7-5E1394C2003E}" vid="{A5A6A731-6D13-4448-A441-CEFB5F5DE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Adjusted Production Cost</Template>
  <TotalTime>7319</TotalTime>
  <Words>495</Words>
  <Application>Microsoft Office PowerPoint</Application>
  <PresentationFormat>On-screen Show (4:3)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Batang</vt:lpstr>
      <vt:lpstr>Arabic Typesetting</vt:lpstr>
      <vt:lpstr>Arial</vt:lpstr>
      <vt:lpstr>Calibri</vt:lpstr>
      <vt:lpstr>Calibri Light</vt:lpstr>
      <vt:lpstr>Cambria Math</vt:lpstr>
      <vt:lpstr>TEA_2017</vt:lpstr>
      <vt:lpstr>Comparing Proposed to Current Reference Price</vt:lpstr>
      <vt:lpstr>Background</vt:lpstr>
      <vt:lpstr>Comparison</vt:lpstr>
      <vt:lpstr>Comparison</vt:lpstr>
      <vt:lpstr>X-Y Chart</vt:lpstr>
      <vt:lpstr>How are the 4 dots generated? (1)</vt:lpstr>
      <vt:lpstr>How are the 4 dots generated? (2)</vt:lpstr>
      <vt:lpstr>Jun_16</vt:lpstr>
      <vt:lpstr>Jul_16</vt:lpstr>
      <vt:lpstr>Aug_16</vt:lpstr>
      <vt:lpstr>Sep_16</vt:lpstr>
      <vt:lpstr>Fall_16</vt:lpstr>
      <vt:lpstr>Winter_16</vt:lpstr>
      <vt:lpstr>Spring_17</vt:lpstr>
      <vt:lpstr>Jun_17</vt:lpstr>
      <vt:lpstr>Jul_17</vt:lpstr>
      <vt:lpstr>Aug_17</vt:lpstr>
      <vt:lpstr>Concluding Remarks</vt:lpstr>
      <vt:lpstr>Concluding Remarks (2)</vt:lpstr>
      <vt:lpstr>Concluding Remarks (3)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SPP TCR Reference Price Calculation</dc:title>
  <dc:creator>Yohan Sutjandra</dc:creator>
  <cp:lastModifiedBy>Yohan Sutjandra</cp:lastModifiedBy>
  <cp:revision>149</cp:revision>
  <dcterms:created xsi:type="dcterms:W3CDTF">2017-05-06T03:01:07Z</dcterms:created>
  <dcterms:modified xsi:type="dcterms:W3CDTF">2017-09-07T14:16:45Z</dcterms:modified>
</cp:coreProperties>
</file>