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7E9B56-670E-4B5E-9651-8440C2BD3A51}">
  <a:tblStyle styleId="{2D7E9B56-670E-4B5E-9651-8440C2BD3A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19fbd8a7_3_43:notes"/>
          <p:cNvSpPr/>
          <p:nvPr>
            <p:ph idx="2" type="sldImg"/>
          </p:nvPr>
        </p:nvSpPr>
        <p:spPr>
          <a:xfrm>
            <a:off x="398913" y="686112"/>
            <a:ext cx="606017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c19fbd8a7_3_43:notes"/>
          <p:cNvSpPr txBox="1"/>
          <p:nvPr>
            <p:ph idx="1" type="body"/>
          </p:nvPr>
        </p:nvSpPr>
        <p:spPr>
          <a:xfrm>
            <a:off x="685800" y="434340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96" name="Google Shape;96;g8c19fbd8a7_3_43:notes"/>
          <p:cNvSpPr txBox="1"/>
          <p:nvPr>
            <p:ph idx="12" type="sldNum"/>
          </p:nvPr>
        </p:nvSpPr>
        <p:spPr>
          <a:xfrm>
            <a:off x="3884614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25" spcFirstLastPara="1" rIns="91225" wrap="square" tIns="45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19fbd8a7_3_111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c19fbd8a7_3_111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72" name="Google Shape;172;g8c19fbd8a7_3_111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25" spcFirstLastPara="1" rIns="91225" wrap="square" tIns="45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19fbd8a7_3_117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c19fbd8a7_3_117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79" name="Google Shape;179;g8c19fbd8a7_3_117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25" spcFirstLastPara="1" rIns="91225" wrap="square" tIns="45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19fbd8a7_8_0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c19fbd8a7_8_0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6" name="Google Shape;186;g8c19fbd8a7_8_0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19fbd8a7_8_7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19fbd8a7_8_7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g8c19fbd8a7_8_7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19fbd8a7_3_123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19fbd8a7_3_123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g8c19fbd8a7_3_123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19fbd8a7_3_132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19fbd8a7_3_132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0" name="Google Shape;210;g8c19fbd8a7_3_132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c19fbd8a7_3_170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c19fbd8a7_3_170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0" name="Google Shape;220;g8c19fbd8a7_3_170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c19fbd8a7_3_179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c19fbd8a7_3_179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0" name="Google Shape;230;g8c19fbd8a7_3_179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c19fbd8a7_3_188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c19fbd8a7_3_188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0" name="Google Shape;240;g8c19fbd8a7_3_188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c19fbd8a7_3_141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c19fbd8a7_3_141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19fbd8a7_3_52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8c19fbd8a7_3_52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05" name="Google Shape;105;g8c19fbd8a7_3_52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25" spcFirstLastPara="1" rIns="91225" wrap="square" tIns="45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c19fbd8a7_3_146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8c19fbd8a7_3_146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56" name="Google Shape;256;g8c19fbd8a7_3_146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25" spcFirstLastPara="1" rIns="91225" wrap="square" tIns="45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c19fbd8a7_3_152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c19fbd8a7_3_152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3" name="Google Shape;263;g8c19fbd8a7_3_152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25" spcFirstLastPara="1" rIns="91225" wrap="square" tIns="45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c19fbd8a7_3_158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c19fbd8a7_3_158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0" name="Google Shape;270;g8c19fbd8a7_3_158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c19fbd8a7_3_164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c19fbd8a7_3_164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7" name="Google Shape;277;g8c19fbd8a7_3_164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c19fbd8a7_13_0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c19fbd8a7_13_0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4" name="Google Shape;284;g8c19fbd8a7_13_0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19fbd8a7_3_69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19fbd8a7_3_69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Accuracy is not the best because of our imbalanced data set. An example will be that if 95 molecules are negative and only 5 are explosive, then the algorithm only has to classify everything as negative in order to get a 95% accuracy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Google Shape;123;g8c19fbd8a7_3_69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19fbd8a7_3_75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19fbd8a7_3_75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 is not the best because of our imbalanced data set. An example will be that if 95 molecules are negative and only 5 are explosive, then the algorithm only has to classify everything as negative in order to get a 95% accuracy</a:t>
            </a:r>
            <a:endParaRPr sz="1400"/>
          </a:p>
        </p:txBody>
      </p:sp>
      <p:sp>
        <p:nvSpPr>
          <p:cNvPr id="130" name="Google Shape;130;g8c19fbd8a7_3_75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19fbd8a7_3_81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19fbd8a7_3_81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2"/>
                </a:solidFill>
                <a:highlight>
                  <a:srgbClr val="FFFFFF"/>
                </a:highlight>
              </a:rPr>
              <a:t>recall is the number of correct results divided by the number of results that should have been returned. </a:t>
            </a:r>
            <a:endParaRPr sz="1400"/>
          </a:p>
        </p:txBody>
      </p:sp>
      <p:sp>
        <p:nvSpPr>
          <p:cNvPr id="137" name="Google Shape;137;g8c19fbd8a7_3_81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19fbd8a7_3_87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19fbd8a7_3_87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2"/>
                </a:solidFill>
                <a:highlight>
                  <a:srgbClr val="FFFFFF"/>
                </a:highlight>
              </a:rPr>
              <a:t> precision is the number of correct results divided by the number of all returned results.</a:t>
            </a:r>
            <a:endParaRPr sz="1400"/>
          </a:p>
        </p:txBody>
      </p:sp>
      <p:sp>
        <p:nvSpPr>
          <p:cNvPr id="144" name="Google Shape;144;g8c19fbd8a7_3_87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19fbd8a7_3_93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19fbd8a7_3_93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g8c19fbd8a7_3_93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19fbd8a7_3_99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25" spcFirstLastPara="1" rIns="9122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8c19fbd8a7_3_99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19fbd8a7_3_104:notes"/>
          <p:cNvSpPr/>
          <p:nvPr>
            <p:ph idx="2" type="sldImg"/>
          </p:nvPr>
        </p:nvSpPr>
        <p:spPr>
          <a:xfrm>
            <a:off x="398921" y="686112"/>
            <a:ext cx="6060108" cy="34288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19fbd8a7_3_104:notes"/>
          <p:cNvSpPr txBox="1"/>
          <p:nvPr>
            <p:ph idx="1" type="body"/>
          </p:nvPr>
        </p:nvSpPr>
        <p:spPr>
          <a:xfrm>
            <a:off x="685800" y="4343402"/>
            <a:ext cx="5486322" cy="4114903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4" name="Google Shape;164;g8c19fbd8a7_3_104:notes"/>
          <p:cNvSpPr txBox="1"/>
          <p:nvPr>
            <p:ph idx="12" type="sldNum"/>
          </p:nvPr>
        </p:nvSpPr>
        <p:spPr>
          <a:xfrm>
            <a:off x="3884614" y="8685215"/>
            <a:ext cx="2971660" cy="45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81478"/>
            <a:ext cx="6858000" cy="20574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-378" y="2394943"/>
            <a:ext cx="9144378" cy="77131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1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78" y="4737717"/>
            <a:ext cx="9144000" cy="408660"/>
          </a:xfrm>
          <a:prstGeom prst="rect">
            <a:avLst/>
          </a:prstGeom>
          <a:gradFill>
            <a:gsLst>
              <a:gs pos="0">
                <a:srgbClr val="294861"/>
              </a:gs>
              <a:gs pos="46000">
                <a:srgbClr val="244061"/>
              </a:gs>
              <a:gs pos="100000">
                <a:srgbClr val="4388B8"/>
              </a:gs>
            </a:gsLst>
            <a:lin ang="16200000" scaled="0"/>
          </a:gra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423844"/>
            <a:ext cx="8229600" cy="1085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00" wrap="square" tIns="45700">
            <a:noAutofit/>
          </a:bodyPr>
          <a:lstStyle>
            <a:lvl1pPr lv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  <a:defRPr b="1" i="0" sz="36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1" y="1518647"/>
            <a:ext cx="5629274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68386" y="4812000"/>
            <a:ext cx="4503614" cy="326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LLNL-PRES-XXXXXX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work was performed under the auspices of the U.S. Department of Energy by Lawrence Livermore National Laboratory under contract DE-AC52-07NA27344. Lawrence Livermore National Security, LLC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LNL_Logo_WHT-LRG.png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062" y="4835124"/>
            <a:ext cx="1399032" cy="23602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0"/>
            <a:ext cx="9144000" cy="84667"/>
          </a:xfrm>
          <a:prstGeom prst="rect">
            <a:avLst/>
          </a:prstGeom>
          <a:solidFill>
            <a:srgbClr val="366092"/>
          </a:solidFill>
          <a:ln cap="rnd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572001" y="2322536"/>
            <a:ext cx="4572000" cy="3583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875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0" sz="1600"/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2pPr>
            <a:lvl3pPr indent="-228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/>
            </a:lvl4pPr>
            <a:lvl5pPr indent="-228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with side-text-Left">
  <p:cSld name="4_Title with side-text-Lef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5826" y="1077516"/>
            <a:ext cx="3968496" cy="3661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081143"/>
            <a:ext cx="8229600" cy="3680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16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2pPr>
            <a:lvl3pPr indent="-33146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164632"/>
            <a:ext cx="8229600" cy="756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with side-by-side text">
  <p:cSld name="6_Title with side-by-side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65826" y="1077516"/>
            <a:ext cx="3968496" cy="3661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18649" y="1077516"/>
            <a:ext cx="3968496" cy="3661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with side-text-Right">
  <p:cSld name="5_Title with side-text-R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726214" y="1077516"/>
            <a:ext cx="3968496" cy="3661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end page" showMasterSp="0">
  <p:cSld name="10_end page">
    <p:bg>
      <p:bgPr>
        <a:solidFill>
          <a:srgbClr val="0F4F9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LNL_Logo_WHT-LRG.png"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852" y="4078115"/>
            <a:ext cx="2702052" cy="45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Full Image with Title">
  <p:cSld name="7_Full Image with 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>
            <p:ph idx="2" type="pic"/>
          </p:nvPr>
        </p:nvSpPr>
        <p:spPr>
          <a:xfrm>
            <a:off x="0" y="0"/>
            <a:ext cx="9144000" cy="476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66092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—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1" y="1"/>
            <a:ext cx="9143999" cy="92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2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 b="1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Full Image">
  <p:cSld name="8_Full Im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>
            <p:ph idx="2" type="pic"/>
          </p:nvPr>
        </p:nvSpPr>
        <p:spPr>
          <a:xfrm>
            <a:off x="0" y="0"/>
            <a:ext cx="9144000" cy="476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66092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—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66310"/>
            <a:ext cx="9144000" cy="37719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8016" y="4869180"/>
            <a:ext cx="2057400" cy="21259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081143"/>
            <a:ext cx="8229600" cy="3680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66092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—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1" y="4766310"/>
            <a:ext cx="9144000" cy="342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826124" y="4802440"/>
            <a:ext cx="317877" cy="34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4954" y="5023986"/>
            <a:ext cx="873871" cy="69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LLNL-PRES-xxxxxx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-6058" y="950366"/>
            <a:ext cx="9150059" cy="0"/>
          </a:xfrm>
          <a:prstGeom prst="straightConnector1">
            <a:avLst/>
          </a:prstGeom>
          <a:noFill/>
          <a:ln cap="flat" cmpd="sng" w="381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9560" y="4834890"/>
            <a:ext cx="733806" cy="2811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57200" y="649519"/>
            <a:ext cx="8229600" cy="1085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00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Principal Component Analysis of Molecular Fingerprints and Classification Approaches for Detecting Energetic Molecules</a:t>
            </a:r>
            <a:endParaRPr/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57201" y="1981266"/>
            <a:ext cx="5629200" cy="27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86" lvl="0" marL="5873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Team 5 LLNL Data Science Challenge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6" lvl="0" marL="5873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8" lvl="0" marL="5873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572001" y="2700274"/>
            <a:ext cx="4572000" cy="358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875" wrap="square" tIns="0">
            <a:noAutofit/>
          </a:bodyPr>
          <a:lstStyle/>
          <a:p>
            <a:pPr indent="0" lvl="0" marL="571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/>
              <a:t>Fabian Santiago</a:t>
            </a:r>
            <a:endParaRPr/>
          </a:p>
          <a:p>
            <a:pPr indent="0" lvl="0" marL="571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/>
              <a:t>Manuel Toro Garcia</a:t>
            </a:r>
            <a:endParaRPr/>
          </a:p>
          <a:p>
            <a:pPr indent="0" lvl="0" marL="571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/>
              <a:t>Bharadwaj Satyanarayana</a:t>
            </a:r>
            <a:endParaRPr/>
          </a:p>
          <a:p>
            <a:pPr indent="0" lvl="0" marL="571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/>
              <a:t>Lorenzo Scaturchio</a:t>
            </a:r>
            <a:endParaRPr/>
          </a:p>
          <a:p>
            <a:pPr indent="0" lvl="0" marL="571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/>
              <a:t>Nathan Ross</a:t>
            </a:r>
            <a:endParaRPr/>
          </a:p>
          <a:p>
            <a:pPr indent="0" lvl="0" marL="57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01" name="Google Shape;101;p24"/>
          <p:cNvSpPr txBox="1"/>
          <p:nvPr/>
        </p:nvSpPr>
        <p:spPr>
          <a:xfrm>
            <a:off x="492103" y="2730426"/>
            <a:ext cx="3278400" cy="29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12,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Test Set</a:t>
            </a:r>
            <a:r>
              <a:rPr lang="en"/>
              <a:t> Results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00" y="1033817"/>
            <a:ext cx="6291300" cy="378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Test Set Results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6530"/>
            <a:ext cx="6172200" cy="371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Testing Set </a:t>
            </a:r>
            <a:r>
              <a:rPr lang="en"/>
              <a:t>Results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63" y="1077525"/>
            <a:ext cx="6005611" cy="36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 Results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4723"/>
            <a:ext cx="6172200" cy="371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0" y="165094"/>
            <a:ext cx="91440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Comparison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522250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Training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4962713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37"/>
          <p:cNvGraphicFramePr/>
          <p:nvPr/>
        </p:nvGraphicFramePr>
        <p:xfrm>
          <a:off x="4682125" y="15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9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37"/>
          <p:cNvGraphicFramePr/>
          <p:nvPr/>
        </p:nvGraphicFramePr>
        <p:xfrm>
          <a:off x="140875" y="15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9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0" y="165094"/>
            <a:ext cx="91440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</a:t>
            </a:r>
            <a:r>
              <a:rPr lang="en"/>
              <a:t>Comparison</a:t>
            </a: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4939663" y="999713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Test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522250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Training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38"/>
          <p:cNvGraphicFramePr/>
          <p:nvPr/>
        </p:nvGraphicFramePr>
        <p:xfrm>
          <a:off x="55338" y="1566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38"/>
          <p:cNvGraphicFramePr/>
          <p:nvPr/>
        </p:nvGraphicFramePr>
        <p:xfrm>
          <a:off x="4647550" y="1569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28650"/>
                <a:gridCol w="895350"/>
                <a:gridCol w="904875"/>
                <a:gridCol w="981075"/>
                <a:gridCol w="904875"/>
              </a:tblGrid>
              <a:tr h="5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7D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7D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7D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7D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7D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7D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Comparison</a:t>
            </a: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4962713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Test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39"/>
          <p:cNvGraphicFramePr/>
          <p:nvPr/>
        </p:nvGraphicFramePr>
        <p:xfrm>
          <a:off x="4705200" y="160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39"/>
          <p:cNvSpPr txBox="1"/>
          <p:nvPr/>
        </p:nvSpPr>
        <p:spPr>
          <a:xfrm>
            <a:off x="522250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Training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39"/>
          <p:cNvGraphicFramePr/>
          <p:nvPr/>
        </p:nvGraphicFramePr>
        <p:xfrm>
          <a:off x="152400" y="16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Comparison</a:t>
            </a:r>
            <a:endParaRPr/>
          </a:p>
        </p:txBody>
      </p:sp>
      <p:graphicFrame>
        <p:nvGraphicFramePr>
          <p:cNvPr id="233" name="Google Shape;233;p40"/>
          <p:cNvGraphicFramePr/>
          <p:nvPr/>
        </p:nvGraphicFramePr>
        <p:xfrm>
          <a:off x="4659075" y="1566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40"/>
          <p:cNvSpPr txBox="1"/>
          <p:nvPr/>
        </p:nvSpPr>
        <p:spPr>
          <a:xfrm>
            <a:off x="4962713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Test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522250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Training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p40"/>
          <p:cNvGraphicFramePr/>
          <p:nvPr/>
        </p:nvGraphicFramePr>
        <p:xfrm>
          <a:off x="210025" y="1566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9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Comparison</a:t>
            </a:r>
            <a:endParaRPr/>
          </a:p>
        </p:txBody>
      </p:sp>
      <p:graphicFrame>
        <p:nvGraphicFramePr>
          <p:cNvPr id="243" name="Google Shape;243;p41"/>
          <p:cNvGraphicFramePr/>
          <p:nvPr/>
        </p:nvGraphicFramePr>
        <p:xfrm>
          <a:off x="4636050" y="15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41"/>
          <p:cNvSpPr txBox="1"/>
          <p:nvPr/>
        </p:nvSpPr>
        <p:spPr>
          <a:xfrm>
            <a:off x="4962713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Test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522250" y="1077525"/>
            <a:ext cx="3381000" cy="4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Training Set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6" name="Google Shape;246;p41"/>
          <p:cNvGraphicFramePr/>
          <p:nvPr/>
        </p:nvGraphicFramePr>
        <p:xfrm>
          <a:off x="152400" y="1566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{2D7E9B56-670E-4B5E-9651-8440C2BD3A51}</a:tableStyleId>
              </a:tblPr>
              <a:tblGrid>
                <a:gridCol w="619125"/>
                <a:gridCol w="914400"/>
                <a:gridCol w="914400"/>
                <a:gridCol w="952500"/>
                <a:gridCol w="914400"/>
              </a:tblGrid>
              <a:tr h="4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RDKit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Morgan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MACCSKeys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Nathan</a:t>
                      </a:r>
                      <a:endParaRPr b="1"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ADA+RF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68575" marR="9525" marL="9525" anchor="b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0" y="165094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lang="en"/>
              <a:t>Summary of Results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465825" y="1191825"/>
            <a:ext cx="82896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Molecular Fingerprints</a:t>
            </a:r>
            <a:endParaRPr b="1" sz="21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MACCS Key [</a:t>
            </a:r>
            <a:r>
              <a:rPr lang="en" sz="1300"/>
              <a:t>Precision]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Precision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/>
              <a:t>0.980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RDKit [</a:t>
            </a:r>
            <a:r>
              <a:rPr lang="en" sz="1300"/>
              <a:t>Recall]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Recall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/>
              <a:t>1.00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Machine Learning Methods</a:t>
            </a:r>
            <a:endParaRPr b="1" sz="21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Logistic Regression [Precision/Recall]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Precision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>
                <a:solidFill>
                  <a:srgbClr val="000000"/>
                </a:solidFill>
              </a:rPr>
              <a:t>1.00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Recall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>
                <a:solidFill>
                  <a:srgbClr val="000000"/>
                </a:solidFill>
              </a:rPr>
              <a:t>0.922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0" y="165094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General Workflow Pipeline</a:t>
            </a:r>
            <a:endParaRPr/>
          </a:p>
        </p:txBody>
      </p:sp>
      <p:sp>
        <p:nvSpPr>
          <p:cNvPr id="108" name="Google Shape;108;p25"/>
          <p:cNvSpPr/>
          <p:nvPr/>
        </p:nvSpPr>
        <p:spPr>
          <a:xfrm>
            <a:off x="768675" y="2504363"/>
            <a:ext cx="1140900" cy="24457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Molecule</a:t>
            </a:r>
            <a:endParaRPr b="1"/>
          </a:p>
        </p:txBody>
      </p:sp>
      <p:sp>
        <p:nvSpPr>
          <p:cNvPr id="109" name="Google Shape;109;p25"/>
          <p:cNvSpPr/>
          <p:nvPr/>
        </p:nvSpPr>
        <p:spPr>
          <a:xfrm>
            <a:off x="768675" y="3883688"/>
            <a:ext cx="1140900" cy="3350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Molecular Features</a:t>
            </a:r>
            <a:endParaRPr b="1"/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25" y="1561238"/>
            <a:ext cx="1237646" cy="75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5"/>
          <p:cNvCxnSpPr>
            <a:stCxn id="108" idx="2"/>
            <a:endCxn id="109" idx="0"/>
          </p:cNvCxnSpPr>
          <p:nvPr/>
        </p:nvCxnSpPr>
        <p:spPr>
          <a:xfrm>
            <a:off x="1339125" y="2748938"/>
            <a:ext cx="0" cy="113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5"/>
          <p:cNvSpPr/>
          <p:nvPr/>
        </p:nvSpPr>
        <p:spPr>
          <a:xfrm>
            <a:off x="2482725" y="2084119"/>
            <a:ext cx="2129400" cy="19755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Method</a:t>
            </a:r>
            <a:endParaRPr b="1"/>
          </a:p>
        </p:txBody>
      </p:sp>
      <p:cxnSp>
        <p:nvCxnSpPr>
          <p:cNvPr id="113" name="Google Shape;113;p25"/>
          <p:cNvCxnSpPr>
            <a:stCxn id="109" idx="0"/>
            <a:endCxn id="112" idx="1"/>
          </p:cNvCxnSpPr>
          <p:nvPr/>
        </p:nvCxnSpPr>
        <p:spPr>
          <a:xfrm flipH="1" rot="10800000">
            <a:off x="1339125" y="2182988"/>
            <a:ext cx="1143600" cy="170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530" y="1183236"/>
            <a:ext cx="1508837" cy="7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/>
          <p:nvPr/>
        </p:nvSpPr>
        <p:spPr>
          <a:xfrm>
            <a:off x="5799300" y="1949231"/>
            <a:ext cx="1650300" cy="4673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Explosive </a:t>
            </a: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Non-Explosive</a:t>
            </a:r>
            <a:endParaRPr b="1"/>
          </a:p>
        </p:txBody>
      </p:sp>
      <p:cxnSp>
        <p:nvCxnSpPr>
          <p:cNvPr id="116" name="Google Shape;116;p25"/>
          <p:cNvCxnSpPr>
            <a:stCxn id="112" idx="3"/>
            <a:endCxn id="115" idx="1"/>
          </p:cNvCxnSpPr>
          <p:nvPr/>
        </p:nvCxnSpPr>
        <p:spPr>
          <a:xfrm>
            <a:off x="4612125" y="2182894"/>
            <a:ext cx="118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5"/>
          <p:cNvSpPr txBox="1"/>
          <p:nvPr/>
        </p:nvSpPr>
        <p:spPr>
          <a:xfrm>
            <a:off x="3594675" y="2900775"/>
            <a:ext cx="37371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Questions​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are the best predictive features?​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assess the robustness of our classification method?​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determine if our method is generalizable (work well on unseen data?)​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325" y="4218788"/>
            <a:ext cx="857700" cy="51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4065" y="1832839"/>
            <a:ext cx="890325" cy="70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Final Test Results: Recall</a:t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3827"/>
            <a:ext cx="6629400" cy="3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Final Test Results: Precision</a:t>
            </a:r>
            <a:endParaRPr/>
          </a:p>
        </p:txBody>
      </p:sp>
      <p:pic>
        <p:nvPicPr>
          <p:cNvPr id="266" name="Google Shape;266;p44"/>
          <p:cNvPicPr preferRelativeResize="0"/>
          <p:nvPr/>
        </p:nvPicPr>
        <p:blipFill rotWithShape="1">
          <a:blip r:embed="rId3">
            <a:alphaModFix/>
          </a:blip>
          <a:srcRect b="3729" l="0" r="0" t="-3730"/>
          <a:stretch/>
        </p:blipFill>
        <p:spPr>
          <a:xfrm>
            <a:off x="152400" y="1077525"/>
            <a:ext cx="8839201" cy="34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 Results: F1_Score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5" y="1250296"/>
            <a:ext cx="6629397" cy="306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 Results: AUC</a:t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456"/>
            <a:ext cx="8839198" cy="337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457200" y="165102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 </a:t>
            </a:r>
            <a:r>
              <a:rPr lang="en"/>
              <a:t>Results</a:t>
            </a:r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4723"/>
            <a:ext cx="6172200" cy="371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5" y="1044411"/>
            <a:ext cx="6172200" cy="372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type="title"/>
          </p:nvPr>
        </p:nvSpPr>
        <p:spPr>
          <a:xfrm>
            <a:off x="0" y="105638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Cross-Validation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3827"/>
            <a:ext cx="6629401" cy="3347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0" y="105638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Cross-Validation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0" y="1054723"/>
            <a:ext cx="6172200" cy="3710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type="title"/>
          </p:nvPr>
        </p:nvSpPr>
        <p:spPr>
          <a:xfrm>
            <a:off x="0" y="105638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Cross-Validation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77523"/>
            <a:ext cx="6172200" cy="3710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>
            <p:ph type="title"/>
          </p:nvPr>
        </p:nvSpPr>
        <p:spPr>
          <a:xfrm>
            <a:off x="0" y="105638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Cross-Validation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50" y="1044411"/>
            <a:ext cx="6172200" cy="372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>
            <p:ph type="title"/>
          </p:nvPr>
        </p:nvSpPr>
        <p:spPr>
          <a:xfrm>
            <a:off x="0" y="105638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Cross-Validation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0" y="165094"/>
            <a:ext cx="9144000" cy="75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lang="en"/>
              <a:t>Summary of Results on Original Dataset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427200" y="831125"/>
            <a:ext cx="82896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Molecular Fingerprints</a:t>
            </a:r>
            <a:endParaRPr b="1" sz="1800">
              <a:solidFill>
                <a:srgbClr val="000000"/>
              </a:solidFill>
            </a:endParaRPr>
          </a:p>
          <a:p>
            <a:pPr indent="-3276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Char char="●"/>
            </a:pPr>
            <a:r>
              <a:rPr lang="en" sz="1800">
                <a:solidFill>
                  <a:srgbClr val="000000"/>
                </a:solidFill>
              </a:rPr>
              <a:t>Morgan Fingerprint</a:t>
            </a:r>
            <a:endParaRPr sz="18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400">
                <a:solidFill>
                  <a:srgbClr val="000000"/>
                </a:solidFill>
              </a:rPr>
              <a:t>Recall</a:t>
            </a:r>
            <a:endParaRPr sz="1400">
              <a:solidFill>
                <a:srgbClr val="000000"/>
              </a:solidFill>
            </a:endParaRPr>
          </a:p>
          <a:p>
            <a:pPr indent="-293369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Char char="■"/>
            </a:pPr>
            <a:r>
              <a:rPr lang="en" sz="1200">
                <a:solidFill>
                  <a:srgbClr val="000000"/>
                </a:solidFill>
              </a:rPr>
              <a:t>1.00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400">
                <a:solidFill>
                  <a:srgbClr val="000000"/>
                </a:solidFill>
              </a:rPr>
              <a:t>Precision</a:t>
            </a:r>
            <a:endParaRPr sz="1400">
              <a:solidFill>
                <a:srgbClr val="000000"/>
              </a:solidFill>
            </a:endParaRPr>
          </a:p>
          <a:p>
            <a:pPr indent="-293369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Char char="■"/>
            </a:pPr>
            <a:r>
              <a:rPr lang="en" sz="1200">
                <a:solidFill>
                  <a:srgbClr val="000000"/>
                </a:solidFill>
              </a:rPr>
              <a:t>1.00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Machine Learning Methods</a:t>
            </a:r>
            <a:endParaRPr b="1" sz="1800">
              <a:solidFill>
                <a:srgbClr val="000000"/>
              </a:solidFill>
            </a:endParaRPr>
          </a:p>
          <a:p>
            <a:pPr indent="-3276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Char char="●"/>
            </a:pPr>
            <a:r>
              <a:rPr lang="en" sz="1800">
                <a:solidFill>
                  <a:srgbClr val="000000"/>
                </a:solidFill>
              </a:rPr>
              <a:t>Random Forest </a:t>
            </a:r>
            <a:endParaRPr sz="18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400">
                <a:solidFill>
                  <a:srgbClr val="000000"/>
                </a:solidFill>
              </a:rPr>
              <a:t>Precision</a:t>
            </a:r>
            <a:endParaRPr sz="1400">
              <a:solidFill>
                <a:srgbClr val="000000"/>
              </a:solidFill>
            </a:endParaRPr>
          </a:p>
          <a:p>
            <a:pPr indent="-293369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Char char="■"/>
            </a:pPr>
            <a:r>
              <a:rPr lang="en" sz="1200">
                <a:solidFill>
                  <a:srgbClr val="000000"/>
                </a:solidFill>
              </a:rPr>
              <a:t>1.00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400">
                <a:solidFill>
                  <a:srgbClr val="000000"/>
                </a:solidFill>
              </a:rPr>
              <a:t>Recall</a:t>
            </a:r>
            <a:endParaRPr sz="1400">
              <a:solidFill>
                <a:srgbClr val="000000"/>
              </a:solidFill>
            </a:endParaRPr>
          </a:p>
          <a:p>
            <a:pPr indent="-293369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Char char="■"/>
            </a:pPr>
            <a:r>
              <a:rPr lang="en" sz="1200">
                <a:solidFill>
                  <a:srgbClr val="000000"/>
                </a:solidFill>
              </a:rPr>
              <a:t>1.00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555125" y="185390"/>
            <a:ext cx="8229600" cy="754425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on Test Set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478925" y="1250044"/>
            <a:ext cx="50076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Dataset Breakdown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Explosive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molecules: 66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Non-explosive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molecules: 982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676688"/>
            <a:ext cx="5271918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15_PPT_UNC_V7.06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