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4FAB9A-4A04-4409-9B83-F6E0A35C710F}">
  <a:tblStyle styleId="{6C4FAB9A-4A04-4409-9B83-F6E0A35C71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f9c9eec5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f9c9eec5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48d35544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48d35544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f9c9eec5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f9c9eec5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f9c9eec5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f9c9eec5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48d35544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48d35544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f9c9eec5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f9c9eec5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f9c9eec5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f9c9eec5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f9c9eec5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f9c9eec5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f9c9eec5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f9c9eec5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 5.5 is approx of coffee or banana which is not fully ripe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f9c9eec5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f9c9eec5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f9c9eec5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f9c9eec5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f9c9eec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f9c9eec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Healthcare sector for point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ready access we mean trip collection time &lt; 30 minutes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f9c9eec5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f9c9eec5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f9c9eec5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f9c9eec5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f9c9eec5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f9c9eec5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f9c9eec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f9c9eec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48d35544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48d35544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48d35544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48d35544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8d35544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8d35544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499f28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6499f28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Nephelometric Turbidity Unit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48d35544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48d35544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48d35544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48d35544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48d35544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48d35544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f9c9eec5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f9c9eec5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ata.unicef.org/topic/water-and-sanitation/drinking-water/" TargetMode="External"/><Relationship Id="rId4" Type="http://schemas.openxmlformats.org/officeDocument/2006/relationships/hyperlink" Target="https://www.kaggle.com/datasets/adityakadiwal/water-potability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MTQ315	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098"/>
            <a:ext cx="8222100" cy="17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Water Potability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Yash Gohel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2018MT10773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Explanation on one datapoint in SHAP</a:t>
            </a:r>
            <a:endParaRPr/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2749425" y="81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{6C4FAB9A-4A04-4409-9B83-F6E0A35C710F}</a:tableStyleId>
              </a:tblPr>
              <a:tblGrid>
                <a:gridCol w="1333500"/>
                <a:gridCol w="1095375"/>
                <a:gridCol w="1095375"/>
              </a:tblGrid>
              <a:tr h="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pH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6.05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6.5 - 8.5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Hardness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149.12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Solids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23603.5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Chloramines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6.54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Sulfate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302.7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250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Conductivity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393.29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200-800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Organic Carbon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17.61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Trihalomethanes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54.22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Turbidity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4.26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62000"/>
            <a:ext cx="8839202" cy="900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Explanation on one datapoint in LIME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0" y="995750"/>
            <a:ext cx="8839201" cy="36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wrong interpretations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05250"/>
            <a:ext cx="8839203" cy="6466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4"/>
          <p:cNvGraphicFramePr/>
          <p:nvPr/>
        </p:nvGraphicFramePr>
        <p:xfrm>
          <a:off x="2749425" y="119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{6C4FAB9A-4A04-4409-9B83-F6E0A35C710F}</a:tableStyleId>
              </a:tblPr>
              <a:tblGrid>
                <a:gridCol w="1333500"/>
                <a:gridCol w="1095375"/>
                <a:gridCol w="1095375"/>
              </a:tblGrid>
              <a:tr h="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pH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7.28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6.5 - 8.5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Hardness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228.54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Solids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29690.92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Chloramines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7.87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Sulfate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322.27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250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Conductivity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392.53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200-800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Organic Carbon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15.17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Trihalomethanes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84.37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Turbidity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2.92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Plot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826225"/>
            <a:ext cx="59626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Counterfactuals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DiCE (Diverse Counterfactual Explanations)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DiCE to generate counterfactuals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Allowed all features to vary in first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Some features are interdependent on condition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independent features to vary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features Varies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0" y="1789675"/>
            <a:ext cx="8839199" cy="1863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Varied Hardness, pH, Solids and Chloramines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0350"/>
            <a:ext cx="8839199" cy="2180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Varied pH, Hardness, Solids and Trihalomethanes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9363"/>
            <a:ext cx="8839200" cy="2224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wrong results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0" y="1497700"/>
            <a:ext cx="8839198" cy="162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is it important?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Water is used for drinking, electricity generation, transportation, irrigation etc.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Water quality is one of the most important factor in public health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Clean water is important for growth of any living being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Contaminated water may result in transmission of diseases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According to UNICEF, only 3 out of 4 people have ready access to safe drinking water 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Importance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471900" y="1919075"/>
            <a:ext cx="82221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 </a:t>
            </a:r>
            <a:r>
              <a:rPr lang="en-GB"/>
              <a:t>that is changed more often to generate counterfactual </a:t>
            </a:r>
            <a:endParaRPr/>
          </a:p>
        </p:txBody>
      </p:sp>
      <p:graphicFrame>
        <p:nvGraphicFramePr>
          <p:cNvPr id="185" name="Google Shape;185;p32"/>
          <p:cNvGraphicFramePr/>
          <p:nvPr/>
        </p:nvGraphicFramePr>
        <p:xfrm>
          <a:off x="3368513" y="242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{6C4FAB9A-4A04-4409-9B83-F6E0A35C710F}</a:tableStyleId>
              </a:tblPr>
              <a:tblGrid>
                <a:gridCol w="1333500"/>
                <a:gridCol w="1095375"/>
              </a:tblGrid>
              <a:tr h="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pH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0.264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Hardness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0.215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Solids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0.175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Chloramines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0.164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Sulfate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0.373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Conductivity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0.116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Organic Carbon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0.099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Trihalomethanes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0.124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Turbidity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0.131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model is not explaining well?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4"/>
          <p:cNvPicPr preferRelativeResize="0"/>
          <p:nvPr/>
        </p:nvPicPr>
        <p:blipFill rotWithShape="1">
          <a:blip r:embed="rId3">
            <a:alphaModFix/>
          </a:blip>
          <a:srcRect b="66943" l="68245" r="0" t="0"/>
          <a:stretch/>
        </p:blipFill>
        <p:spPr>
          <a:xfrm>
            <a:off x="461688" y="941225"/>
            <a:ext cx="3983024" cy="27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4"/>
          <p:cNvPicPr preferRelativeResize="0"/>
          <p:nvPr/>
        </p:nvPicPr>
        <p:blipFill rotWithShape="1">
          <a:blip r:embed="rId3">
            <a:alphaModFix/>
          </a:blip>
          <a:srcRect b="33103" l="69620" r="-1374" t="33840"/>
          <a:stretch/>
        </p:blipFill>
        <p:spPr>
          <a:xfrm>
            <a:off x="5111063" y="941225"/>
            <a:ext cx="3983024" cy="27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02" name="Google Shape;202;p35"/>
          <p:cNvSpPr txBox="1"/>
          <p:nvPr/>
        </p:nvSpPr>
        <p:spPr>
          <a:xfrm>
            <a:off x="396800" y="1025700"/>
            <a:ext cx="8318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●"/>
            </a:pPr>
            <a:r>
              <a:rPr lang="en-GB" sz="1900" u="sng">
                <a:solidFill>
                  <a:schemeClr val="hlink"/>
                </a:solidFill>
                <a:hlinkClick r:id="rId3"/>
              </a:rPr>
              <a:t>https://data.unicef.org/topic/water-and-sanitation/drinking-water/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-GB" sz="19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https://www.kaggle.com/datasets/adityakadiwal/water-potability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Check whether the water is potable or not on given parameters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parameters used to determine potability are,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pH value, hardness, solids, chloramines, sulfates, conductivity, organic carbon, trihalomethanes and turbidity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 Description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 sz="1400"/>
              <a:t>pH value   </a:t>
            </a:r>
            <a:endParaRPr sz="1400"/>
          </a:p>
          <a:p>
            <a:pPr indent="-31083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00"/>
              <a:t>pH of water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 sz="1400"/>
              <a:t>Hardness 		</a:t>
            </a:r>
            <a:endParaRPr sz="1400"/>
          </a:p>
          <a:p>
            <a:pPr indent="-31083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00"/>
              <a:t>Concentration of Mg</a:t>
            </a:r>
            <a:r>
              <a:rPr baseline="30000" lang="en-GB" sz="1400"/>
              <a:t>2+</a:t>
            </a:r>
            <a:r>
              <a:rPr lang="en-GB" sz="1400"/>
              <a:t> and Ca</a:t>
            </a:r>
            <a:r>
              <a:rPr baseline="30000" lang="en-GB" sz="1400"/>
              <a:t>2+</a:t>
            </a:r>
            <a:r>
              <a:rPr lang="en-GB" sz="1400"/>
              <a:t> in water in ppm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 sz="1400"/>
              <a:t>Solids</a:t>
            </a:r>
            <a:endParaRPr sz="1400"/>
          </a:p>
          <a:p>
            <a:pPr indent="-31083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00"/>
              <a:t>Concentration of total dissolved solids in ppm</a:t>
            </a:r>
            <a:endParaRPr sz="1400"/>
          </a:p>
          <a:p>
            <a:pPr indent="-31083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00"/>
              <a:t>Often caused by industrial sewage and waste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 sz="1400"/>
              <a:t>Chloramines</a:t>
            </a:r>
            <a:endParaRPr sz="1400"/>
          </a:p>
          <a:p>
            <a:pPr indent="-31083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00"/>
              <a:t>Concentration of chlorine and chloramines in ppm</a:t>
            </a:r>
            <a:endParaRPr sz="1400"/>
          </a:p>
          <a:p>
            <a:pPr indent="-31083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00"/>
              <a:t>Chloramine are used for water disinfection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-GB" sz="1400"/>
              <a:t>Sulfate</a:t>
            </a:r>
            <a:endParaRPr sz="1400"/>
          </a:p>
          <a:p>
            <a:pPr indent="-31083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00"/>
              <a:t>Concentration of sulfate in ppm</a:t>
            </a:r>
            <a:endParaRPr sz="1400"/>
          </a:p>
          <a:p>
            <a:pPr indent="-31083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00"/>
              <a:t>Runoff from fertilized agricultural lands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 Description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sz="1400"/>
              <a:t>Conductivity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Conductivity of water in μS/cm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sz="1400"/>
              <a:t>Organic Carbon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Total amount of carbon in organic compounds in water in ppm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sz="1400"/>
              <a:t>Trihalomethanes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 chemicals generally found in water treated with chlorine(in ppb)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-GB" sz="1400"/>
              <a:t>Turbidity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 quantity of solid matter present in water in suspended state (in NTU)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Permissible range</a:t>
            </a:r>
            <a:endParaRPr/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3357563" y="205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{6C4FAB9A-4A04-4409-9B83-F6E0A35C710F}</a:tableStyleId>
              </a:tblPr>
              <a:tblGrid>
                <a:gridCol w="1333500"/>
                <a:gridCol w="1095375"/>
              </a:tblGrid>
              <a:tr h="5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pH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6.5 - 8.5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Hardness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Solids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Chloramines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Sulfate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250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Conductivity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200-800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Organic Carbon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Trihalomethanes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Turbidity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Description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11800"/>
            <a:ext cx="8839201" cy="176134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434700" y="1984025"/>
            <a:ext cx="827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There were many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data points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with NaN values which are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dropped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as we do not want to play with data in such serious case of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predicting water potability.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Used Random Forest model for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Accuracy of the model : 85.21 %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725" y="1763650"/>
            <a:ext cx="3057525" cy="32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713" y="1763638"/>
            <a:ext cx="30575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 and LIME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