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8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8920" cy="1258920"/>
          </a:xfrm>
          <a:prstGeom prst="rect">
            <a:avLst/>
          </a:prstGeom>
          <a:solidFill>
            <a:srgbClr val="f257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Picture 47" descr=""/>
          <p:cNvPicPr/>
          <p:nvPr/>
        </p:nvPicPr>
        <p:blipFill>
          <a:blip r:embed="rId2"/>
          <a:stretch/>
        </p:blipFill>
        <p:spPr>
          <a:xfrm>
            <a:off x="419400" y="365760"/>
            <a:ext cx="2231280" cy="82188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463040" y="182880"/>
            <a:ext cx="5942520" cy="178920"/>
          </a:xfrm>
          <a:prstGeom prst="rect">
            <a:avLst/>
          </a:prstGeom>
          <a:solidFill>
            <a:srgbClr val="f2570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274320" y="7380000"/>
            <a:ext cx="9713160" cy="63720"/>
          </a:xfrm>
          <a:prstGeom prst="rect">
            <a:avLst/>
          </a:prstGeom>
          <a:solidFill>
            <a:srgbClr val="f2570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3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Picture 7" descr=""/>
          <p:cNvPicPr/>
          <p:nvPr/>
        </p:nvPicPr>
        <p:blipFill>
          <a:blip r:embed="rId2"/>
          <a:stretch/>
        </p:blipFill>
        <p:spPr>
          <a:xfrm>
            <a:off x="64080" y="66600"/>
            <a:ext cx="1306440" cy="480960"/>
          </a:xfrm>
          <a:prstGeom prst="rect">
            <a:avLst/>
          </a:prstGeom>
          <a:ln>
            <a:noFill/>
          </a:ln>
        </p:spPr>
      </p:pic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60000" y="333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355269"/>
                </a:solidFill>
                <a:latin typeface="Noto Sans Black"/>
                <a:ea typeface="DejaVu Sans"/>
              </a:rPr>
              <a:t>Hotel recommender system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57200" y="4663440"/>
            <a:ext cx="9178920" cy="25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355269"/>
                </a:solidFill>
                <a:latin typeface="Noto Sans Light"/>
                <a:ea typeface="DejaVu Sans"/>
              </a:rPr>
              <a:t>Presenter: anhlbt - Data team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355269"/>
                </a:solidFill>
                <a:latin typeface="Noto Sans Light"/>
                <a:ea typeface="DejaVu Sans"/>
              </a:rPr>
              <a:t>Email: anh.tuan@go2joy.vn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82880" y="56304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355269"/>
                </a:solidFill>
                <a:latin typeface="Arial"/>
                <a:ea typeface="DejaVu Sans"/>
              </a:rPr>
              <a:t>2.1 lọc theo nội dung (tt.)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05" name="Picture 107" descr=""/>
          <p:cNvPicPr/>
          <p:nvPr/>
        </p:nvPicPr>
        <p:blipFill>
          <a:blip r:embed="rId1"/>
          <a:stretch/>
        </p:blipFill>
        <p:spPr>
          <a:xfrm>
            <a:off x="279360" y="2570400"/>
            <a:ext cx="8418240" cy="193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82880" y="56304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355269"/>
                </a:solidFill>
                <a:latin typeface="Arial"/>
                <a:ea typeface="DejaVu Sans"/>
              </a:rPr>
              <a:t>2.1 lọc theo nội dung (tt.)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07" name="Picture 109" descr=""/>
          <p:cNvPicPr/>
          <p:nvPr/>
        </p:nvPicPr>
        <p:blipFill>
          <a:blip r:embed="rId1"/>
          <a:stretch/>
        </p:blipFill>
        <p:spPr>
          <a:xfrm>
            <a:off x="229320" y="1828800"/>
            <a:ext cx="9462240" cy="280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82880" y="56304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355269"/>
                </a:solidFill>
                <a:latin typeface="Arial"/>
                <a:ea typeface="DejaVu Sans"/>
              </a:rPr>
              <a:t>2.1 lọc theo nội dung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09" name="Picture 111" descr=""/>
          <p:cNvPicPr/>
          <p:nvPr/>
        </p:nvPicPr>
        <p:blipFill>
          <a:blip r:embed="rId1"/>
          <a:stretch/>
        </p:blipFill>
        <p:spPr>
          <a:xfrm>
            <a:off x="569160" y="2011680"/>
            <a:ext cx="8848080" cy="4479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82880" y="56304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355269"/>
                </a:solidFill>
                <a:latin typeface="Arial"/>
                <a:ea typeface="DejaVu Sans"/>
              </a:rPr>
              <a:t>2.1 lọc theo nội dung (tt.)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11" name="Picture 113" descr=""/>
          <p:cNvPicPr/>
          <p:nvPr/>
        </p:nvPicPr>
        <p:blipFill>
          <a:blip r:embed="rId1"/>
          <a:stretch/>
        </p:blipFill>
        <p:spPr>
          <a:xfrm>
            <a:off x="864360" y="2271960"/>
            <a:ext cx="7912800" cy="4493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82880" y="56304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355269"/>
                </a:solidFill>
                <a:latin typeface="Arial"/>
                <a:ea typeface="DejaVu Sans"/>
              </a:rPr>
              <a:t>2.2 lọc cộng tác (collaborative filtering)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13" name="Picture 115" descr=""/>
          <p:cNvPicPr/>
          <p:nvPr/>
        </p:nvPicPr>
        <p:blipFill>
          <a:blip r:embed="rId1"/>
          <a:stretch/>
        </p:blipFill>
        <p:spPr>
          <a:xfrm>
            <a:off x="208080" y="1481760"/>
            <a:ext cx="9209160" cy="5375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82880" y="56304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355269"/>
                </a:solidFill>
                <a:latin typeface="Arial"/>
                <a:ea typeface="DejaVu Sans"/>
              </a:rPr>
              <a:t>2.2 lọc cộng tác (tt.)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15" name="Picture 117" descr=""/>
          <p:cNvPicPr/>
          <p:nvPr/>
        </p:nvPicPr>
        <p:blipFill>
          <a:blip r:embed="rId1"/>
          <a:stretch/>
        </p:blipFill>
        <p:spPr>
          <a:xfrm>
            <a:off x="640080" y="1554480"/>
            <a:ext cx="8228520" cy="5500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82880" y="56304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355269"/>
                </a:solidFill>
                <a:latin typeface="Arial"/>
                <a:ea typeface="DejaVu Sans"/>
              </a:rPr>
              <a:t>2.2 lọc cộng tác (tt.)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17" name="Picture 119" descr=""/>
          <p:cNvPicPr/>
          <p:nvPr/>
        </p:nvPicPr>
        <p:blipFill>
          <a:blip r:embed="rId1"/>
          <a:stretch/>
        </p:blipFill>
        <p:spPr>
          <a:xfrm>
            <a:off x="457200" y="2094480"/>
            <a:ext cx="9048240" cy="430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82880" y="56304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355269"/>
                </a:solidFill>
                <a:latin typeface="Arial"/>
                <a:ea typeface="DejaVu Sans"/>
              </a:rPr>
              <a:t>2.2 lọc cộng tác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19" name="Picture 121" descr=""/>
          <p:cNvPicPr/>
          <p:nvPr/>
        </p:nvPicPr>
        <p:blipFill>
          <a:blip r:embed="rId1"/>
          <a:stretch/>
        </p:blipFill>
        <p:spPr>
          <a:xfrm>
            <a:off x="694080" y="1877760"/>
            <a:ext cx="8540280" cy="4613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82880" y="56304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355269"/>
                </a:solidFill>
                <a:latin typeface="Arial"/>
                <a:ea typeface="DejaVu Sans"/>
              </a:rPr>
              <a:t>2.2 lọc cộng tác (tt.)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21" name="Picture 123" descr=""/>
          <p:cNvPicPr/>
          <p:nvPr/>
        </p:nvPicPr>
        <p:blipFill>
          <a:blip r:embed="rId1"/>
          <a:stretch/>
        </p:blipFill>
        <p:spPr>
          <a:xfrm>
            <a:off x="498960" y="1554480"/>
            <a:ext cx="8342280" cy="566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82880" y="56304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355269"/>
                </a:solidFill>
                <a:latin typeface="Arial"/>
                <a:ea typeface="DejaVu Sans"/>
              </a:rPr>
              <a:t>2.2 lọc cộng tác (tt.)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23" name="Picture 125" descr=""/>
          <p:cNvPicPr/>
          <p:nvPr/>
        </p:nvPicPr>
        <p:blipFill>
          <a:blip r:embed="rId1"/>
          <a:stretch/>
        </p:blipFill>
        <p:spPr>
          <a:xfrm>
            <a:off x="350280" y="2106000"/>
            <a:ext cx="8884080" cy="4293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355269"/>
                </a:solidFill>
                <a:latin typeface="Arial"/>
                <a:ea typeface="DejaVu Sans"/>
              </a:rPr>
              <a:t>Outline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04080" y="1645920"/>
            <a:ext cx="9178920" cy="42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2600" spc="-1" strike="noStrike">
                <a:solidFill>
                  <a:srgbClr val="3465a4"/>
                </a:solidFill>
                <a:latin typeface="Noto Sans SemiBold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2400" spc="-1" strike="noStrike">
                <a:solidFill>
                  <a:srgbClr val="355269"/>
                </a:solidFill>
                <a:latin typeface="Noto Sans SemiBold"/>
                <a:ea typeface="DejaVu Sans"/>
              </a:rPr>
              <a:t>1. Tổng quan hệ thống tư vấn (recommender system)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2400" spc="-1" strike="noStrike">
                <a:solidFill>
                  <a:srgbClr val="355269"/>
                </a:solidFill>
                <a:latin typeface="Noto Sans SemiBold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2400" spc="-1" strike="noStrike">
                <a:solidFill>
                  <a:srgbClr val="355269"/>
                </a:solidFill>
                <a:latin typeface="Noto Sans SemiBold"/>
                <a:ea typeface="DejaVu Sans"/>
              </a:rPr>
              <a:t>2. Một số hướng tiếp cận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2400" spc="-1" strike="noStrike">
                <a:solidFill>
                  <a:srgbClr val="355269"/>
                </a:solidFill>
                <a:latin typeface="Noto Sans SemiBold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2400" spc="-1" strike="noStrike">
                <a:solidFill>
                  <a:srgbClr val="355269"/>
                </a:solidFill>
                <a:latin typeface="Noto Sans SemiBold"/>
                <a:ea typeface="DejaVu Sans"/>
              </a:rPr>
              <a:t>3. Xây dựng hệ thống tư vấn khách sạn: hotel recommender system tại go2joy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82880" y="56304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355269"/>
                </a:solidFill>
                <a:latin typeface="Arial"/>
                <a:ea typeface="DejaVu Sans"/>
              </a:rPr>
              <a:t>2.2 lọc cộng tác (tt.)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25" name="Picture 127" descr=""/>
          <p:cNvPicPr/>
          <p:nvPr/>
        </p:nvPicPr>
        <p:blipFill>
          <a:blip r:embed="rId1"/>
          <a:stretch/>
        </p:blipFill>
        <p:spPr>
          <a:xfrm>
            <a:off x="316080" y="1936080"/>
            <a:ext cx="9192600" cy="4829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82880" y="56304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355269"/>
                </a:solidFill>
                <a:latin typeface="Arial"/>
                <a:ea typeface="DejaVu Sans"/>
              </a:rPr>
              <a:t>2.2 lọc cộng tác (tt.)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27" name="Picture 129" descr=""/>
          <p:cNvPicPr/>
          <p:nvPr/>
        </p:nvPicPr>
        <p:blipFill>
          <a:blip r:embed="rId1"/>
          <a:stretch/>
        </p:blipFill>
        <p:spPr>
          <a:xfrm>
            <a:off x="365760" y="2057400"/>
            <a:ext cx="8624880" cy="342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82880" y="56304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355269"/>
                </a:solidFill>
                <a:latin typeface="Arial"/>
                <a:ea typeface="DejaVu Sans"/>
              </a:rPr>
              <a:t>2.2 lọc cộng tác (tt.)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29" name="Picture 131" descr=""/>
          <p:cNvPicPr/>
          <p:nvPr/>
        </p:nvPicPr>
        <p:blipFill>
          <a:blip r:embed="rId1"/>
          <a:stretch/>
        </p:blipFill>
        <p:spPr>
          <a:xfrm>
            <a:off x="669960" y="2011680"/>
            <a:ext cx="4709880" cy="374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82880" y="56304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355269"/>
                </a:solidFill>
                <a:latin typeface="Arial"/>
                <a:ea typeface="DejaVu Sans"/>
              </a:rPr>
              <a:t>2.3 Cách tiếp cận lai ghép (hybrid)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31" name="Picture 133" descr=""/>
          <p:cNvPicPr/>
          <p:nvPr/>
        </p:nvPicPr>
        <p:blipFill>
          <a:blip r:embed="rId1"/>
          <a:stretch/>
        </p:blipFill>
        <p:spPr>
          <a:xfrm>
            <a:off x="617400" y="1920240"/>
            <a:ext cx="8982720" cy="517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82880" y="56304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355269"/>
                </a:solidFill>
                <a:latin typeface="Arial"/>
                <a:ea typeface="DejaVu Sans"/>
              </a:rPr>
              <a:t>Một số vấn đề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2600" spc="-1" strike="noStrike">
                <a:solidFill>
                  <a:srgbClr val="355269"/>
                </a:solidFill>
                <a:latin typeface="Noto Sans SemiBold"/>
                <a:ea typeface="DejaVu Sans"/>
              </a:rPr>
              <a:t>Khởi động lạnh - cold start problem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2600" spc="-1" strike="noStrike">
                <a:solidFill>
                  <a:srgbClr val="355269"/>
                </a:solidFill>
                <a:latin typeface="Noto Sans SemiBold"/>
                <a:ea typeface="DejaVu Sans"/>
              </a:rPr>
              <a:t>Long tail problem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2600" spc="-1" strike="noStrike">
                <a:solidFill>
                  <a:srgbClr val="355269"/>
                </a:solidFill>
                <a:latin typeface="Noto Sans SemiBold"/>
                <a:ea typeface="DejaVu Sans"/>
              </a:rPr>
              <a:t>Dữ liệu thưa - sparsity problem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2600" spc="-1" strike="noStrike">
                <a:solidFill>
                  <a:srgbClr val="355269"/>
                </a:solidFill>
                <a:latin typeface="Noto Sans SemiBold"/>
                <a:ea typeface="DejaVu Sans"/>
              </a:rPr>
              <a:t>cộng đồng đa tiêu chí - multi criteria communities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2600" spc="-1" strike="noStrike">
                <a:solidFill>
                  <a:srgbClr val="355269"/>
                </a:solidFill>
                <a:latin typeface="Noto Sans SemiBold"/>
                <a:ea typeface="DejaVu Sans"/>
              </a:rPr>
              <a:t>…</a:t>
            </a:r>
            <a:r>
              <a:rPr b="1" lang="en-US" sz="2600" spc="-1" strike="noStrike">
                <a:solidFill>
                  <a:srgbClr val="355269"/>
                </a:solidFill>
                <a:latin typeface="Noto Sans SemiBold"/>
                <a:ea typeface="DejaVu Sans"/>
              </a:rPr>
              <a:t>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41200" y="548640"/>
            <a:ext cx="9358920" cy="5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"/>
          <p:cNvSpPr/>
          <p:nvPr/>
        </p:nvSpPr>
        <p:spPr>
          <a:xfrm>
            <a:off x="420840" y="2123280"/>
            <a:ext cx="9179280" cy="248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355269"/>
                </a:solidFill>
                <a:latin typeface="Arial"/>
                <a:ea typeface="DejaVu Sans"/>
              </a:rPr>
              <a:t>Continue…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355269"/>
                </a:solidFill>
                <a:latin typeface="Arial"/>
                <a:ea typeface="DejaVu Sans"/>
              </a:rPr>
              <a:t> 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355269"/>
                </a:solidFill>
                <a:latin typeface="Arial"/>
                <a:ea typeface="DejaVu Sans"/>
              </a:rPr>
              <a:t>thanks for your attention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241200" y="548640"/>
            <a:ext cx="9358920" cy="5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355269"/>
                </a:solidFill>
                <a:latin typeface="Arial"/>
                <a:ea typeface="DejaVu Sans"/>
              </a:rPr>
              <a:t>association rule apriori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241200" y="548640"/>
            <a:ext cx="9358920" cy="5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355269"/>
                </a:solidFill>
                <a:latin typeface="Arial"/>
                <a:ea typeface="DejaVu Sans"/>
              </a:rPr>
              <a:t>knowledge based filtering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21200" y="208656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241200" y="548640"/>
            <a:ext cx="9358920" cy="5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355269"/>
                </a:solidFill>
                <a:latin typeface="Arial"/>
                <a:ea typeface="DejaVu Sans"/>
              </a:rPr>
              <a:t>nature language processing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82880" y="56304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355269"/>
                </a:solidFill>
                <a:latin typeface="Arial"/>
                <a:ea typeface="DejaVu Sans"/>
              </a:rPr>
              <a:t>1. hệ thống tư vấn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21200" y="208656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8" name="Picture 90" descr=""/>
          <p:cNvPicPr/>
          <p:nvPr/>
        </p:nvPicPr>
        <p:blipFill>
          <a:blip r:embed="rId1"/>
          <a:stretch/>
        </p:blipFill>
        <p:spPr>
          <a:xfrm>
            <a:off x="360000" y="2011680"/>
            <a:ext cx="9331560" cy="3855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82880" y="56304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355269"/>
                </a:solidFill>
                <a:latin typeface="Arial"/>
                <a:ea typeface="DejaVu Sans"/>
              </a:rPr>
              <a:t>1. hệ thống tư vấn (tt.)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90" name="Picture 92" descr=""/>
          <p:cNvPicPr/>
          <p:nvPr/>
        </p:nvPicPr>
        <p:blipFill>
          <a:blip r:embed="rId1"/>
          <a:stretch/>
        </p:blipFill>
        <p:spPr>
          <a:xfrm>
            <a:off x="365760" y="1534320"/>
            <a:ext cx="9142920" cy="577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82880" y="56304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355269"/>
                </a:solidFill>
                <a:latin typeface="Arial"/>
                <a:ea typeface="DejaVu Sans"/>
              </a:rPr>
              <a:t>1.1 Tại sao dùng hệ thống tư vấn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21200" y="208656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3" name="Picture 95" descr=""/>
          <p:cNvPicPr/>
          <p:nvPr/>
        </p:nvPicPr>
        <p:blipFill>
          <a:blip r:embed="rId1"/>
          <a:stretch/>
        </p:blipFill>
        <p:spPr>
          <a:xfrm>
            <a:off x="360000" y="1859040"/>
            <a:ext cx="8137080" cy="4632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82880" y="56304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355269"/>
                </a:solidFill>
                <a:latin typeface="Arial"/>
                <a:ea typeface="DejaVu Sans"/>
              </a:rPr>
              <a:t>2. một số hướng tiếp cận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21200" y="208656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Picture 98" descr=""/>
          <p:cNvPicPr/>
          <p:nvPr/>
        </p:nvPicPr>
        <p:blipFill>
          <a:blip r:embed="rId1"/>
          <a:stretch/>
        </p:blipFill>
        <p:spPr>
          <a:xfrm>
            <a:off x="360000" y="1936800"/>
            <a:ext cx="9240120" cy="537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82880" y="56304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355269"/>
                </a:solidFill>
                <a:latin typeface="Arial"/>
                <a:ea typeface="DejaVu Sans"/>
              </a:rPr>
              <a:t>2. một số hướng tiếp cận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21200" y="208656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9" name="Picture 101" descr=""/>
          <p:cNvPicPr/>
          <p:nvPr/>
        </p:nvPicPr>
        <p:blipFill>
          <a:blip r:embed="rId1"/>
          <a:stretch/>
        </p:blipFill>
        <p:spPr>
          <a:xfrm>
            <a:off x="406800" y="1935360"/>
            <a:ext cx="8685360" cy="437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82880" y="56304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355269"/>
                </a:solidFill>
                <a:latin typeface="Arial"/>
                <a:ea typeface="DejaVu Sans"/>
              </a:rPr>
              <a:t>2.1 lọc theo nội dung (content based filtering)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01" name="Picture 103" descr=""/>
          <p:cNvPicPr/>
          <p:nvPr/>
        </p:nvPicPr>
        <p:blipFill>
          <a:blip r:embed="rId1"/>
          <a:stretch/>
        </p:blipFill>
        <p:spPr>
          <a:xfrm>
            <a:off x="640080" y="1920240"/>
            <a:ext cx="8701200" cy="501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82880" y="56304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355269"/>
                </a:solidFill>
                <a:latin typeface="Arial"/>
                <a:ea typeface="DejaVu Sans"/>
              </a:rPr>
              <a:t>2.1 lọc theo nội dung (tt.)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03" name="Picture 105" descr=""/>
          <p:cNvPicPr/>
          <p:nvPr/>
        </p:nvPicPr>
        <p:blipFill>
          <a:blip r:embed="rId1"/>
          <a:stretch/>
        </p:blipFill>
        <p:spPr>
          <a:xfrm>
            <a:off x="274320" y="2468880"/>
            <a:ext cx="8687520" cy="3426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LibreOffice/6.4.7.2$Linux_X86_64 LibreOffice_project/40$Build-2</Application>
  <Words>933</Words>
  <Paragraphs>74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2022-08-22T06:44:18Z</dcterms:created>
  <dc:creator/>
  <dc:description/>
  <dc:language>en-US</dc:language>
  <cp:lastModifiedBy/>
  <dcterms:modified xsi:type="dcterms:W3CDTF">2022-08-22T15:44:22Z</dcterms:modified>
  <cp:revision>22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1033-11.1.0.10976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28</vt:i4>
  </property>
</Properties>
</file>