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66" r:id="rId4"/>
    <p:sldId id="260" r:id="rId5"/>
    <p:sldId id="259" r:id="rId6"/>
    <p:sldId id="256" r:id="rId7"/>
    <p:sldId id="265" r:id="rId8"/>
    <p:sldId id="258" r:id="rId9"/>
    <p:sldId id="264" r:id="rId10"/>
    <p:sldId id="26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365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CCCA2-F7F0-4A70-B9E0-66CFDB343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3EB353-929E-4BFF-8594-90F9F3EDF2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7B444B-D1C9-43C8-AED1-1A9034BB4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87140-23E3-463D-B959-7420D847BA6D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6DF3C2-0485-47C4-BF89-8B5DB1E45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4B85A0-8087-4646-B802-D410BCD1C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C963-4089-4E13-8F76-E73729A43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004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427F1A-C769-4C12-9CCD-FA7148E4D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86B6D9-C7B0-47BA-8517-73CF187EA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3B8E2A-AB9A-4AAF-A301-ECC7C4401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87140-23E3-463D-B959-7420D847BA6D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545DA8-FF2A-4F86-8D84-58B8550AF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A3AF41-E10B-455E-9ABB-4B64FCCC3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C963-4089-4E13-8F76-E73729A43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948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EF7411F-30BB-442A-83A3-1AEC7977FB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5774C4-FB6B-4142-9D30-D6466CD95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FD9DE1-432E-49CA-851C-47BB4B565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87140-23E3-463D-B959-7420D847BA6D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BD52D3-C534-47F0-A587-8D932AEC4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F36F33-8882-4DF7-B8C0-82F47AAA1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C963-4089-4E13-8F76-E73729A43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574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75A4F0-260A-4181-80D9-D669F6940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F2212F-43BF-46F0-9C99-89D3A343E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8BFE6C-3310-4CC6-AC68-E67AEE4B2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87140-23E3-463D-B959-7420D847BA6D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BA18E4-2C4E-46E3-B79C-05C197A02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5404CE-EB36-42A7-BC3F-C9557F747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C963-4089-4E13-8F76-E73729A43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758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188A7B-F94D-4E41-A5D5-CA96B52C8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899B07-0B73-402E-9B36-6C5C06FB9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0D1043-1341-4EFC-A0DA-3D66A0CE7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87140-23E3-463D-B959-7420D847BA6D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6E8E43-4D4A-4CC6-897D-409B17F04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42074B-6447-4B14-901D-F066D85B0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C963-4089-4E13-8F76-E73729A43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75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88C971-2EB2-415F-8E49-2CD63E976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5C3F08-2DB7-4410-A455-439BE889DD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E2298D-5A12-4C6A-ADFA-5812241ADD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149DED-5511-4890-832E-BD73B0715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87140-23E3-463D-B959-7420D847BA6D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CE0F37-6FC8-43A8-B514-51EB5DF39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1F8EBD-628B-4693-9B16-F3C295AFE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C963-4089-4E13-8F76-E73729A43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089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249B3-C417-4C11-A6F9-D904DE849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EF7326-CC61-41CB-B7D5-7BC1EF2C2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4F61BD-BD2A-4364-925A-345E27590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514719E-8FE2-40C7-B837-08180A8951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15928D-FFF1-480A-8CB9-03F8ADAF14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BA9E1CA-1364-4A15-A57A-6C4B30C20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87140-23E3-463D-B959-7420D847BA6D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97B1B9-5D33-40A2-9E04-6FF3DABBF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C0D93EA-A195-418C-AF97-8C17E4EC4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C963-4089-4E13-8F76-E73729A43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136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D21042-D308-42F6-AB07-08711EF0C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33C1AC4-F3E9-44CD-BDBE-929D215A8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87140-23E3-463D-B959-7420D847BA6D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DAC80A1-01BA-4FE7-834B-7181329FE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F64C1C-E373-43C8-85C9-4D7EA389C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C963-4089-4E13-8F76-E73729A43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826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EA0B262-C3AF-4EC6-B95B-ECA5F830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87140-23E3-463D-B959-7420D847BA6D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9072E09-7A25-449D-9120-750EDDE2F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FF7C80-0A80-4EAD-9BD0-898F76F12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C963-4089-4E13-8F76-E73729A43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73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948AE-B420-4051-B13E-0D664A1D1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2A6801-2301-4A43-A54C-4AF0BE2CF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7EC0C8-654C-489D-9883-867877006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DC7423-5840-4FA7-86F6-8296AF1B9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87140-23E3-463D-B959-7420D847BA6D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C88DDD-3F96-40CA-A1CC-1AA226026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5216FF-2687-4FB3-B443-DF0FD2911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C963-4089-4E13-8F76-E73729A43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623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24AEEA-13F5-4561-8951-7DD3EEDA8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65DEF86-878A-489C-9983-57E6F6BBC4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F7542F-FA5D-4C76-9D01-0C76FCBE0F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75FDBC-1250-464A-A683-896CA9E55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87140-23E3-463D-B959-7420D847BA6D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032183-3CAF-480C-8107-CA940523E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3B0A92-104B-44B9-8435-634B85CEA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C963-4089-4E13-8F76-E73729A43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8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A4F03E-48A0-4B71-8971-8078F57E5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F000B0-97B5-44F8-BAA7-689C78B6D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6052A3-06F1-403A-98FF-44F5D566A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87140-23E3-463D-B959-7420D847BA6D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6C23A5-B4FE-4F79-9189-6D719D11D0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7E7A98-E5E7-41BE-A1EE-31F1597B59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C963-4089-4E13-8F76-E73729A43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84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F16B71-8A14-4E77-A5A6-7B4877FA8E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ko-KR" altLang="en-US" b="1" dirty="0">
                <a:solidFill>
                  <a:schemeClr val="bg1"/>
                </a:solidFill>
              </a:rPr>
              <a:t>섹스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073C3E-1339-450F-87A6-0462107FF3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19258"/>
            <a:ext cx="9144000" cy="1655762"/>
          </a:xfrm>
        </p:spPr>
        <p:txBody>
          <a:bodyPr/>
          <a:lstStyle/>
          <a:p>
            <a:r>
              <a:rPr lang="ko-KR" altLang="en-US" b="1">
                <a:solidFill>
                  <a:schemeClr val="bg1"/>
                </a:solidFill>
              </a:rPr>
              <a:t>팀원</a:t>
            </a:r>
            <a:endParaRPr lang="en-US" altLang="ko-KR" b="1" dirty="0">
              <a:solidFill>
                <a:schemeClr val="bg1"/>
              </a:solidFill>
            </a:endParaRPr>
          </a:p>
          <a:p>
            <a:r>
              <a:rPr lang="en-US" altLang="ko-KR" b="1" dirty="0">
                <a:solidFill>
                  <a:schemeClr val="bg1"/>
                </a:solidFill>
              </a:rPr>
              <a:t>2017180001 – </a:t>
            </a:r>
            <a:r>
              <a:rPr lang="ko-KR" altLang="en-US" b="1" dirty="0" err="1">
                <a:solidFill>
                  <a:schemeClr val="bg1"/>
                </a:solidFill>
              </a:rPr>
              <a:t>고선민</a:t>
            </a:r>
            <a:endParaRPr lang="en-US" altLang="ko-KR" b="1" dirty="0">
              <a:solidFill>
                <a:schemeClr val="bg1"/>
              </a:solidFill>
            </a:endParaRPr>
          </a:p>
          <a:p>
            <a:r>
              <a:rPr lang="en-US" altLang="ko-KR" b="1" dirty="0">
                <a:solidFill>
                  <a:schemeClr val="bg1"/>
                </a:solidFill>
              </a:rPr>
              <a:t>2017180003 - </a:t>
            </a:r>
            <a:r>
              <a:rPr lang="ko-KR" altLang="en-US" b="1" dirty="0">
                <a:solidFill>
                  <a:schemeClr val="bg1"/>
                </a:solidFill>
              </a:rPr>
              <a:t>김민규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A2F3856-5E8C-4138-9BE4-B21599754BC8}"/>
              </a:ext>
            </a:extLst>
          </p:cNvPr>
          <p:cNvCxnSpPr/>
          <p:nvPr/>
        </p:nvCxnSpPr>
        <p:spPr>
          <a:xfrm flipV="1">
            <a:off x="1524000" y="3916680"/>
            <a:ext cx="9144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153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F16B71-8A14-4E77-A5A6-7B4877FA8E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073C3E-1339-450F-87A6-0462107FF3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188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C724DC1-0BFF-4105-9AC9-493CB29A7591}"/>
              </a:ext>
            </a:extLst>
          </p:cNvPr>
          <p:cNvSpPr txBox="1">
            <a:spLocks/>
          </p:cNvSpPr>
          <p:nvPr/>
        </p:nvSpPr>
        <p:spPr>
          <a:xfrm>
            <a:off x="1524000" y="253683"/>
            <a:ext cx="9144000" cy="9731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chemeClr val="bg1"/>
                </a:solidFill>
              </a:rPr>
              <a:t>어떤 프로그램인가요</a:t>
            </a:r>
            <a:r>
              <a:rPr lang="en-US" altLang="ko-KR" b="1" dirty="0">
                <a:solidFill>
                  <a:schemeClr val="bg1"/>
                </a:solidFill>
              </a:rPr>
              <a:t>?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B1A610FF-D424-4C3B-9DFD-0ADE6FA5D7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460" y="1356360"/>
            <a:ext cx="11620500" cy="4998720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r>
              <a:rPr lang="en-US" altLang="ko-KR" sz="4000" b="1" dirty="0">
                <a:solidFill>
                  <a:schemeClr val="bg1"/>
                </a:solidFill>
                <a:latin typeface="+mj-lt"/>
                <a:ea typeface="Malgun Gothic" panose="020B0503020000020004" pitchFamily="50" charset="-127"/>
              </a:rPr>
              <a:t>1 . </a:t>
            </a:r>
            <a:r>
              <a:rPr lang="ko-KR" altLang="en-US" sz="4000" b="1" dirty="0">
                <a:solidFill>
                  <a:schemeClr val="bg1"/>
                </a:solidFill>
                <a:latin typeface="+mj-lt"/>
                <a:ea typeface="Malgun Gothic" panose="020B0503020000020004" pitchFamily="50" charset="-127"/>
              </a:rPr>
              <a:t>주변 약국을 찾아줍니다</a:t>
            </a:r>
            <a:r>
              <a:rPr lang="en-US" altLang="ko-KR" sz="4000" b="1" dirty="0">
                <a:solidFill>
                  <a:schemeClr val="bg1"/>
                </a:solidFill>
                <a:latin typeface="+mj-lt"/>
                <a:ea typeface="Malgun Gothic" panose="020B0503020000020004" pitchFamily="50" charset="-127"/>
              </a:rPr>
              <a:t>.</a:t>
            </a:r>
          </a:p>
          <a:p>
            <a:pPr algn="l">
              <a:lnSpc>
                <a:spcPct val="200000"/>
              </a:lnSpc>
            </a:pPr>
            <a:r>
              <a:rPr lang="en-US" altLang="ko-KR" sz="4000" b="1" dirty="0">
                <a:solidFill>
                  <a:schemeClr val="bg1"/>
                </a:solidFill>
                <a:latin typeface="+mj-lt"/>
                <a:ea typeface="Malgun Gothic" panose="020B0503020000020004" pitchFamily="50" charset="-127"/>
              </a:rPr>
              <a:t>2 . </a:t>
            </a:r>
            <a:r>
              <a:rPr lang="ko-KR" altLang="en-US" sz="4000" b="1" dirty="0">
                <a:solidFill>
                  <a:schemeClr val="bg1"/>
                </a:solidFill>
                <a:latin typeface="+mj-lt"/>
                <a:ea typeface="Malgun Gothic" panose="020B0503020000020004" pitchFamily="50" charset="-127"/>
              </a:rPr>
              <a:t>검색한 약 정보를 보여줍니다</a:t>
            </a:r>
            <a:r>
              <a:rPr lang="en-US" altLang="ko-KR" sz="4000" b="1" dirty="0">
                <a:solidFill>
                  <a:schemeClr val="bg1"/>
                </a:solidFill>
                <a:latin typeface="+mj-lt"/>
                <a:ea typeface="Malgun Gothic" panose="020B0503020000020004" pitchFamily="50" charset="-127"/>
              </a:rPr>
              <a:t>.</a:t>
            </a:r>
          </a:p>
          <a:p>
            <a:pPr algn="l">
              <a:lnSpc>
                <a:spcPct val="200000"/>
              </a:lnSpc>
            </a:pP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584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C724DC1-0BFF-4105-9AC9-493CB29A7591}"/>
              </a:ext>
            </a:extLst>
          </p:cNvPr>
          <p:cNvSpPr txBox="1">
            <a:spLocks/>
          </p:cNvSpPr>
          <p:nvPr/>
        </p:nvSpPr>
        <p:spPr>
          <a:xfrm>
            <a:off x="1524000" y="253683"/>
            <a:ext cx="9144000" cy="9731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chemeClr val="bg1"/>
                </a:solidFill>
              </a:rPr>
              <a:t>왜 개발하게 됐나요</a:t>
            </a:r>
            <a:r>
              <a:rPr lang="en-US" altLang="ko-KR" b="1" dirty="0">
                <a:solidFill>
                  <a:schemeClr val="bg1"/>
                </a:solidFill>
              </a:rPr>
              <a:t>?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B1A610FF-D424-4C3B-9DFD-0ADE6FA5D7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460" y="1356360"/>
            <a:ext cx="11620500" cy="4998720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r>
              <a:rPr lang="en-US" altLang="ko-KR" sz="4000" b="1" dirty="0">
                <a:solidFill>
                  <a:schemeClr val="bg1"/>
                </a:solidFill>
                <a:latin typeface="+mj-lt"/>
                <a:ea typeface="Malgun Gothic" panose="020B0503020000020004" pitchFamily="50" charset="-127"/>
              </a:rPr>
              <a:t>1 . </a:t>
            </a:r>
            <a:r>
              <a:rPr lang="ko-KR" altLang="en-US" sz="4000" b="1" dirty="0">
                <a:solidFill>
                  <a:schemeClr val="bg1"/>
                </a:solidFill>
                <a:latin typeface="+mj-lt"/>
                <a:ea typeface="Malgun Gothic" panose="020B0503020000020004" pitchFamily="50" charset="-127"/>
              </a:rPr>
              <a:t>주변 약국을 찾아줍니다</a:t>
            </a:r>
            <a:r>
              <a:rPr lang="en-US" altLang="ko-KR" sz="4000" b="1" dirty="0">
                <a:solidFill>
                  <a:schemeClr val="bg1"/>
                </a:solidFill>
                <a:latin typeface="+mj-lt"/>
                <a:ea typeface="Malgun Gothic" panose="020B0503020000020004" pitchFamily="50" charset="-127"/>
              </a:rPr>
              <a:t>.</a:t>
            </a:r>
          </a:p>
          <a:p>
            <a:pPr algn="l">
              <a:lnSpc>
                <a:spcPct val="200000"/>
              </a:lnSpc>
            </a:pPr>
            <a:r>
              <a:rPr lang="en-US" altLang="ko-KR" sz="4000" b="1" dirty="0">
                <a:solidFill>
                  <a:schemeClr val="bg1"/>
                </a:solidFill>
                <a:latin typeface="+mj-lt"/>
                <a:ea typeface="Malgun Gothic" panose="020B0503020000020004" pitchFamily="50" charset="-127"/>
              </a:rPr>
              <a:t>2 . </a:t>
            </a:r>
            <a:r>
              <a:rPr lang="ko-KR" altLang="en-US" sz="4000" b="1" dirty="0">
                <a:solidFill>
                  <a:schemeClr val="bg1"/>
                </a:solidFill>
                <a:latin typeface="+mj-lt"/>
                <a:ea typeface="Malgun Gothic" panose="020B0503020000020004" pitchFamily="50" charset="-127"/>
              </a:rPr>
              <a:t>검색한 약 정보를 보여줍니다</a:t>
            </a:r>
            <a:r>
              <a:rPr lang="en-US" altLang="ko-KR" sz="4000" b="1" dirty="0">
                <a:solidFill>
                  <a:schemeClr val="bg1"/>
                </a:solidFill>
                <a:latin typeface="+mj-lt"/>
                <a:ea typeface="Malgun Gothic" panose="020B0503020000020004" pitchFamily="50" charset="-127"/>
              </a:rPr>
              <a:t>.</a:t>
            </a:r>
          </a:p>
          <a:p>
            <a:pPr algn="l">
              <a:lnSpc>
                <a:spcPct val="200000"/>
              </a:lnSpc>
            </a:pP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175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AFB1B87-BEF6-4F7C-B2BC-C42560CC46B9}"/>
              </a:ext>
            </a:extLst>
          </p:cNvPr>
          <p:cNvSpPr txBox="1">
            <a:spLocks/>
          </p:cNvSpPr>
          <p:nvPr/>
        </p:nvSpPr>
        <p:spPr>
          <a:xfrm>
            <a:off x="1524000" y="253683"/>
            <a:ext cx="9144000" cy="9731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chemeClr val="bg1"/>
                </a:solidFill>
              </a:rPr>
              <a:t>주요기능소개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B2BBCEAA-942D-409E-9491-BD7051B11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460" y="1356360"/>
            <a:ext cx="11620500" cy="4998720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r>
              <a:rPr lang="en-US" altLang="ko-KR" sz="4000" b="1" dirty="0">
                <a:solidFill>
                  <a:schemeClr val="bg1"/>
                </a:solidFill>
                <a:latin typeface="+mj-lt"/>
                <a:ea typeface="Malgun Gothic" panose="020B0503020000020004" pitchFamily="50" charset="-127"/>
              </a:rPr>
              <a:t>1 . </a:t>
            </a:r>
            <a:r>
              <a:rPr lang="ko-KR" altLang="en-US" sz="4000" b="1" dirty="0">
                <a:solidFill>
                  <a:schemeClr val="bg1"/>
                </a:solidFill>
                <a:latin typeface="+mj-lt"/>
                <a:ea typeface="Malgun Gothic" panose="020B0503020000020004" pitchFamily="50" charset="-127"/>
              </a:rPr>
              <a:t>주변 약국을 찾아줍니다</a:t>
            </a:r>
            <a:r>
              <a:rPr lang="en-US" altLang="ko-KR" sz="4000" b="1" dirty="0">
                <a:solidFill>
                  <a:schemeClr val="bg1"/>
                </a:solidFill>
                <a:latin typeface="+mj-lt"/>
                <a:ea typeface="Malgun Gothic" panose="020B0503020000020004" pitchFamily="50" charset="-127"/>
              </a:rPr>
              <a:t>.</a:t>
            </a:r>
          </a:p>
          <a:p>
            <a:pPr algn="l">
              <a:lnSpc>
                <a:spcPct val="200000"/>
              </a:lnSpc>
            </a:pPr>
            <a:r>
              <a:rPr lang="en-US" altLang="ko-KR" sz="4000" b="1" dirty="0">
                <a:solidFill>
                  <a:schemeClr val="bg1"/>
                </a:solidFill>
                <a:latin typeface="+mj-lt"/>
                <a:ea typeface="Malgun Gothic" panose="020B0503020000020004" pitchFamily="50" charset="-127"/>
              </a:rPr>
              <a:t>2 . </a:t>
            </a:r>
            <a:r>
              <a:rPr lang="ko-KR" altLang="en-US" sz="4000" b="1" dirty="0">
                <a:solidFill>
                  <a:schemeClr val="bg1"/>
                </a:solidFill>
                <a:latin typeface="+mj-lt"/>
                <a:ea typeface="Malgun Gothic" panose="020B0503020000020004" pitchFamily="50" charset="-127"/>
              </a:rPr>
              <a:t>검색한 약 정보를 보여줍니다</a:t>
            </a:r>
            <a:r>
              <a:rPr lang="en-US" altLang="ko-KR" sz="4000" b="1" dirty="0">
                <a:solidFill>
                  <a:schemeClr val="bg1"/>
                </a:solidFill>
                <a:latin typeface="+mj-lt"/>
                <a:ea typeface="Malgun Gothic" panose="020B0503020000020004" pitchFamily="50" charset="-127"/>
              </a:rPr>
              <a:t>.</a:t>
            </a:r>
          </a:p>
          <a:p>
            <a:pPr algn="l">
              <a:lnSpc>
                <a:spcPct val="200000"/>
              </a:lnSpc>
            </a:pP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217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B0BBFB3-7BAB-4358-8326-9D632066E5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3683"/>
            <a:ext cx="9144000" cy="973137"/>
          </a:xfrm>
        </p:spPr>
        <p:txBody>
          <a:bodyPr/>
          <a:lstStyle/>
          <a:p>
            <a:r>
              <a:rPr lang="ko-KR" altLang="en-US" b="1" dirty="0">
                <a:solidFill>
                  <a:schemeClr val="bg1"/>
                </a:solidFill>
              </a:rPr>
              <a:t>세부기능소개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DEB74C59-FE8E-49C8-8A30-2B585F5936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460" y="1356360"/>
            <a:ext cx="11620500" cy="4998720"/>
          </a:xfrm>
        </p:spPr>
        <p:txBody>
          <a:bodyPr>
            <a:normAutofit fontScale="92500"/>
          </a:bodyPr>
          <a:lstStyle/>
          <a:p>
            <a:pPr algn="l">
              <a:lnSpc>
                <a:spcPct val="150000"/>
              </a:lnSpc>
            </a:pPr>
            <a:r>
              <a:rPr lang="en-US" altLang="ko-KR" sz="3200" b="1" i="0" dirty="0">
                <a:solidFill>
                  <a:schemeClr val="bg1"/>
                </a:solidFill>
                <a:effectLst/>
                <a:latin typeface="+mj-lt"/>
                <a:ea typeface="Malgun Gothic" panose="020B0503020000020004" pitchFamily="50" charset="-127"/>
              </a:rPr>
              <a:t>1 . </a:t>
            </a:r>
            <a:r>
              <a:rPr lang="ko-KR" altLang="en-US" sz="3200" b="1" dirty="0">
                <a:solidFill>
                  <a:schemeClr val="bg1"/>
                </a:solidFill>
                <a:latin typeface="+mj-lt"/>
                <a:ea typeface="Malgun Gothic" panose="020B0503020000020004" pitchFamily="50" charset="-127"/>
              </a:rPr>
              <a:t>현재 아픈 곳 </a:t>
            </a:r>
            <a:r>
              <a:rPr lang="en-US" altLang="ko-KR" sz="3200" b="1" dirty="0">
                <a:solidFill>
                  <a:schemeClr val="bg1"/>
                </a:solidFill>
                <a:latin typeface="+mj-lt"/>
                <a:ea typeface="Malgun Gothic" panose="020B0503020000020004" pitchFamily="50" charset="-127"/>
              </a:rPr>
              <a:t>(</a:t>
            </a:r>
            <a:r>
              <a:rPr lang="ko-KR" altLang="en-US" sz="3200" b="1" dirty="0">
                <a:solidFill>
                  <a:schemeClr val="bg1"/>
                </a:solidFill>
                <a:latin typeface="+mj-lt"/>
                <a:ea typeface="Malgun Gothic" panose="020B0503020000020004" pitchFamily="50" charset="-127"/>
              </a:rPr>
              <a:t>증상</a:t>
            </a:r>
            <a:r>
              <a:rPr lang="en-US" altLang="ko-KR" sz="3200" b="1" dirty="0">
                <a:solidFill>
                  <a:schemeClr val="bg1"/>
                </a:solidFill>
                <a:latin typeface="+mj-lt"/>
                <a:ea typeface="Malgun Gothic" panose="020B0503020000020004" pitchFamily="50" charset="-127"/>
              </a:rPr>
              <a:t>) </a:t>
            </a:r>
            <a:r>
              <a:rPr lang="ko-KR" altLang="en-US" sz="3200" b="1" dirty="0">
                <a:solidFill>
                  <a:schemeClr val="bg1"/>
                </a:solidFill>
                <a:latin typeface="+mj-lt"/>
                <a:ea typeface="Malgun Gothic" panose="020B0503020000020004" pitchFamily="50" charset="-127"/>
              </a:rPr>
              <a:t>을 검색하면 증상에 맞는 약 소개 및 추천</a:t>
            </a:r>
            <a:endParaRPr lang="en-US" altLang="ko-KR" sz="3200" b="1" i="0" dirty="0">
              <a:solidFill>
                <a:schemeClr val="bg1"/>
              </a:solidFill>
              <a:effectLst/>
              <a:latin typeface="+mj-lt"/>
              <a:ea typeface="Malgun Gothic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3200" b="1" dirty="0">
                <a:solidFill>
                  <a:schemeClr val="bg1"/>
                </a:solidFill>
                <a:latin typeface="+mj-lt"/>
                <a:ea typeface="Malgun Gothic" panose="020B0503020000020004" pitchFamily="50" charset="-127"/>
              </a:rPr>
              <a:t>2 . </a:t>
            </a:r>
            <a:r>
              <a:rPr lang="ko-KR" altLang="en-US" sz="3200" b="1" dirty="0">
                <a:solidFill>
                  <a:schemeClr val="bg1"/>
                </a:solidFill>
                <a:latin typeface="+mj-lt"/>
                <a:ea typeface="Malgun Gothic" panose="020B0503020000020004" pitchFamily="50" charset="-127"/>
              </a:rPr>
              <a:t>검색한 약의 세부정보 </a:t>
            </a:r>
            <a:r>
              <a:rPr lang="en-US" altLang="ko-KR" sz="3200" b="1" dirty="0">
                <a:solidFill>
                  <a:schemeClr val="bg1"/>
                </a:solidFill>
                <a:latin typeface="+mj-lt"/>
                <a:ea typeface="Malgun Gothic" panose="020B0503020000020004" pitchFamily="50" charset="-127"/>
              </a:rPr>
              <a:t>(</a:t>
            </a:r>
            <a:r>
              <a:rPr lang="ko-KR" altLang="en-US" sz="3200" b="1" dirty="0">
                <a:solidFill>
                  <a:schemeClr val="bg1"/>
                </a:solidFill>
                <a:latin typeface="+mj-lt"/>
                <a:ea typeface="Malgun Gothic" panose="020B0503020000020004" pitchFamily="50" charset="-127"/>
              </a:rPr>
              <a:t>사진</a:t>
            </a:r>
            <a:r>
              <a:rPr lang="en-US" altLang="ko-KR" sz="3200" b="1" dirty="0">
                <a:solidFill>
                  <a:schemeClr val="bg1"/>
                </a:solidFill>
                <a:latin typeface="+mj-lt"/>
                <a:ea typeface="Malgun Gothic" panose="020B0503020000020004" pitchFamily="50" charset="-127"/>
              </a:rPr>
              <a:t>) </a:t>
            </a:r>
            <a:r>
              <a:rPr lang="ko-KR" altLang="en-US" sz="3200" b="1" dirty="0">
                <a:solidFill>
                  <a:schemeClr val="bg1"/>
                </a:solidFill>
                <a:latin typeface="+mj-lt"/>
                <a:ea typeface="Malgun Gothic" panose="020B0503020000020004" pitchFamily="50" charset="-127"/>
              </a:rPr>
              <a:t>혹은 복용방법 소개</a:t>
            </a:r>
            <a:endParaRPr lang="en-US" altLang="ko-KR" sz="3200" b="1" dirty="0">
              <a:solidFill>
                <a:schemeClr val="bg1"/>
              </a:solidFill>
              <a:latin typeface="+mj-lt"/>
              <a:ea typeface="Malgun Gothic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3200" b="1" i="0" dirty="0">
                <a:solidFill>
                  <a:schemeClr val="bg1"/>
                </a:solidFill>
                <a:effectLst/>
                <a:latin typeface="+mj-lt"/>
                <a:ea typeface="Malgun Gothic" panose="020B0503020000020004" pitchFamily="50" charset="-127"/>
              </a:rPr>
              <a:t>3 . </a:t>
            </a:r>
            <a:r>
              <a:rPr lang="ko-KR" altLang="en-US" sz="3200" b="1" dirty="0">
                <a:solidFill>
                  <a:schemeClr val="bg1"/>
                </a:solidFill>
                <a:latin typeface="+mj-lt"/>
                <a:ea typeface="Malgun Gothic" panose="020B0503020000020004" pitchFamily="50" charset="-127"/>
              </a:rPr>
              <a:t>입력한 위치 주변의 약국 검색 </a:t>
            </a:r>
            <a:endParaRPr lang="en-US" altLang="ko-KR" sz="3200" b="1" i="0" dirty="0">
              <a:solidFill>
                <a:schemeClr val="bg1"/>
              </a:solidFill>
              <a:effectLst/>
              <a:latin typeface="+mj-lt"/>
              <a:ea typeface="Malgun Gothic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3200" b="1" dirty="0">
                <a:solidFill>
                  <a:schemeClr val="bg1"/>
                </a:solidFill>
                <a:latin typeface="+mj-lt"/>
                <a:ea typeface="Malgun Gothic" panose="020B0503020000020004" pitchFamily="50" charset="-127"/>
              </a:rPr>
              <a:t>4 . </a:t>
            </a:r>
            <a:r>
              <a:rPr lang="ko-KR" altLang="en-US" sz="3200" b="1" dirty="0">
                <a:solidFill>
                  <a:schemeClr val="bg1"/>
                </a:solidFill>
                <a:latin typeface="+mj-lt"/>
                <a:ea typeface="Malgun Gothic" panose="020B0503020000020004" pitchFamily="50" charset="-127"/>
              </a:rPr>
              <a:t>선택한 약국 정보 소개</a:t>
            </a:r>
            <a:endParaRPr lang="en-US" altLang="ko-KR" sz="3200" b="1" dirty="0">
              <a:solidFill>
                <a:schemeClr val="bg1"/>
              </a:solidFill>
              <a:latin typeface="+mj-lt"/>
              <a:ea typeface="Malgun Gothic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3200" b="1" i="0" dirty="0">
                <a:solidFill>
                  <a:schemeClr val="bg1"/>
                </a:solidFill>
                <a:effectLst/>
                <a:latin typeface="+mj-lt"/>
                <a:ea typeface="Malgun Gothic" panose="020B0503020000020004" pitchFamily="50" charset="-127"/>
              </a:rPr>
              <a:t>5 . </a:t>
            </a:r>
            <a:r>
              <a:rPr lang="ko-KR" altLang="en-US" sz="3200" b="1" i="0" dirty="0">
                <a:solidFill>
                  <a:schemeClr val="bg1"/>
                </a:solidFill>
                <a:effectLst/>
                <a:latin typeface="+mj-lt"/>
                <a:ea typeface="Malgun Gothic" panose="020B0503020000020004" pitchFamily="50" charset="-127"/>
              </a:rPr>
              <a:t>건강한 약 복용 생활을 도와줍니다</a:t>
            </a:r>
            <a:r>
              <a:rPr lang="en-US" altLang="ko-KR" sz="3200" b="1" i="0" dirty="0">
                <a:solidFill>
                  <a:schemeClr val="bg1"/>
                </a:solidFill>
                <a:effectLst/>
                <a:latin typeface="+mj-lt"/>
                <a:ea typeface="Malgun Gothic" panose="020B0503020000020004" pitchFamily="50" charset="-127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ko-KR" altLang="en-US" sz="3200" b="1" dirty="0">
                <a:solidFill>
                  <a:schemeClr val="bg1"/>
                </a:solidFill>
                <a:latin typeface="+mj-lt"/>
                <a:ea typeface="Malgun Gothic" panose="020B0503020000020004" pitchFamily="50" charset="-127"/>
              </a:rPr>
              <a:t>추가기능 </a:t>
            </a:r>
            <a:r>
              <a:rPr lang="en-US" altLang="ko-KR" sz="3200" b="1" dirty="0">
                <a:solidFill>
                  <a:schemeClr val="bg1"/>
                </a:solidFill>
                <a:latin typeface="+mj-lt"/>
                <a:ea typeface="Malgun Gothic" panose="020B0503020000020004" pitchFamily="50" charset="-127"/>
              </a:rPr>
              <a:t>. </a:t>
            </a:r>
            <a:r>
              <a:rPr lang="ko-KR" altLang="en-US" sz="3200" b="1" dirty="0">
                <a:solidFill>
                  <a:schemeClr val="bg1"/>
                </a:solidFill>
                <a:latin typeface="+mj-lt"/>
                <a:ea typeface="Malgun Gothic" panose="020B0503020000020004" pitchFamily="50" charset="-127"/>
              </a:rPr>
              <a:t>약학정보원 웹을 이용한 알약 외형 정보 검색</a:t>
            </a:r>
            <a:endParaRPr lang="ko-KR" altLang="en-US" sz="3200" b="1" i="0" dirty="0">
              <a:solidFill>
                <a:schemeClr val="bg1"/>
              </a:solidFill>
              <a:effectLst/>
              <a:latin typeface="+mj-lt"/>
              <a:ea typeface="Malgun Gothic" panose="020B0503020000020004" pitchFamily="50" charset="-127"/>
            </a:endParaRPr>
          </a:p>
          <a:p>
            <a:pPr algn="l">
              <a:lnSpc>
                <a:spcPct val="200000"/>
              </a:lnSpc>
            </a:pP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536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F16B71-8A14-4E77-A5A6-7B4877FA8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3683"/>
            <a:ext cx="9144000" cy="973137"/>
          </a:xfrm>
        </p:spPr>
        <p:txBody>
          <a:bodyPr/>
          <a:lstStyle/>
          <a:p>
            <a:r>
              <a:rPr lang="ko-KR" altLang="en-US" b="1" dirty="0">
                <a:solidFill>
                  <a:schemeClr val="bg1"/>
                </a:solidFill>
              </a:rPr>
              <a:t>활용 </a:t>
            </a:r>
            <a:r>
              <a:rPr lang="en-US" altLang="ko-KR" b="1" dirty="0">
                <a:solidFill>
                  <a:schemeClr val="bg1"/>
                </a:solidFill>
              </a:rPr>
              <a:t>API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073C3E-1339-450F-87A6-0462107FF3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460" y="3429000"/>
            <a:ext cx="5905500" cy="2926080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r>
              <a:rPr lang="ko-KR" altLang="en-US" sz="2200" b="1" dirty="0">
                <a:solidFill>
                  <a:schemeClr val="bg1"/>
                </a:solidFill>
                <a:latin typeface="+mj-lt"/>
              </a:rPr>
              <a:t>상세정보 </a:t>
            </a:r>
            <a:r>
              <a:rPr lang="en-US" altLang="ko-KR" sz="2200" b="1" dirty="0">
                <a:solidFill>
                  <a:schemeClr val="bg1"/>
                </a:solidFill>
                <a:latin typeface="+mj-lt"/>
              </a:rPr>
              <a:t>: </a:t>
            </a:r>
          </a:p>
          <a:p>
            <a:pPr algn="l">
              <a:lnSpc>
                <a:spcPct val="200000"/>
              </a:lnSpc>
            </a:pPr>
            <a:r>
              <a:rPr lang="ko-KR" altLang="en-US" sz="2200" b="1" i="0" dirty="0">
                <a:solidFill>
                  <a:schemeClr val="bg1"/>
                </a:solidFill>
                <a:effectLst/>
                <a:latin typeface="+mj-lt"/>
                <a:ea typeface="Malgun Gothic" panose="020B0503020000020004" pitchFamily="50" charset="-127"/>
              </a:rPr>
              <a:t>품목명</a:t>
            </a:r>
            <a:r>
              <a:rPr lang="en-US" altLang="ko-KR" sz="2200" b="1" i="0" dirty="0">
                <a:solidFill>
                  <a:schemeClr val="bg1"/>
                </a:solidFill>
                <a:effectLst/>
                <a:latin typeface="+mj-lt"/>
                <a:ea typeface="Malgun Gothic" panose="020B0503020000020004" pitchFamily="50" charset="-127"/>
              </a:rPr>
              <a:t>, </a:t>
            </a:r>
            <a:r>
              <a:rPr lang="ko-KR" altLang="en-US" sz="2200" b="1" i="0" dirty="0">
                <a:solidFill>
                  <a:schemeClr val="bg1"/>
                </a:solidFill>
                <a:effectLst/>
                <a:latin typeface="+mj-lt"/>
                <a:ea typeface="Malgun Gothic" panose="020B0503020000020004" pitchFamily="50" charset="-127"/>
              </a:rPr>
              <a:t>업체명</a:t>
            </a:r>
            <a:r>
              <a:rPr lang="en-US" altLang="ko-KR" sz="2200" b="1" i="0" dirty="0">
                <a:solidFill>
                  <a:schemeClr val="bg1"/>
                </a:solidFill>
                <a:effectLst/>
                <a:latin typeface="+mj-lt"/>
                <a:ea typeface="Malgun Gothic" panose="020B0503020000020004" pitchFamily="50" charset="-127"/>
              </a:rPr>
              <a:t>, </a:t>
            </a:r>
            <a:r>
              <a:rPr lang="ko-KR" altLang="en-US" sz="2200" b="1" i="0" dirty="0">
                <a:solidFill>
                  <a:schemeClr val="bg1"/>
                </a:solidFill>
                <a:effectLst/>
                <a:latin typeface="+mj-lt"/>
                <a:ea typeface="Malgun Gothic" panose="020B0503020000020004" pitchFamily="50" charset="-127"/>
              </a:rPr>
              <a:t>의약품의 모양</a:t>
            </a:r>
            <a:r>
              <a:rPr lang="en-US" altLang="ko-KR" sz="2200" b="1" i="0" dirty="0">
                <a:solidFill>
                  <a:schemeClr val="bg1"/>
                </a:solidFill>
                <a:effectLst/>
                <a:latin typeface="+mj-lt"/>
                <a:ea typeface="Malgun Gothic" panose="020B0503020000020004" pitchFamily="50" charset="-127"/>
              </a:rPr>
              <a:t>, </a:t>
            </a:r>
            <a:r>
              <a:rPr lang="ko-KR" altLang="en-US" sz="2200" b="1" i="0" dirty="0">
                <a:solidFill>
                  <a:schemeClr val="bg1"/>
                </a:solidFill>
                <a:effectLst/>
                <a:latin typeface="+mj-lt"/>
                <a:ea typeface="Malgun Gothic" panose="020B0503020000020004" pitchFamily="50" charset="-127"/>
              </a:rPr>
              <a:t>색 등의 의약품 낱알 정보를 목록으로 제공</a:t>
            </a:r>
          </a:p>
          <a:p>
            <a:pPr algn="l">
              <a:lnSpc>
                <a:spcPct val="200000"/>
              </a:lnSpc>
            </a:pP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0F99E1C-1339-498D-A9F8-0709320E1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148" y="1682229"/>
            <a:ext cx="4790123" cy="1548866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3F91C59-6651-437E-B80F-4551937971FD}"/>
              </a:ext>
            </a:extLst>
          </p:cNvPr>
          <p:cNvCxnSpPr/>
          <p:nvPr/>
        </p:nvCxnSpPr>
        <p:spPr>
          <a:xfrm>
            <a:off x="6156960" y="1348740"/>
            <a:ext cx="0" cy="495300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9141A111-972E-4619-95CB-88E04B2746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0341" y="1682229"/>
            <a:ext cx="5250175" cy="1548866"/>
          </a:xfrm>
          <a:prstGeom prst="rect">
            <a:avLst/>
          </a:prstGeom>
        </p:spPr>
      </p:pic>
      <p:sp>
        <p:nvSpPr>
          <p:cNvPr id="14" name="부제목 2">
            <a:extLst>
              <a:ext uri="{FF2B5EF4-FFF2-40B4-BE49-F238E27FC236}">
                <a16:creationId xmlns:a16="http://schemas.microsoft.com/office/drawing/2014/main" id="{FA7AD011-2BF5-49BA-9CF7-4109D17E1A6B}"/>
              </a:ext>
            </a:extLst>
          </p:cNvPr>
          <p:cNvSpPr txBox="1">
            <a:spLocks/>
          </p:cNvSpPr>
          <p:nvPr/>
        </p:nvSpPr>
        <p:spPr>
          <a:xfrm>
            <a:off x="6347460" y="3429000"/>
            <a:ext cx="5905500" cy="2926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200000"/>
              </a:lnSpc>
            </a:pPr>
            <a:r>
              <a:rPr lang="ko-KR" altLang="en-US" b="1" dirty="0">
                <a:solidFill>
                  <a:schemeClr val="bg1"/>
                </a:solidFill>
                <a:latin typeface="+mj-lt"/>
              </a:rPr>
              <a:t>상세정보 </a:t>
            </a:r>
            <a:r>
              <a:rPr lang="en-US" altLang="ko-KR" b="1" dirty="0">
                <a:solidFill>
                  <a:schemeClr val="bg1"/>
                </a:solidFill>
                <a:latin typeface="+mj-lt"/>
              </a:rPr>
              <a:t>: </a:t>
            </a:r>
          </a:p>
          <a:p>
            <a:pPr algn="l">
              <a:lnSpc>
                <a:spcPct val="200000"/>
              </a:lnSpc>
            </a:pPr>
            <a:r>
              <a:rPr lang="ko-KR" altLang="en-US" b="1" i="0" dirty="0">
                <a:solidFill>
                  <a:schemeClr val="bg1"/>
                </a:solidFill>
                <a:effectLst/>
                <a:latin typeface="+mj-lt"/>
                <a:ea typeface="Malgun Gothic" panose="020B0503020000020004" pitchFamily="50" charset="-127"/>
              </a:rPr>
              <a:t>업체명</a:t>
            </a:r>
            <a:r>
              <a:rPr lang="en-US" altLang="ko-KR" b="1" i="0" dirty="0">
                <a:solidFill>
                  <a:schemeClr val="bg1"/>
                </a:solidFill>
                <a:effectLst/>
                <a:latin typeface="+mj-lt"/>
                <a:ea typeface="Malgun Gothic" panose="020B0503020000020004" pitchFamily="50" charset="-127"/>
              </a:rPr>
              <a:t>, </a:t>
            </a:r>
            <a:r>
              <a:rPr lang="ko-KR" altLang="en-US" b="1" i="0" dirty="0">
                <a:solidFill>
                  <a:schemeClr val="bg1"/>
                </a:solidFill>
                <a:effectLst/>
                <a:latin typeface="+mj-lt"/>
                <a:ea typeface="Malgun Gothic" panose="020B0503020000020004" pitchFamily="50" charset="-127"/>
              </a:rPr>
              <a:t>제품명</a:t>
            </a:r>
            <a:r>
              <a:rPr lang="en-US" altLang="ko-KR" b="1" i="0" dirty="0">
                <a:solidFill>
                  <a:schemeClr val="bg1"/>
                </a:solidFill>
                <a:effectLst/>
                <a:latin typeface="+mj-lt"/>
                <a:ea typeface="Malgun Gothic" panose="020B0503020000020004" pitchFamily="50" charset="-127"/>
              </a:rPr>
              <a:t>, </a:t>
            </a:r>
            <a:r>
              <a:rPr lang="ko-KR" altLang="en-US" b="1" i="0" dirty="0">
                <a:solidFill>
                  <a:schemeClr val="bg1"/>
                </a:solidFill>
                <a:effectLst/>
                <a:latin typeface="+mj-lt"/>
                <a:ea typeface="Malgun Gothic" panose="020B0503020000020004" pitchFamily="50" charset="-127"/>
              </a:rPr>
              <a:t>품목기준코드</a:t>
            </a:r>
            <a:r>
              <a:rPr lang="en-US" altLang="ko-KR" b="1" i="0" dirty="0">
                <a:solidFill>
                  <a:schemeClr val="bg1"/>
                </a:solidFill>
                <a:effectLst/>
                <a:latin typeface="+mj-lt"/>
                <a:ea typeface="Malgun Gothic" panose="020B0503020000020004" pitchFamily="50" charset="-127"/>
              </a:rPr>
              <a:t>, </a:t>
            </a:r>
            <a:r>
              <a:rPr lang="ko-KR" altLang="en-US" b="1" i="0" dirty="0">
                <a:solidFill>
                  <a:schemeClr val="bg1"/>
                </a:solidFill>
                <a:effectLst/>
                <a:latin typeface="+mj-lt"/>
                <a:ea typeface="Malgun Gothic" panose="020B0503020000020004" pitchFamily="50" charset="-127"/>
              </a:rPr>
              <a:t>효능</a:t>
            </a:r>
            <a:r>
              <a:rPr lang="en-US" altLang="ko-KR" b="1" i="0" dirty="0">
                <a:solidFill>
                  <a:schemeClr val="bg1"/>
                </a:solidFill>
                <a:effectLst/>
                <a:latin typeface="+mj-lt"/>
                <a:ea typeface="Malgun Gothic" panose="020B0503020000020004" pitchFamily="50" charset="-127"/>
              </a:rPr>
              <a:t>, </a:t>
            </a:r>
            <a:r>
              <a:rPr lang="ko-KR" altLang="en-US" b="1" i="0" dirty="0">
                <a:solidFill>
                  <a:schemeClr val="bg1"/>
                </a:solidFill>
                <a:effectLst/>
                <a:latin typeface="+mj-lt"/>
                <a:ea typeface="Malgun Gothic" panose="020B0503020000020004" pitchFamily="50" charset="-127"/>
              </a:rPr>
              <a:t>사용법</a:t>
            </a:r>
            <a:r>
              <a:rPr lang="en-US" altLang="ko-KR" b="1" i="0" dirty="0">
                <a:solidFill>
                  <a:schemeClr val="bg1"/>
                </a:solidFill>
                <a:effectLst/>
                <a:latin typeface="+mj-lt"/>
                <a:ea typeface="Malgun Gothic" panose="020B0503020000020004" pitchFamily="50" charset="-127"/>
              </a:rPr>
              <a:t>, </a:t>
            </a:r>
            <a:r>
              <a:rPr lang="ko-KR" altLang="en-US" b="1" i="0" dirty="0">
                <a:solidFill>
                  <a:schemeClr val="bg1"/>
                </a:solidFill>
                <a:effectLst/>
                <a:latin typeface="+mj-lt"/>
                <a:ea typeface="Malgun Gothic" panose="020B0503020000020004" pitchFamily="50" charset="-127"/>
              </a:rPr>
              <a:t>주의사항</a:t>
            </a:r>
            <a:r>
              <a:rPr lang="en-US" altLang="ko-KR" b="1" i="0" dirty="0">
                <a:solidFill>
                  <a:schemeClr val="bg1"/>
                </a:solidFill>
                <a:effectLst/>
                <a:latin typeface="+mj-lt"/>
                <a:ea typeface="Malgun Gothic" panose="020B0503020000020004" pitchFamily="50" charset="-127"/>
              </a:rPr>
              <a:t>, </a:t>
            </a:r>
            <a:r>
              <a:rPr lang="ko-KR" altLang="en-US" b="1" i="0" dirty="0">
                <a:solidFill>
                  <a:schemeClr val="bg1"/>
                </a:solidFill>
                <a:effectLst/>
                <a:latin typeface="+mj-lt"/>
                <a:ea typeface="Malgun Gothic" panose="020B0503020000020004" pitchFamily="50" charset="-127"/>
              </a:rPr>
              <a:t>상호작용</a:t>
            </a:r>
            <a:r>
              <a:rPr lang="en-US" altLang="ko-KR" b="1" i="0" dirty="0">
                <a:solidFill>
                  <a:schemeClr val="bg1"/>
                </a:solidFill>
                <a:effectLst/>
                <a:latin typeface="+mj-lt"/>
                <a:ea typeface="Malgun Gothic" panose="020B0503020000020004" pitchFamily="50" charset="-127"/>
              </a:rPr>
              <a:t>, </a:t>
            </a:r>
            <a:r>
              <a:rPr lang="ko-KR" altLang="en-US" b="1" i="0" dirty="0">
                <a:solidFill>
                  <a:schemeClr val="bg1"/>
                </a:solidFill>
                <a:effectLst/>
                <a:latin typeface="+mj-lt"/>
                <a:ea typeface="Malgun Gothic" panose="020B0503020000020004" pitchFamily="50" charset="-127"/>
              </a:rPr>
              <a:t>부작용</a:t>
            </a:r>
            <a:r>
              <a:rPr lang="en-US" altLang="ko-KR" b="1" i="0" dirty="0">
                <a:solidFill>
                  <a:schemeClr val="bg1"/>
                </a:solidFill>
                <a:effectLst/>
                <a:latin typeface="+mj-lt"/>
                <a:ea typeface="Malgun Gothic" panose="020B0503020000020004" pitchFamily="50" charset="-127"/>
              </a:rPr>
              <a:t>, </a:t>
            </a:r>
            <a:r>
              <a:rPr lang="ko-KR" altLang="en-US" b="1" i="0" dirty="0" err="1">
                <a:solidFill>
                  <a:schemeClr val="bg1"/>
                </a:solidFill>
                <a:effectLst/>
                <a:latin typeface="+mj-lt"/>
                <a:ea typeface="Malgun Gothic" panose="020B0503020000020004" pitchFamily="50" charset="-127"/>
              </a:rPr>
              <a:t>보관법</a:t>
            </a:r>
            <a:r>
              <a:rPr lang="ko-KR" altLang="en-US" b="1" i="0" dirty="0">
                <a:solidFill>
                  <a:schemeClr val="bg1"/>
                </a:solidFill>
                <a:effectLst/>
                <a:latin typeface="+mj-lt"/>
                <a:ea typeface="Malgun Gothic" panose="020B0503020000020004" pitchFamily="50" charset="-127"/>
              </a:rPr>
              <a:t> 등 정보를 목록으로 조회</a:t>
            </a:r>
          </a:p>
          <a:p>
            <a:pPr algn="l">
              <a:lnSpc>
                <a:spcPct val="200000"/>
              </a:lnSpc>
            </a:pP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848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F16B71-8A14-4E77-A5A6-7B4877FA8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3683"/>
            <a:ext cx="9144000" cy="973137"/>
          </a:xfrm>
        </p:spPr>
        <p:txBody>
          <a:bodyPr/>
          <a:lstStyle/>
          <a:p>
            <a:r>
              <a:rPr lang="ko-KR" altLang="en-US" b="1" dirty="0">
                <a:solidFill>
                  <a:schemeClr val="bg1"/>
                </a:solidFill>
              </a:rPr>
              <a:t>활용 </a:t>
            </a:r>
            <a:r>
              <a:rPr lang="en-US" altLang="ko-KR" b="1" dirty="0">
                <a:solidFill>
                  <a:schemeClr val="bg1"/>
                </a:solidFill>
              </a:rPr>
              <a:t>API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073C3E-1339-450F-87A6-0462107FF3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7460" y="1440600"/>
            <a:ext cx="5593077" cy="2926080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r>
              <a:rPr lang="ko-KR" altLang="en-US" sz="2200" b="1" dirty="0">
                <a:solidFill>
                  <a:schemeClr val="bg1"/>
                </a:solidFill>
                <a:latin typeface="+mj-lt"/>
              </a:rPr>
              <a:t>상세정보 </a:t>
            </a:r>
            <a:r>
              <a:rPr lang="en-US" altLang="ko-KR" sz="2200" b="1" dirty="0">
                <a:solidFill>
                  <a:schemeClr val="bg1"/>
                </a:solidFill>
                <a:latin typeface="+mj-lt"/>
              </a:rPr>
              <a:t>: </a:t>
            </a:r>
          </a:p>
          <a:p>
            <a:pPr algn="l">
              <a:lnSpc>
                <a:spcPct val="200000"/>
              </a:lnSpc>
            </a:pPr>
            <a:r>
              <a:rPr lang="ko-KR" altLang="en-US" sz="2200" b="1" i="0" dirty="0">
                <a:solidFill>
                  <a:schemeClr val="bg1"/>
                </a:solidFill>
                <a:effectLst/>
                <a:latin typeface="+mj-lt"/>
                <a:ea typeface="Malgun Gothic" panose="020B0503020000020004" pitchFamily="50" charset="-127"/>
              </a:rPr>
              <a:t>약국 검색결과 제공 </a:t>
            </a:r>
            <a:endParaRPr lang="en-US" altLang="ko-KR" sz="2200" b="1" dirty="0">
              <a:solidFill>
                <a:schemeClr val="bg1"/>
              </a:solidFill>
              <a:latin typeface="+mj-lt"/>
              <a:ea typeface="Malgun Gothic" panose="020B0503020000020004" pitchFamily="50" charset="-127"/>
            </a:endParaRPr>
          </a:p>
          <a:p>
            <a:pPr algn="l">
              <a:lnSpc>
                <a:spcPct val="200000"/>
              </a:lnSpc>
            </a:pPr>
            <a:r>
              <a:rPr lang="ko-KR" altLang="en-US" sz="2200" b="1" dirty="0">
                <a:solidFill>
                  <a:schemeClr val="bg1"/>
                </a:solidFill>
                <a:latin typeface="+mj-lt"/>
                <a:ea typeface="Malgun Gothic" panose="020B0503020000020004" pitchFamily="50" charset="-127"/>
              </a:rPr>
              <a:t>주소 </a:t>
            </a:r>
            <a:r>
              <a:rPr lang="ko-KR" altLang="en-US" sz="2200" b="1" dirty="0" err="1">
                <a:solidFill>
                  <a:schemeClr val="bg1"/>
                </a:solidFill>
                <a:latin typeface="+mj-lt"/>
                <a:ea typeface="Malgun Gothic" panose="020B0503020000020004" pitchFamily="50" charset="-127"/>
              </a:rPr>
              <a:t>약국명</a:t>
            </a:r>
            <a:r>
              <a:rPr lang="ko-KR" altLang="en-US" sz="2200" b="1" dirty="0">
                <a:solidFill>
                  <a:schemeClr val="bg1"/>
                </a:solidFill>
                <a:latin typeface="+mj-lt"/>
                <a:ea typeface="Malgun Gothic" panose="020B0503020000020004" pitchFamily="50" charset="-127"/>
              </a:rPr>
              <a:t> 전화번호 </a:t>
            </a:r>
            <a:r>
              <a:rPr lang="en-US" altLang="ko-KR" sz="2200" b="1" dirty="0">
                <a:solidFill>
                  <a:schemeClr val="bg1"/>
                </a:solidFill>
                <a:latin typeface="+mj-lt"/>
                <a:ea typeface="Malgun Gothic" panose="020B0503020000020004" pitchFamily="50" charset="-127"/>
              </a:rPr>
              <a:t>URL </a:t>
            </a:r>
            <a:r>
              <a:rPr lang="ko-KR" altLang="en-US" sz="2200" b="1" dirty="0">
                <a:solidFill>
                  <a:schemeClr val="bg1"/>
                </a:solidFill>
                <a:latin typeface="+mj-lt"/>
                <a:ea typeface="Malgun Gothic" panose="020B0503020000020004" pitchFamily="50" charset="-127"/>
              </a:rPr>
              <a:t>등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4BE390A-A0E9-4C76-829F-12DC1E9D07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1" y="1440600"/>
            <a:ext cx="5494019" cy="155577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0545732-3A34-4913-BBB5-4C518B8C70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461" y="4749884"/>
            <a:ext cx="3053652" cy="155185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768BB15-D044-4A54-9588-1C992CD781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461" y="3085699"/>
            <a:ext cx="4290059" cy="1551855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83B80FF-797B-4C98-B49D-B77272B152A8}"/>
              </a:ext>
            </a:extLst>
          </p:cNvPr>
          <p:cNvCxnSpPr/>
          <p:nvPr/>
        </p:nvCxnSpPr>
        <p:spPr>
          <a:xfrm>
            <a:off x="6156960" y="1348740"/>
            <a:ext cx="0" cy="495300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257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0AFDAE05-7DBD-4B94-9635-2919096DD143}"/>
              </a:ext>
            </a:extLst>
          </p:cNvPr>
          <p:cNvSpPr txBox="1">
            <a:spLocks/>
          </p:cNvSpPr>
          <p:nvPr/>
        </p:nvSpPr>
        <p:spPr>
          <a:xfrm>
            <a:off x="1524000" y="253683"/>
            <a:ext cx="9144000" cy="9731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chemeClr val="bg1"/>
                </a:solidFill>
              </a:rPr>
              <a:t>개발일정 </a:t>
            </a:r>
            <a:r>
              <a:rPr lang="en-US" altLang="ko-KR" b="1" dirty="0">
                <a:solidFill>
                  <a:schemeClr val="bg1"/>
                </a:solidFill>
              </a:rPr>
              <a:t>(5</a:t>
            </a:r>
            <a:r>
              <a:rPr lang="ko-KR" altLang="en-US" b="1" dirty="0">
                <a:solidFill>
                  <a:schemeClr val="bg1"/>
                </a:solidFill>
              </a:rPr>
              <a:t>주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5FC453F-19FD-44BD-BA8B-8AE4A4A8E0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774416"/>
              </p:ext>
            </p:extLst>
          </p:nvPr>
        </p:nvGraphicFramePr>
        <p:xfrm>
          <a:off x="562232" y="1785552"/>
          <a:ext cx="11102546" cy="46399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835876">
                  <a:extLst>
                    <a:ext uri="{9D8B030D-6E8A-4147-A177-3AD203B41FA5}">
                      <a16:colId xmlns:a16="http://schemas.microsoft.com/office/drawing/2014/main" val="1295522161"/>
                    </a:ext>
                  </a:extLst>
                </a:gridCol>
                <a:gridCol w="8266670">
                  <a:extLst>
                    <a:ext uri="{9D8B030D-6E8A-4147-A177-3AD203B41FA5}">
                      <a16:colId xmlns:a16="http://schemas.microsoft.com/office/drawing/2014/main" val="2421897758"/>
                    </a:ext>
                  </a:extLst>
                </a:gridCol>
              </a:tblGrid>
              <a:tr h="927992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주차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기획발표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) </a:t>
                      </a:r>
                    </a:p>
                    <a:p>
                      <a:pPr lvl="0"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(5/6 ~ 5/13)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기획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및 구현할 내용 최종 확정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490752"/>
                  </a:ext>
                </a:extLst>
              </a:tr>
              <a:tr h="927992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lvl="0"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(5/13 ~ 5/20)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약국정보 검색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위치확인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전화번호 등 정보 출력</a:t>
                      </a:r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lvl="0"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약 정보 검색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복용방법 등 정보 출력 파트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1054535"/>
                  </a:ext>
                </a:extLst>
              </a:tr>
              <a:tr h="927992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주차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중간발표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vl="0"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(5/20 ~ 5/27)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주변 약국 정보 지도 출력 및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GUI 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제작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9063739"/>
                  </a:ext>
                </a:extLst>
              </a:tr>
              <a:tr h="927992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lvl="0"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(5/27 ~ 6/3)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b="1" dirty="0" err="1">
                          <a:solidFill>
                            <a:schemeClr val="tx1"/>
                          </a:solidFill>
                        </a:rPr>
                        <a:t>텔레그램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 연동 및 </a:t>
                      </a:r>
                      <a:r>
                        <a:rPr lang="ko-KR" altLang="en-US" b="1" dirty="0" err="1">
                          <a:solidFill>
                            <a:schemeClr val="tx1"/>
                          </a:solidFill>
                        </a:rPr>
                        <a:t>지메일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 전송 파트 구현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040222"/>
                  </a:ext>
                </a:extLst>
              </a:tr>
              <a:tr h="927992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주차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최종발표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vl="0"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(6/3 ~ 6/10)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버그확인 및 최종 릴리즈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4885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981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F16B71-8A14-4E77-A5A6-7B4877FA8E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073C3E-1339-450F-87A6-0462107FF3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761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259</Words>
  <Application>Microsoft Office PowerPoint</Application>
  <PresentationFormat>와이드스크린</PresentationFormat>
  <Paragraphs>46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섹스</vt:lpstr>
      <vt:lpstr>PowerPoint 프레젠테이션</vt:lpstr>
      <vt:lpstr>PowerPoint 프레젠테이션</vt:lpstr>
      <vt:lpstr>PowerPoint 프레젠테이션</vt:lpstr>
      <vt:lpstr>세부기능소개</vt:lpstr>
      <vt:lpstr>활용 API</vt:lpstr>
      <vt:lpstr>활용 API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활용 API</dc:title>
  <dc:creator>ACC881</dc:creator>
  <cp:lastModifiedBy>ACC881</cp:lastModifiedBy>
  <cp:revision>10</cp:revision>
  <dcterms:created xsi:type="dcterms:W3CDTF">2021-05-08T03:57:00Z</dcterms:created>
  <dcterms:modified xsi:type="dcterms:W3CDTF">2021-05-08T08:19:32Z</dcterms:modified>
</cp:coreProperties>
</file>