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63" r:id="rId5"/>
    <p:sldId id="260" r:id="rId6"/>
    <p:sldId id="261" r:id="rId7"/>
    <p:sldId id="267" r:id="rId8"/>
    <p:sldId id="264" r:id="rId9"/>
    <p:sldId id="265" r:id="rId10"/>
    <p:sldId id="266" r:id="rId11"/>
    <p:sldId id="259" r:id="rId12"/>
    <p:sldId id="262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28F8FD-EA65-4E3C-A7F6-CA70B4DAC946}" v="75" dt="2018-09-05T11:00:51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5" autoAdjust="0"/>
    <p:restoredTop sz="94660"/>
  </p:normalViewPr>
  <p:slideViewPr>
    <p:cSldViewPr>
      <p:cViewPr>
        <p:scale>
          <a:sx n="81" d="100"/>
          <a:sy n="81" d="100"/>
        </p:scale>
        <p:origin x="802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ry Petrov" userId="237b5763c722296b" providerId="LiveId" clId="{E628F8FD-EA65-4E3C-A7F6-CA70B4DAC946}"/>
    <pc:docChg chg="custSel addSld modSld">
      <pc:chgData name="Yury Petrov" userId="237b5763c722296b" providerId="LiveId" clId="{E628F8FD-EA65-4E3C-A7F6-CA70B4DAC946}" dt="2018-09-05T11:00:51.598" v="74" actId="20577"/>
      <pc:docMkLst>
        <pc:docMk/>
      </pc:docMkLst>
      <pc:sldChg chg="modSp">
        <pc:chgData name="Yury Petrov" userId="237b5763c722296b" providerId="LiveId" clId="{E628F8FD-EA65-4E3C-A7F6-CA70B4DAC946}" dt="2018-09-05T11:00:51.598" v="74" actId="20577"/>
        <pc:sldMkLst>
          <pc:docMk/>
          <pc:sldMk cId="3659674305" sldId="259"/>
        </pc:sldMkLst>
        <pc:spChg chg="mod">
          <ac:chgData name="Yury Petrov" userId="237b5763c722296b" providerId="LiveId" clId="{E628F8FD-EA65-4E3C-A7F6-CA70B4DAC946}" dt="2018-09-05T11:00:51.598" v="74" actId="20577"/>
          <ac:spMkLst>
            <pc:docMk/>
            <pc:sldMk cId="3659674305" sldId="259"/>
            <ac:spMk id="11" creationId="{35F7BFCC-2D2C-4503-8733-9FC417B39772}"/>
          </ac:spMkLst>
        </pc:spChg>
      </pc:sldChg>
      <pc:sldChg chg="addSp delSp modSp add">
        <pc:chgData name="Yury Petrov" userId="237b5763c722296b" providerId="LiveId" clId="{E628F8FD-EA65-4E3C-A7F6-CA70B4DAC946}" dt="2018-09-05T10:59:26.726" v="70"/>
        <pc:sldMkLst>
          <pc:docMk/>
          <pc:sldMk cId="1809433584" sldId="267"/>
        </pc:sldMkLst>
        <pc:spChg chg="mod">
          <ac:chgData name="Yury Petrov" userId="237b5763c722296b" providerId="LiveId" clId="{E628F8FD-EA65-4E3C-A7F6-CA70B4DAC946}" dt="2018-09-05T10:58:57.342" v="31" actId="20577"/>
          <ac:spMkLst>
            <pc:docMk/>
            <pc:sldMk cId="1809433584" sldId="267"/>
            <ac:spMk id="2" creationId="{3D8280B8-1074-4F1E-80B1-7715F2C042C3}"/>
          </ac:spMkLst>
        </pc:spChg>
        <pc:spChg chg="mod">
          <ac:chgData name="Yury Petrov" userId="237b5763c722296b" providerId="LiveId" clId="{E628F8FD-EA65-4E3C-A7F6-CA70B4DAC946}" dt="2018-09-05T10:59:13.078" v="69" actId="20577"/>
          <ac:spMkLst>
            <pc:docMk/>
            <pc:sldMk cId="1809433584" sldId="267"/>
            <ac:spMk id="3" creationId="{A8609F02-D492-43A5-ABAD-A67C4C6C64C7}"/>
          </ac:spMkLst>
        </pc:spChg>
        <pc:spChg chg="del">
          <ac:chgData name="Yury Petrov" userId="237b5763c722296b" providerId="LiveId" clId="{E628F8FD-EA65-4E3C-A7F6-CA70B4DAC946}" dt="2018-09-05T10:59:26.726" v="70"/>
          <ac:spMkLst>
            <pc:docMk/>
            <pc:sldMk cId="1809433584" sldId="267"/>
            <ac:spMk id="4" creationId="{37A8D5C6-29FA-40CB-ACCA-1DC0D610B40B}"/>
          </ac:spMkLst>
        </pc:spChg>
        <pc:picChg chg="add mod">
          <ac:chgData name="Yury Petrov" userId="237b5763c722296b" providerId="LiveId" clId="{E628F8FD-EA65-4E3C-A7F6-CA70B4DAC946}" dt="2018-09-05T10:59:26.726" v="70"/>
          <ac:picMkLst>
            <pc:docMk/>
            <pc:sldMk cId="1809433584" sldId="267"/>
            <ac:picMk id="6" creationId="{0FC96A01-7E6C-458D-A4E3-60D25B34409E}"/>
          </ac:picMkLst>
        </pc:picChg>
      </pc:sldChg>
    </pc:docChg>
  </pc:docChgLst>
  <pc:docChgLst>
    <pc:chgData name="Guest User" providerId="Windows Live" clId="Web-{C8AC16D4-EF79-4E79-BA11-00ADAE3C60C7}"/>
    <pc:docChg chg="modSld">
      <pc:chgData name="Guest User" userId="" providerId="Windows Live" clId="Web-{C8AC16D4-EF79-4E79-BA11-00ADAE3C60C7}" dt="2018-08-19T23:14:04.449" v="26" actId="20577"/>
      <pc:docMkLst>
        <pc:docMk/>
      </pc:docMkLst>
      <pc:sldChg chg="modSp">
        <pc:chgData name="Guest User" userId="" providerId="Windows Live" clId="Web-{C8AC16D4-EF79-4E79-BA11-00ADAE3C60C7}" dt="2018-08-19T23:14:04.449" v="26" actId="20577"/>
        <pc:sldMkLst>
          <pc:docMk/>
          <pc:sldMk cId="2022939735" sldId="260"/>
        </pc:sldMkLst>
        <pc:spChg chg="mod">
          <ac:chgData name="Guest User" userId="" providerId="Windows Live" clId="Web-{C8AC16D4-EF79-4E79-BA11-00ADAE3C60C7}" dt="2018-08-19T23:14:04.449" v="26" actId="20577"/>
          <ac:spMkLst>
            <pc:docMk/>
            <pc:sldMk cId="2022939735" sldId="260"/>
            <ac:spMk id="7" creationId="{00000000-0000-0000-0000-000000000000}"/>
          </ac:spMkLst>
        </pc:spChg>
      </pc:sldChg>
      <pc:sldChg chg="modSp">
        <pc:chgData name="Guest User" userId="" providerId="Windows Live" clId="Web-{C8AC16D4-EF79-4E79-BA11-00ADAE3C60C7}" dt="2018-08-19T23:12:46.198" v="17" actId="20577"/>
        <pc:sldMkLst>
          <pc:docMk/>
          <pc:sldMk cId="2448274361" sldId="261"/>
        </pc:sldMkLst>
        <pc:spChg chg="mod">
          <ac:chgData name="Guest User" userId="" providerId="Windows Live" clId="Web-{C8AC16D4-EF79-4E79-BA11-00ADAE3C60C7}" dt="2018-08-19T23:12:46.198" v="17" actId="20577"/>
          <ac:spMkLst>
            <pc:docMk/>
            <pc:sldMk cId="2448274361" sldId="261"/>
            <ac:spMk id="14" creationId="{81806754-CFF5-4C90-ABD2-1ACB4348B5C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open-notify.org/" TargetMode="External"/><Relationship Id="rId7" Type="http://schemas.openxmlformats.org/officeDocument/2006/relationships/hyperlink" Target="https://en.wikipedia.org/wiki/International_Space_Station" TargetMode="External"/><Relationship Id="rId2" Type="http://schemas.openxmlformats.org/officeDocument/2006/relationships/hyperlink" Target="https://codeclubprojects.org/en-GB/python/iss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norad.mil/" TargetMode="External"/><Relationship Id="rId5" Type="http://schemas.openxmlformats.org/officeDocument/2006/relationships/hyperlink" Target="https://www.nasa.gov/" TargetMode="External"/><Relationship Id="rId4" Type="http://schemas.openxmlformats.org/officeDocument/2006/relationships/hyperlink" Target="https://github.com/open-notify/Open-Notify-AP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hD8GFwy734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pi.open-notify.org/astros.js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79512" y="4941168"/>
            <a:ext cx="4788024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Finding </a:t>
            </a:r>
          </a:p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the International Space Station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ko-KR" sz="3600" dirty="0"/>
              <a:t>How to start</a:t>
            </a:r>
            <a:endParaRPr lang="ko-KR" altLang="en-US" sz="36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z="3600" b="1" dirty="0"/>
              <a:t>Information</a:t>
            </a:r>
            <a:endParaRPr lang="en-US" altLang="ko-KR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35F7BFCC-2D2C-4503-8733-9FC417B3977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63688" y="1844824"/>
            <a:ext cx="6563072" cy="15841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ko-KR" sz="3200" dirty="0">
                <a:latin typeface="Arial" pitchFamily="34" charset="0"/>
                <a:cs typeface="Arial" pitchFamily="34" charset="0"/>
              </a:rPr>
              <a:t>Readme: https://github.com/Yury-Petrov/Mgc-Iss-workshop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ko-KR" sz="3200" dirty="0">
                <a:latin typeface="Arial" pitchFamily="34" charset="0"/>
                <a:cs typeface="Arial" pitchFamily="34" charset="0"/>
              </a:rPr>
              <a:t>API: http://api.open-notify.org</a:t>
            </a:r>
          </a:p>
          <a:p>
            <a:r>
              <a:rPr lang="en-AU" altLang="ko-KR" sz="3200" dirty="0">
                <a:latin typeface="Arial" pitchFamily="34" charset="0"/>
                <a:cs typeface="Arial" pitchFamily="34" charset="0"/>
              </a:rPr>
              <a:t>Now let’s do it!</a:t>
            </a: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ko-KR" sz="3600" dirty="0"/>
              <a:t>Credits and links</a:t>
            </a:r>
            <a:endParaRPr lang="ko-KR" altLang="en-US" sz="3600" dirty="0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35F7BFCC-2D2C-4503-8733-9FC417B3977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63688" y="1196752"/>
            <a:ext cx="6563072" cy="15841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ko-KR" dirty="0">
                <a:latin typeface="Arial" pitchFamily="34" charset="0"/>
                <a:cs typeface="Arial" pitchFamily="34" charset="0"/>
              </a:rPr>
              <a:t>Code club project: </a:t>
            </a:r>
            <a:r>
              <a:rPr lang="en-AU" altLang="ko-KR" dirty="0">
                <a:latin typeface="Arial" pitchFamily="34" charset="0"/>
                <a:cs typeface="Arial" pitchFamily="34" charset="0"/>
                <a:hlinkClick r:id="rId2"/>
              </a:rPr>
              <a:t>https://codeclubprojects.org/en-GB/python/iss/</a:t>
            </a:r>
            <a:endParaRPr lang="en-AU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ko-KR" dirty="0">
                <a:latin typeface="Arial" pitchFamily="34" charset="0"/>
                <a:cs typeface="Arial" pitchFamily="34" charset="0"/>
              </a:rPr>
              <a:t>Open-notify </a:t>
            </a:r>
            <a:r>
              <a:rPr lang="en-AU" altLang="ko-KR" dirty="0" err="1">
                <a:latin typeface="Arial" pitchFamily="34" charset="0"/>
                <a:cs typeface="Arial" pitchFamily="34" charset="0"/>
              </a:rPr>
              <a:t>api</a:t>
            </a:r>
            <a:r>
              <a:rPr lang="en-AU" altLang="ko-KR" dirty="0">
                <a:latin typeface="Arial" pitchFamily="34" charset="0"/>
                <a:cs typeface="Arial" pitchFamily="34" charset="0"/>
              </a:rPr>
              <a:t>: </a:t>
            </a:r>
            <a:r>
              <a:rPr lang="en-AU" altLang="ko-KR" dirty="0">
                <a:latin typeface="Arial" pitchFamily="34" charset="0"/>
                <a:cs typeface="Arial" pitchFamily="34" charset="0"/>
                <a:hlinkClick r:id="rId3"/>
              </a:rPr>
              <a:t>http://open-notify.org/</a:t>
            </a:r>
            <a:endParaRPr lang="en-AU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ko-KR" dirty="0" err="1">
                <a:latin typeface="Arial" pitchFamily="34" charset="0"/>
                <a:cs typeface="Arial" pitchFamily="34" charset="0"/>
              </a:rPr>
              <a:t>Github</a:t>
            </a:r>
            <a:r>
              <a:rPr lang="en-AU" altLang="ko-KR" dirty="0">
                <a:latin typeface="Arial" pitchFamily="34" charset="0"/>
                <a:cs typeface="Arial" pitchFamily="34" charset="0"/>
              </a:rPr>
              <a:t> for open-notify: </a:t>
            </a:r>
            <a:r>
              <a:rPr lang="en-AU" altLang="ko-KR" dirty="0">
                <a:latin typeface="Arial" pitchFamily="34" charset="0"/>
                <a:cs typeface="Arial" pitchFamily="34" charset="0"/>
                <a:hlinkClick r:id="rId4"/>
              </a:rPr>
              <a:t>https://github.com/open-notify/Open-Notify-API</a:t>
            </a:r>
            <a:endParaRPr lang="en-AU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ko-KR" dirty="0">
                <a:latin typeface="Arial" pitchFamily="34" charset="0"/>
                <a:cs typeface="Arial" pitchFamily="34" charset="0"/>
              </a:rPr>
              <a:t>NASA: </a:t>
            </a:r>
            <a:r>
              <a:rPr lang="en-AU" altLang="ko-KR" dirty="0">
                <a:latin typeface="Arial" pitchFamily="34" charset="0"/>
                <a:cs typeface="Arial" pitchFamily="34" charset="0"/>
                <a:hlinkClick r:id="rId5"/>
              </a:rPr>
              <a:t>https://www.nasa.gov</a:t>
            </a:r>
            <a:endParaRPr lang="en-AU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ko-KR" dirty="0">
                <a:latin typeface="Arial" pitchFamily="34" charset="0"/>
                <a:cs typeface="Arial" pitchFamily="34" charset="0"/>
              </a:rPr>
              <a:t>NORAD: </a:t>
            </a:r>
            <a:r>
              <a:rPr lang="en-AU" altLang="ko-KR" dirty="0">
                <a:latin typeface="Arial" pitchFamily="34" charset="0"/>
                <a:cs typeface="Arial" pitchFamily="34" charset="0"/>
                <a:hlinkClick r:id="rId6"/>
              </a:rPr>
              <a:t>http://www.norad.mil/</a:t>
            </a:r>
            <a:endParaRPr lang="en-AU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ko-KR" dirty="0">
                <a:latin typeface="Arial" pitchFamily="34" charset="0"/>
                <a:cs typeface="Arial" pitchFamily="34" charset="0"/>
              </a:rPr>
              <a:t>Wikipedia: </a:t>
            </a:r>
            <a:r>
              <a:rPr lang="en-AU" altLang="ko-KR" dirty="0">
                <a:latin typeface="Arial" pitchFamily="34" charset="0"/>
                <a:cs typeface="Arial" pitchFamily="34" charset="0"/>
                <a:hlinkClick r:id="rId7"/>
              </a:rPr>
              <a:t>https://en.wikipedia.org/wiki/International_Space_Station</a:t>
            </a:r>
            <a:r>
              <a:rPr lang="en-AU" altLang="ko-KR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ko-KR" dirty="0">
                <a:latin typeface="Arial" pitchFamily="34" charset="0"/>
                <a:cs typeface="Arial" pitchFamily="34" charset="0"/>
              </a:rPr>
              <a:t>Template: https://www.free-powerpoint-templates-design.com/international-space-station-in-orbit-around-the-earth-powerpoint-templates/</a:t>
            </a:r>
          </a:p>
        </p:txBody>
      </p:sp>
    </p:spTree>
    <p:extLst>
      <p:ext uri="{BB962C8B-B14F-4D97-AF65-F5344CB8AC3E}">
        <p14:creationId xmlns:p14="http://schemas.microsoft.com/office/powerpoint/2010/main" val="144606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ko-KR" sz="3600" dirty="0"/>
              <a:t>What is ISS</a:t>
            </a:r>
            <a:endParaRPr lang="ko-KR" alt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4077072"/>
            <a:ext cx="8229600" cy="460648"/>
          </a:xfrm>
        </p:spPr>
        <p:txBody>
          <a:bodyPr/>
          <a:lstStyle/>
          <a:p>
            <a:pPr lvl="0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Why do we need it?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165618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ko-KR" dirty="0"/>
              <a:t>Effort of many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ko-KR" dirty="0"/>
              <a:t>First components launched </a:t>
            </a:r>
            <a:r>
              <a:rPr lang="en-AU" altLang="ko-KR"/>
              <a:t>in 1998</a:t>
            </a:r>
            <a:endParaRPr lang="en-AU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ko-KR" dirty="0"/>
              <a:t>About 420 Tons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ko-KR" dirty="0"/>
              <a:t>About 110 x 73 x 20 metres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ko-KR" dirty="0"/>
              <a:t>Speed: 7.67 km/s – It will get you to Sydney in 2 minutes!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ko-KR" dirty="0"/>
              <a:t>Orbit height – 408 km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5A3F22A1-B34B-4590-BA3E-1891F0AFF493}"/>
              </a:ext>
            </a:extLst>
          </p:cNvPr>
          <p:cNvSpPr txBox="1">
            <a:spLocks/>
          </p:cNvSpPr>
          <p:nvPr/>
        </p:nvSpPr>
        <p:spPr>
          <a:xfrm>
            <a:off x="609600" y="1709192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/>
              <a:t>It’s a Station in Space!</a:t>
            </a:r>
            <a:endParaRPr lang="en-US" altLang="ko-KR" b="1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CB7E155-BB2D-4534-A6A3-F9DADC93FBDA}"/>
              </a:ext>
            </a:extLst>
          </p:cNvPr>
          <p:cNvSpPr txBox="1">
            <a:spLocks/>
          </p:cNvSpPr>
          <p:nvPr/>
        </p:nvSpPr>
        <p:spPr>
          <a:xfrm>
            <a:off x="467544" y="4743906"/>
            <a:ext cx="8229600" cy="1232520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ko-KR" dirty="0"/>
              <a:t>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ko-KR" dirty="0"/>
              <a:t>Transport 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ko-KR" dirty="0"/>
              <a:t>Educational and Diplomatic purposes</a:t>
            </a: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ko-KR" sz="3600" dirty="0"/>
              <a:t>Video</a:t>
            </a:r>
            <a:endParaRPr lang="ko-KR" altLang="en-US" sz="3600" dirty="0"/>
          </a:p>
        </p:txBody>
      </p:sp>
      <p:pic>
        <p:nvPicPr>
          <p:cNvPr id="13" name="Online Media 12">
            <a:hlinkClick r:id="" action="ppaction://media"/>
            <a:extLst>
              <a:ext uri="{FF2B5EF4-FFF2-40B4-BE49-F238E27FC236}">
                <a16:creationId xmlns:a16="http://schemas.microsoft.com/office/drawing/2014/main" id="{8994A539-6A53-478B-BC91-EE26A9D1D9FE}"/>
              </a:ext>
            </a:extLst>
          </p:cNvPr>
          <p:cNvPicPr>
            <a:picLocks noGrp="1" noRot="1" noChangeAspect="1"/>
          </p:cNvPicPr>
          <p:nvPr>
            <p:ph idx="10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59305" y="1700808"/>
            <a:ext cx="8320924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07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How do get updates from ISS?</a:t>
            </a:r>
            <a:endParaRPr lang="ko-KR" alt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The power of hobby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1440160"/>
          </a:xfrm>
        </p:spPr>
        <p:txBody>
          <a:bodyPr/>
          <a:lstStyle/>
          <a:p>
            <a:r>
              <a:rPr lang="en-AU" altLang="ko-KR" dirty="0">
                <a:latin typeface="Arial" pitchFamily="34" charset="0"/>
                <a:cs typeface="Arial" pitchFamily="34" charset="0"/>
              </a:rPr>
              <a:t>Both NASA and NORAD share some information with </a:t>
            </a:r>
            <a:r>
              <a:rPr lang="en-AU" altLang="ko-KR" dirty="0"/>
              <a:t>the general</a:t>
            </a:r>
            <a:r>
              <a:rPr lang="en-AU" altLang="ko-KR" dirty="0">
                <a:latin typeface="Arial" pitchFamily="34" charset="0"/>
                <a:cs typeface="Arial" pitchFamily="34" charset="0"/>
              </a:rPr>
              <a:t> public and some passionate people, who are interested</a:t>
            </a:r>
            <a:r>
              <a:rPr lang="en-AU" altLang="ko-KR" dirty="0"/>
              <a:t> in</a:t>
            </a:r>
            <a:r>
              <a:rPr lang="en-AU" altLang="ko-KR" dirty="0">
                <a:latin typeface="Arial" pitchFamily="34" charset="0"/>
                <a:cs typeface="Arial" pitchFamily="34" charset="0"/>
              </a:rPr>
              <a:t> all things space, </a:t>
            </a:r>
            <a:r>
              <a:rPr lang="en-AU" altLang="ko-KR" dirty="0"/>
              <a:t>use</a:t>
            </a:r>
            <a:r>
              <a:rPr lang="en-AU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AU" altLang="ko-KR" dirty="0"/>
              <a:t>it for fun.</a:t>
            </a:r>
          </a:p>
          <a:p>
            <a:r>
              <a:rPr lang="en-AU" dirty="0"/>
              <a:t>Nathan Bergey is one of them and he has built an API for all of us to get near real-time updates on what is happening out there 400 km above our heads.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D423E456-9013-4477-A613-7F61D8E4AFAF}"/>
              </a:ext>
            </a:extLst>
          </p:cNvPr>
          <p:cNvSpPr txBox="1">
            <a:spLocks/>
          </p:cNvSpPr>
          <p:nvPr/>
        </p:nvSpPr>
        <p:spPr>
          <a:xfrm>
            <a:off x="446856" y="3356992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What is API?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D63A28D1-FFFF-49F6-A93D-73D420D90356}"/>
              </a:ext>
            </a:extLst>
          </p:cNvPr>
          <p:cNvSpPr txBox="1">
            <a:spLocks/>
          </p:cNvSpPr>
          <p:nvPr/>
        </p:nvSpPr>
        <p:spPr>
          <a:xfrm>
            <a:off x="457200" y="3933054"/>
            <a:ext cx="8229600" cy="165618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altLang="ko-KR" dirty="0"/>
              <a:t>API – Application Programming Interface</a:t>
            </a:r>
          </a:p>
          <a:p>
            <a:r>
              <a:rPr lang="en-AU" altLang="ko-KR" dirty="0"/>
              <a:t>It allows different programs to talk to each other over the network, like the internet.</a:t>
            </a:r>
          </a:p>
          <a:p>
            <a:r>
              <a:rPr lang="en-AU" altLang="ko-KR" dirty="0"/>
              <a:t>We can read what an API shares with us too, just use your browser </a:t>
            </a:r>
          </a:p>
          <a:p>
            <a:r>
              <a:rPr lang="en-AU" altLang="ko-KR" dirty="0"/>
              <a:t>and open </a:t>
            </a:r>
            <a:r>
              <a:rPr lang="en-AU" dirty="0">
                <a:hlinkClick r:id="rId2"/>
              </a:rPr>
              <a:t>http://api.open-notify.org/astros.json</a:t>
            </a:r>
            <a:endParaRPr lang="en-AU" dirty="0"/>
          </a:p>
          <a:p>
            <a:r>
              <a:rPr lang="en-AU" altLang="ko-KR" dirty="0"/>
              <a:t>What you see is response that even humans can make sense of and our computers could to! They just need to learn how to do it.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2939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ko-KR" sz="3200" dirty="0"/>
              <a:t>Let’s do what people in NASA do!</a:t>
            </a:r>
            <a:endParaRPr lang="ko-KR" altLang="en-US" sz="3200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B7381276-739C-4880-B49C-CBA443727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484784"/>
            <a:ext cx="6563072" cy="460648"/>
          </a:xfrm>
        </p:spPr>
        <p:txBody>
          <a:bodyPr/>
          <a:lstStyle/>
          <a:p>
            <a:pPr lvl="0"/>
            <a:r>
              <a:rPr lang="en-US" altLang="ko-KR" b="1" dirty="0"/>
              <a:t>It’s not rocket science!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48987CC2-9DA3-4184-AF2F-8F23A28398A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945432"/>
            <a:ext cx="6563072" cy="619472"/>
          </a:xfrm>
        </p:spPr>
        <p:txBody>
          <a:bodyPr/>
          <a:lstStyle/>
          <a:p>
            <a:r>
              <a:rPr lang="en-AU" altLang="ko-KR" dirty="0">
                <a:latin typeface="Arial" pitchFamily="34" charset="0"/>
                <a:cs typeface="Arial" pitchFamily="34" charset="0"/>
              </a:rPr>
              <a:t>Today, with some python code we are going to show where the ISS currently is on a map so that we could monitor its movement in orbit!</a:t>
            </a:r>
          </a:p>
        </p:txBody>
      </p:sp>
      <p:pic>
        <p:nvPicPr>
          <p:cNvPr id="13" name="Picture 2" descr="screenshot">
            <a:extLst>
              <a:ext uri="{FF2B5EF4-FFF2-40B4-BE49-F238E27FC236}">
                <a16:creationId xmlns:a16="http://schemas.microsoft.com/office/drawing/2014/main" id="{F399516D-0B10-490E-84B5-9667C796C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636912"/>
            <a:ext cx="5328592" cy="401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1806754-CFF5-4C90-ABD2-1ACB4348B5C6}"/>
              </a:ext>
            </a:extLst>
          </p:cNvPr>
          <p:cNvSpPr/>
          <p:nvPr/>
        </p:nvSpPr>
        <p:spPr>
          <a:xfrm>
            <a:off x="827584" y="2564904"/>
            <a:ext cx="2376264" cy="160043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AU" altLang="ko-KR" sz="1400" dirty="0">
                <a:latin typeface="Arial" pitchFamily="34" charset="0"/>
                <a:cs typeface="Arial" pitchFamily="34" charset="0"/>
              </a:rPr>
              <a:t>At the end of the day, we are going to see a map with the station’s position and,</a:t>
            </a:r>
          </a:p>
          <a:p>
            <a:r>
              <a:rPr lang="en-AU" altLang="ko-KR" sz="1400" dirty="0">
                <a:latin typeface="Arial" pitchFamily="34" charset="0"/>
                <a:cs typeface="Arial" pitchFamily="34" charset="0"/>
              </a:rPr>
              <a:t>if we have time, play a little bit more with some other information we can get from ISS.</a:t>
            </a:r>
          </a:p>
        </p:txBody>
      </p:sp>
    </p:spTree>
    <p:extLst>
      <p:ext uri="{BB962C8B-B14F-4D97-AF65-F5344CB8AC3E}">
        <p14:creationId xmlns:p14="http://schemas.microsoft.com/office/powerpoint/2010/main" val="2448274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80B8-1074-4F1E-80B1-7715F2C0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User – </a:t>
            </a:r>
            <a:r>
              <a:rPr lang="en-AU" dirty="0" err="1"/>
              <a:t>Api</a:t>
            </a:r>
            <a:r>
              <a:rPr lang="en-AU" dirty="0"/>
              <a:t> –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09F02-D492-43A5-ABAD-A67C4C6C6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We can communicate with APIs!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C96A01-7E6C-458D-A4E3-60D25B34409E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12" y="2276475"/>
            <a:ext cx="7020402" cy="3600450"/>
          </a:xfrm>
        </p:spPr>
      </p:pic>
    </p:spTree>
    <p:extLst>
      <p:ext uri="{BB962C8B-B14F-4D97-AF65-F5344CB8AC3E}">
        <p14:creationId xmlns:p14="http://schemas.microsoft.com/office/powerpoint/2010/main" val="1809433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Getting data and making sense of it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84784"/>
            <a:ext cx="702307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get the data from the feed and set the </a:t>
            </a:r>
            <a:r>
              <a:rPr lang="en-US" dirty="0" err="1"/>
              <a:t>lat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variables:</a:t>
            </a:r>
          </a:p>
          <a:p>
            <a:endParaRPr lang="en-US" dirty="0"/>
          </a:p>
          <a:p>
            <a:r>
              <a:rPr lang="en-AU" dirty="0">
                <a:latin typeface="Consolas" panose="020B0609020204030204" pitchFamily="49" charset="0"/>
              </a:rPr>
              <a:t>import </a:t>
            </a:r>
            <a:r>
              <a:rPr lang="en-AU" dirty="0" err="1">
                <a:latin typeface="Consolas" panose="020B0609020204030204" pitchFamily="49" charset="0"/>
              </a:rPr>
              <a:t>urllib.request</a:t>
            </a:r>
            <a:r>
              <a:rPr lang="en-AU" dirty="0">
                <a:latin typeface="Consolas" panose="020B0609020204030204" pitchFamily="49" charset="0"/>
              </a:rPr>
              <a:t>, </a:t>
            </a:r>
            <a:r>
              <a:rPr lang="en-AU" dirty="0" err="1">
                <a:latin typeface="Consolas" panose="020B0609020204030204" pitchFamily="49" charset="0"/>
              </a:rPr>
              <a:t>json</a:t>
            </a:r>
            <a:endParaRPr lang="en-US" dirty="0"/>
          </a:p>
          <a:p>
            <a:r>
              <a:rPr lang="en-AU" dirty="0" err="1">
                <a:latin typeface="Consolas" panose="020B0609020204030204" pitchFamily="49" charset="0"/>
              </a:rPr>
              <a:t>issUrl</a:t>
            </a:r>
            <a:r>
              <a:rPr lang="en-AU" dirty="0">
                <a:latin typeface="Consolas" panose="020B0609020204030204" pitchFamily="49" charset="0"/>
              </a:rPr>
              <a:t> = 'http://api.open-notify.org/</a:t>
            </a:r>
            <a:r>
              <a:rPr lang="en-AU" dirty="0" err="1">
                <a:latin typeface="Consolas" panose="020B0609020204030204" pitchFamily="49" charset="0"/>
              </a:rPr>
              <a:t>iss-now.json</a:t>
            </a:r>
            <a:r>
              <a:rPr lang="en-AU" dirty="0">
                <a:latin typeface="Consolas" panose="020B0609020204030204" pitchFamily="49" charset="0"/>
              </a:rPr>
              <a:t>‘</a:t>
            </a:r>
          </a:p>
          <a:p>
            <a:r>
              <a:rPr lang="en-AU" dirty="0">
                <a:latin typeface="Consolas" panose="020B0609020204030204" pitchFamily="49" charset="0"/>
              </a:rPr>
              <a:t>response = </a:t>
            </a:r>
            <a:r>
              <a:rPr lang="en-AU" dirty="0" err="1">
                <a:latin typeface="Consolas" panose="020B0609020204030204" pitchFamily="49" charset="0"/>
              </a:rPr>
              <a:t>urllib.request.urlopen</a:t>
            </a:r>
            <a:r>
              <a:rPr lang="en-AU" dirty="0">
                <a:latin typeface="Consolas" panose="020B0609020204030204" pitchFamily="49" charset="0"/>
              </a:rPr>
              <a:t>(</a:t>
            </a:r>
            <a:r>
              <a:rPr lang="en-AU" dirty="0" err="1">
                <a:latin typeface="Consolas" panose="020B0609020204030204" pitchFamily="49" charset="0"/>
              </a:rPr>
              <a:t>issUrl</a:t>
            </a:r>
            <a:r>
              <a:rPr lang="en-AU" dirty="0">
                <a:latin typeface="Consolas" panose="020B0609020204030204" pitchFamily="49" charset="0"/>
              </a:rPr>
              <a:t>)</a:t>
            </a:r>
          </a:p>
          <a:p>
            <a:r>
              <a:rPr lang="en-AU" dirty="0">
                <a:latin typeface="Consolas" panose="020B0609020204030204" pitchFamily="49" charset="0"/>
              </a:rPr>
              <a:t>result = </a:t>
            </a:r>
            <a:r>
              <a:rPr lang="en-AU" dirty="0" err="1">
                <a:latin typeface="Consolas" panose="020B0609020204030204" pitchFamily="49" charset="0"/>
              </a:rPr>
              <a:t>json.loads</a:t>
            </a:r>
            <a:r>
              <a:rPr lang="en-AU" dirty="0">
                <a:latin typeface="Consolas" panose="020B0609020204030204" pitchFamily="49" charset="0"/>
              </a:rPr>
              <a:t>(</a:t>
            </a:r>
            <a:r>
              <a:rPr lang="en-AU" dirty="0" err="1">
                <a:latin typeface="Consolas" panose="020B0609020204030204" pitchFamily="49" charset="0"/>
              </a:rPr>
              <a:t>response.read</a:t>
            </a:r>
            <a:r>
              <a:rPr lang="en-AU" dirty="0">
                <a:latin typeface="Consolas" panose="020B0609020204030204" pitchFamily="49" charset="0"/>
              </a:rPr>
              <a:t>())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latitude = float(result['</a:t>
            </a:r>
            <a:r>
              <a:rPr lang="en-US" dirty="0" err="1">
                <a:latin typeface="Consolas" panose="020B0609020204030204" pitchFamily="49" charset="0"/>
              </a:rPr>
              <a:t>iss_position</a:t>
            </a:r>
            <a:r>
              <a:rPr lang="en-US" dirty="0">
                <a:latin typeface="Consolas" panose="020B0609020204030204" pitchFamily="49" charset="0"/>
              </a:rPr>
              <a:t>']['latitude'])</a:t>
            </a:r>
          </a:p>
          <a:p>
            <a:r>
              <a:rPr lang="en-US" dirty="0">
                <a:latin typeface="Consolas" panose="020B0609020204030204" pitchFamily="49" charset="0"/>
              </a:rPr>
              <a:t>longitude = float(result['</a:t>
            </a:r>
            <a:r>
              <a:rPr lang="en-US" dirty="0" err="1">
                <a:latin typeface="Consolas" panose="020B0609020204030204" pitchFamily="49" charset="0"/>
              </a:rPr>
              <a:t>iss_position</a:t>
            </a:r>
            <a:r>
              <a:rPr lang="en-US" dirty="0">
                <a:latin typeface="Consolas" panose="020B0609020204030204" pitchFamily="49" charset="0"/>
              </a:rPr>
              <a:t>']['longitude'])</a:t>
            </a:r>
          </a:p>
          <a:p>
            <a:endParaRPr lang="en-A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65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Creating a canvas space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84784"/>
            <a:ext cx="491718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Download the files from the repository and </a:t>
            </a:r>
          </a:p>
          <a:p>
            <a:r>
              <a:rPr lang="en-US" dirty="0"/>
              <a:t>put them in the same folder with your code</a:t>
            </a:r>
          </a:p>
          <a:p>
            <a:endParaRPr lang="en-US" dirty="0"/>
          </a:p>
          <a:p>
            <a:r>
              <a:rPr lang="en-US" dirty="0"/>
              <a:t>import turtle</a:t>
            </a:r>
          </a:p>
          <a:p>
            <a:br>
              <a:rPr lang="en-US" dirty="0"/>
            </a:br>
            <a:r>
              <a:rPr lang="en-US" dirty="0"/>
              <a:t># setting up the stage</a:t>
            </a:r>
          </a:p>
          <a:p>
            <a:r>
              <a:rPr lang="en-US" dirty="0"/>
              <a:t>screen = </a:t>
            </a:r>
            <a:r>
              <a:rPr lang="en-US" dirty="0" err="1"/>
              <a:t>turtle.Screen</a:t>
            </a:r>
            <a:r>
              <a:rPr lang="en-US" dirty="0"/>
              <a:t>()</a:t>
            </a:r>
          </a:p>
          <a:p>
            <a:r>
              <a:rPr lang="en-US" dirty="0" err="1"/>
              <a:t>screen.setup</a:t>
            </a:r>
            <a:r>
              <a:rPr lang="en-US" dirty="0"/>
              <a:t>(720,360)</a:t>
            </a:r>
          </a:p>
          <a:p>
            <a:r>
              <a:rPr lang="en-US" dirty="0" err="1"/>
              <a:t>screen.setworldcoordinates</a:t>
            </a:r>
            <a:r>
              <a:rPr lang="en-US" dirty="0"/>
              <a:t>(-180,-90, 180, 90)</a:t>
            </a:r>
          </a:p>
          <a:p>
            <a:br>
              <a:rPr lang="en-US" dirty="0"/>
            </a:br>
            <a:r>
              <a:rPr lang="en-US" dirty="0" err="1"/>
              <a:t>screen.bgpic</a:t>
            </a:r>
            <a:r>
              <a:rPr lang="en-US" dirty="0"/>
              <a:t>('map.gif')</a:t>
            </a:r>
          </a:p>
          <a:p>
            <a:endParaRPr lang="en-A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02953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Drawing the ISS on the map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84784"/>
            <a:ext cx="518718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# setting up </a:t>
            </a:r>
            <a:r>
              <a:rPr lang="en-AU" dirty="0" err="1"/>
              <a:t>iss</a:t>
            </a:r>
            <a:endParaRPr lang="en-AU" dirty="0"/>
          </a:p>
          <a:p>
            <a:r>
              <a:rPr lang="en-AU" dirty="0" err="1"/>
              <a:t>screen.register_shape</a:t>
            </a:r>
            <a:r>
              <a:rPr lang="en-AU" dirty="0"/>
              <a:t>('iss.gif')</a:t>
            </a:r>
          </a:p>
          <a:p>
            <a:r>
              <a:rPr lang="en-AU" dirty="0" err="1"/>
              <a:t>iss</a:t>
            </a:r>
            <a:r>
              <a:rPr lang="en-AU" dirty="0"/>
              <a:t> = </a:t>
            </a:r>
            <a:r>
              <a:rPr lang="en-AU" dirty="0" err="1"/>
              <a:t>turtle.Turtle</a:t>
            </a:r>
            <a:r>
              <a:rPr lang="en-AU" dirty="0"/>
              <a:t>()</a:t>
            </a:r>
          </a:p>
          <a:p>
            <a:r>
              <a:rPr lang="en-AU" dirty="0" err="1"/>
              <a:t>iss.shape</a:t>
            </a:r>
            <a:r>
              <a:rPr lang="en-AU" dirty="0"/>
              <a:t>('iss.gif')</a:t>
            </a:r>
          </a:p>
          <a:p>
            <a:br>
              <a:rPr lang="en-AU" dirty="0"/>
            </a:br>
            <a:r>
              <a:rPr lang="en-AU" dirty="0"/>
              <a:t># moving the </a:t>
            </a:r>
            <a:r>
              <a:rPr lang="en-AU" dirty="0" err="1"/>
              <a:t>iss</a:t>
            </a:r>
            <a:r>
              <a:rPr lang="en-AU" dirty="0"/>
              <a:t> figure to where it is right now</a:t>
            </a:r>
          </a:p>
          <a:p>
            <a:r>
              <a:rPr lang="en-AU" dirty="0" err="1"/>
              <a:t>iss.penup</a:t>
            </a:r>
            <a:r>
              <a:rPr lang="en-AU" dirty="0"/>
              <a:t>()</a:t>
            </a:r>
          </a:p>
          <a:p>
            <a:r>
              <a:rPr lang="en-AU" dirty="0" err="1"/>
              <a:t>iss.goto</a:t>
            </a:r>
            <a:r>
              <a:rPr lang="en-AU" dirty="0"/>
              <a:t>(longitude, latitude)</a:t>
            </a:r>
          </a:p>
          <a:p>
            <a:r>
              <a:rPr lang="en-AU" dirty="0" err="1"/>
              <a:t>screen.exitonclick</a:t>
            </a:r>
            <a:r>
              <a:rPr lang="en-AU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48159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1968</TotalTime>
  <Words>576</Words>
  <Application>Microsoft Office PowerPoint</Application>
  <PresentationFormat>On-screen Show (4:3)</PresentationFormat>
  <Paragraphs>76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Calibri</vt:lpstr>
      <vt:lpstr>Consolas</vt:lpstr>
      <vt:lpstr>Office Theme</vt:lpstr>
      <vt:lpstr>Custom Design</vt:lpstr>
      <vt:lpstr>PowerPoint Presentation</vt:lpstr>
      <vt:lpstr>What is ISS</vt:lpstr>
      <vt:lpstr>Video</vt:lpstr>
      <vt:lpstr>How do get updates from ISS?</vt:lpstr>
      <vt:lpstr>Let’s do what people in NASA do!</vt:lpstr>
      <vt:lpstr>User – Api – Data</vt:lpstr>
      <vt:lpstr>Getting data and making sense of it</vt:lpstr>
      <vt:lpstr>Creating a canvas space</vt:lpstr>
      <vt:lpstr>Drawing the ISS on the map</vt:lpstr>
      <vt:lpstr>How to start</vt:lpstr>
      <vt:lpstr>Credits and links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Yury Petrov</cp:lastModifiedBy>
  <cp:revision>52</cp:revision>
  <dcterms:created xsi:type="dcterms:W3CDTF">2014-04-01T16:35:38Z</dcterms:created>
  <dcterms:modified xsi:type="dcterms:W3CDTF">2018-09-05T11:00:57Z</dcterms:modified>
</cp:coreProperties>
</file>