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2" d="100"/>
          <a:sy n="9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867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432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6549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90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280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495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640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929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654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5452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9812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9A28-6E11-9748-9C93-5CEB26BAAD58}" type="datetimeFigureOut">
              <a:rPr lang="en-UA" smtClean="0"/>
              <a:t>25.03.2025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0552-EECA-DE4E-B832-8CF477178C41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61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0C52CE-38BC-5A98-5473-7577722E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09967"/>
              </p:ext>
            </p:extLst>
          </p:nvPr>
        </p:nvGraphicFramePr>
        <p:xfrm>
          <a:off x="8340436" y="215375"/>
          <a:ext cx="3491904" cy="15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952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1745952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399295">
                <a:tc gridSpan="2"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Розмір пухлини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9461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Бали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&lt;</a:t>
                      </a:r>
                      <a:r>
                        <a:rPr lang="uk-UA" sz="1800" dirty="0"/>
                        <a:t> </a:t>
                      </a:r>
                      <a:r>
                        <a:rPr lang="en-UA" sz="1800" dirty="0"/>
                        <a:t>3 </a:t>
                      </a:r>
                      <a:r>
                        <a:rPr lang="uk-UA" sz="1800" dirty="0"/>
                        <a:t>см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0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≥ </a:t>
                      </a:r>
                      <a:r>
                        <a:rPr lang="en-UA" sz="1800" dirty="0"/>
                        <a:t>3 </a:t>
                      </a:r>
                      <a:r>
                        <a:rPr lang="uk-UA" sz="1800" dirty="0"/>
                        <a:t>см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1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314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F9F1BC-80D1-2A88-B10E-09FEC999C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50484"/>
              </p:ext>
            </p:extLst>
          </p:nvPr>
        </p:nvGraphicFramePr>
        <p:xfrm>
          <a:off x="7831448" y="2087350"/>
          <a:ext cx="4000892" cy="20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446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2000446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399295">
                <a:tc gridSpan="2">
                  <a:txBody>
                    <a:bodyPr/>
                    <a:lstStyle/>
                    <a:p>
                      <a:pPr algn="ctr"/>
                      <a:r>
                        <a:rPr lang="uk-UA" sz="2000" dirty="0" err="1"/>
                        <a:t>Близкість</a:t>
                      </a:r>
                      <a:r>
                        <a:rPr lang="uk-UA" sz="2000" dirty="0"/>
                        <a:t> до магістральних судин* 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9461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Бали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Так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0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Ні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1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31421"/>
                  </a:ext>
                </a:extLst>
              </a:tr>
              <a:tr h="399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/>
                        <a:t>* </a:t>
                      </a:r>
                      <a:r>
                        <a:rPr lang="uk-UA" sz="1200" dirty="0" err="1"/>
                        <a:t>Глісонові</a:t>
                      </a:r>
                      <a:r>
                        <a:rPr lang="uk-UA" sz="1200" dirty="0"/>
                        <a:t> гілки першого чи другого </a:t>
                      </a:r>
                      <a:r>
                        <a:rPr lang="uk-UA" sz="1200" dirty="0" err="1"/>
                        <a:t>порядка</a:t>
                      </a:r>
                      <a:r>
                        <a:rPr lang="uk-UA" sz="1200" dirty="0"/>
                        <a:t>, магістральні печінкові вени або нижня порожниста вена</a:t>
                      </a:r>
                      <a:endParaRPr lang="en-UA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01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D3CCAB-4D96-BF5A-A7B1-D553429FF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9718"/>
              </p:ext>
            </p:extLst>
          </p:nvPr>
        </p:nvGraphicFramePr>
        <p:xfrm>
          <a:off x="8402071" y="4413456"/>
          <a:ext cx="3153106" cy="15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553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1576553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399295">
                <a:tc gridSpan="2"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Функція печінки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9461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Бали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Child Pugh A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0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Child Pugh B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1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314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D0A9D9-BA11-B5C2-D33C-39530DF5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90761"/>
              </p:ext>
            </p:extLst>
          </p:nvPr>
        </p:nvGraphicFramePr>
        <p:xfrm>
          <a:off x="5554045" y="4392387"/>
          <a:ext cx="2470808" cy="15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404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3992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HALS / Hybrid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9461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Бали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Так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-1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Ні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0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314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74BDD8-7497-199C-8DAE-294D9E53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65901"/>
              </p:ext>
            </p:extLst>
          </p:nvPr>
        </p:nvGraphicFramePr>
        <p:xfrm>
          <a:off x="5554045" y="179394"/>
          <a:ext cx="2470808" cy="418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404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449853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Сегмент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Бали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Sg 1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2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8331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3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56065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4a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69247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4b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98820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5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58543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6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40563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7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39526"/>
                  </a:ext>
                </a:extLst>
              </a:tr>
              <a:tr h="41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Sg 8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314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0E1401-E256-6900-5F0A-786522C4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0244"/>
              </p:ext>
            </p:extLst>
          </p:nvPr>
        </p:nvGraphicFramePr>
        <p:xfrm>
          <a:off x="330755" y="4383073"/>
          <a:ext cx="501369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831">
                  <a:extLst>
                    <a:ext uri="{9D8B030D-6E8A-4147-A177-3AD203B41FA5}">
                      <a16:colId xmlns:a16="http://schemas.microsoft.com/office/drawing/2014/main" val="3326247022"/>
                    </a:ext>
                  </a:extLst>
                </a:gridCol>
                <a:gridCol w="1329859">
                  <a:extLst>
                    <a:ext uri="{9D8B030D-6E8A-4147-A177-3AD203B41FA5}">
                      <a16:colId xmlns:a16="http://schemas.microsoft.com/office/drawing/2014/main" val="4189059280"/>
                    </a:ext>
                  </a:extLst>
                </a:gridCol>
              </a:tblGrid>
              <a:tr h="369017">
                <a:tc>
                  <a:txBody>
                    <a:bodyPr/>
                    <a:lstStyle/>
                    <a:p>
                      <a:pPr algn="ctr"/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Бали</a:t>
                      </a:r>
                      <a:endParaRPr lang="en-UA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6469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pPr algn="l"/>
                      <a:r>
                        <a:rPr lang="uk-UA" sz="1800" dirty="0"/>
                        <a:t>Часткова резекція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5934497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/>
                        <a:t>Лівобічна латеральна </a:t>
                      </a:r>
                      <a:r>
                        <a:rPr lang="uk-UA" sz="1800" dirty="0" err="1"/>
                        <a:t>секцієектомія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8331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/>
                        <a:t>Сегментектомія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56065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/>
                        <a:t>Секцієектомія</a:t>
                      </a:r>
                      <a:r>
                        <a:rPr lang="uk-UA" sz="1800" dirty="0"/>
                        <a:t> та більше</a:t>
                      </a:r>
                      <a:endParaRPr lang="en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A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6924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4B5E7B2-5638-1C6F-6BFD-77888EE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6" y="763080"/>
            <a:ext cx="4594489" cy="317835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89C759-0602-8381-5801-66FCE446D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22150"/>
              </p:ext>
            </p:extLst>
          </p:nvPr>
        </p:nvGraphicFramePr>
        <p:xfrm>
          <a:off x="330755" y="6490882"/>
          <a:ext cx="11501582" cy="246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712">
                  <a:extLst>
                    <a:ext uri="{9D8B030D-6E8A-4147-A177-3AD203B41FA5}">
                      <a16:colId xmlns:a16="http://schemas.microsoft.com/office/drawing/2014/main" val="2361578137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4093671406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1436008924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1415344838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2558498916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3608590251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3397586752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1219505470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1638887681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4043352996"/>
                    </a:ext>
                  </a:extLst>
                </a:gridCol>
                <a:gridCol w="976587">
                  <a:extLst>
                    <a:ext uri="{9D8B030D-6E8A-4147-A177-3AD203B41FA5}">
                      <a16:colId xmlns:a16="http://schemas.microsoft.com/office/drawing/2014/main" val="1038293501"/>
                    </a:ext>
                  </a:extLst>
                </a:gridCol>
              </a:tblGrid>
              <a:tr h="343253">
                <a:tc gridSpan="11"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Складн</a:t>
                      </a:r>
                      <a:r>
                        <a:rPr lang="en-GB" sz="20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ru-RU" sz="20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сть</a:t>
                      </a:r>
                      <a:r>
                        <a:rPr lang="ru-RU" sz="20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 ЛРП</a:t>
                      </a:r>
                      <a:endParaRPr lang="ru-RU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15076"/>
                  </a:ext>
                </a:extLst>
              </a:tr>
              <a:tr h="513595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Бали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1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2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3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4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5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6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7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8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9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10</a:t>
                      </a:r>
                      <a:endParaRPr lang="en-UA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412"/>
                  </a:ext>
                </a:extLst>
              </a:tr>
              <a:tr h="308555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Складн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i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сть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Низька</a:t>
                      </a:r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Середня</a:t>
                      </a:r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Висока</a:t>
                      </a:r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1009"/>
                  </a:ext>
                </a:extLst>
              </a:tr>
              <a:tr h="513595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Визначення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Для х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 err="1"/>
                        <a:t>рург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в, </a:t>
                      </a:r>
                      <a:r>
                        <a:rPr lang="ru-RU" sz="1800" dirty="0" err="1"/>
                        <a:t>що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починають</a:t>
                      </a:r>
                      <a:endParaRPr lang="ru-RU" sz="1800" dirty="0"/>
                    </a:p>
                    <a:p>
                      <a:pPr algn="l"/>
                      <a:r>
                        <a:rPr lang="ru-RU" sz="1800" dirty="0"/>
                        <a:t>ЛРП з </a:t>
                      </a:r>
                      <a:r>
                        <a:rPr lang="ru-RU" sz="1800" dirty="0" err="1"/>
                        <a:t>досв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дом до 10 </a:t>
                      </a:r>
                      <a:r>
                        <a:rPr lang="ru-RU" sz="1800" dirty="0" err="1"/>
                        <a:t>операц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uk-UA" sz="1800" dirty="0"/>
                        <a:t>Для хірургів, що успішно виконують ЛРП низької складності з досвідом 10 – 50 операцій</a:t>
                      </a:r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Для х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 err="1"/>
                        <a:t>рург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в, </a:t>
                      </a:r>
                      <a:r>
                        <a:rPr lang="ru-RU" sz="1800" dirty="0" err="1"/>
                        <a:t>що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усп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 err="1"/>
                        <a:t>шно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виконують</a:t>
                      </a:r>
                      <a:r>
                        <a:rPr lang="ru-RU" sz="1800" dirty="0"/>
                        <a:t> ЛРП </a:t>
                      </a:r>
                      <a:r>
                        <a:rPr lang="ru-RU" sz="1800" dirty="0" err="1"/>
                        <a:t>середньої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складност</a:t>
                      </a:r>
                      <a:r>
                        <a:rPr lang="en-GB" sz="1800" dirty="0" err="1"/>
                        <a:t>i</a:t>
                      </a:r>
                      <a:r>
                        <a:rPr lang="en-GB" sz="1800" dirty="0"/>
                        <a:t> </a:t>
                      </a:r>
                      <a:r>
                        <a:rPr lang="ru-RU" sz="1800" dirty="0"/>
                        <a:t>з </a:t>
                      </a:r>
                      <a:r>
                        <a:rPr lang="ru-RU" sz="1800" dirty="0" err="1"/>
                        <a:t>досв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дом б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 err="1"/>
                        <a:t>льше</a:t>
                      </a:r>
                      <a:r>
                        <a:rPr lang="ru-RU" sz="1800" dirty="0"/>
                        <a:t> 50 </a:t>
                      </a:r>
                      <a:r>
                        <a:rPr lang="ru-RU" sz="1800" dirty="0" err="1"/>
                        <a:t>операц</a:t>
                      </a:r>
                      <a:r>
                        <a:rPr lang="en-GB" sz="1800" dirty="0" err="1"/>
                        <a:t>i</a:t>
                      </a:r>
                      <a:r>
                        <a:rPr lang="ru-RU" sz="1800" dirty="0"/>
                        <a:t>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1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182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Denys Fedorov</dc:creator>
  <cp:lastModifiedBy>Denys Fedorov</cp:lastModifiedBy>
  <cp:revision>4</cp:revision>
  <dcterms:created xsi:type="dcterms:W3CDTF">2025-03-25T12:22:30Z</dcterms:created>
  <dcterms:modified xsi:type="dcterms:W3CDTF">2025-03-25T13:39:34Z</dcterms:modified>
</cp:coreProperties>
</file>