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Raleway"/>
      <p:regular r:id="rId31"/>
      <p:bold r:id="rId32"/>
      <p:italic r:id="rId33"/>
      <p:boldItalic r:id="rId34"/>
    </p:embeddedFont>
    <p:embeddedFont>
      <p:font typeface="Karla"/>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aleway-italic.fntdata"/><Relationship Id="rId10" Type="http://schemas.openxmlformats.org/officeDocument/2006/relationships/slide" Target="slides/slide6.xml"/><Relationship Id="rId32" Type="http://schemas.openxmlformats.org/officeDocument/2006/relationships/font" Target="fonts/Raleway-bold.fntdata"/><Relationship Id="rId13" Type="http://schemas.openxmlformats.org/officeDocument/2006/relationships/slide" Target="slides/slide9.xml"/><Relationship Id="rId35" Type="http://schemas.openxmlformats.org/officeDocument/2006/relationships/font" Target="fonts/Karla-regular.fntdata"/><Relationship Id="rId12" Type="http://schemas.openxmlformats.org/officeDocument/2006/relationships/slide" Target="slides/slide8.xml"/><Relationship Id="rId34" Type="http://schemas.openxmlformats.org/officeDocument/2006/relationships/font" Target="fonts/Raleway-boldItalic.fntdata"/><Relationship Id="rId15" Type="http://schemas.openxmlformats.org/officeDocument/2006/relationships/slide" Target="slides/slide11.xml"/><Relationship Id="rId37" Type="http://schemas.openxmlformats.org/officeDocument/2006/relationships/font" Target="fonts/Karla-italic.fntdata"/><Relationship Id="rId14" Type="http://schemas.openxmlformats.org/officeDocument/2006/relationships/slide" Target="slides/slide10.xml"/><Relationship Id="rId36" Type="http://schemas.openxmlformats.org/officeDocument/2006/relationships/font" Target="fonts/Karla-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Karla-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Hi everyone! My name’s Christina, and I’m here to present goFIT’s midway milestone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600"/>
              </a:spcBef>
              <a:buNone/>
            </a:pPr>
            <a:r>
              <a:rPr lang="en" sz="2100">
                <a:solidFill>
                  <a:srgbClr val="004C52"/>
                </a:solidFill>
                <a:latin typeface="Karla"/>
                <a:ea typeface="Karla"/>
                <a:cs typeface="Karla"/>
                <a:sym typeface="Karla"/>
              </a:rPr>
              <a:t>We came up with a few changes to address these issues. The first was to remove our “set time” screen. Instead, we would make all challenges start at the beginning of the week and end when that week was up. We also changed the benchmark for what challenges involve.</a:t>
            </a:r>
          </a:p>
          <a:p>
            <a:pPr indent="0" lvl="0" marL="0" rtl="0">
              <a:spcBef>
                <a:spcPts val="600"/>
              </a:spcBef>
              <a:buNone/>
            </a:pPr>
            <a:r>
              <a:rPr lang="en" sz="2100">
                <a:solidFill>
                  <a:srgbClr val="004C52"/>
                </a:solidFill>
                <a:latin typeface="Karla"/>
                <a:ea typeface="Karla"/>
                <a:cs typeface="Karla"/>
                <a:sym typeface="Karla"/>
              </a:rPr>
              <a:t>Now users keep track of distance they want to cover, or some other applicable benchmark, like reps or weights for weightlifting or ounces for drinking water.</a:t>
            </a:r>
          </a:p>
          <a:p>
            <a:pPr indent="0" lvl="0" marL="0" rtl="0">
              <a:spcBef>
                <a:spcPts val="600"/>
              </a:spcBef>
              <a:buNone/>
            </a:pPr>
            <a:r>
              <a:rPr lang="en" sz="2100">
                <a:solidFill>
                  <a:srgbClr val="004C52"/>
                </a:solidFill>
                <a:latin typeface="Karla"/>
                <a:ea typeface="Karla"/>
                <a:cs typeface="Karla"/>
                <a:sym typeface="Karla"/>
              </a:rPr>
              <a:t>They could also choose to work for some amount of time, like going for a walk for 15 minutes.</a:t>
            </a:r>
          </a:p>
          <a:p>
            <a:pPr indent="0" lvl="0" marL="0" rtl="0">
              <a:spcBef>
                <a:spcPts val="600"/>
              </a:spcBef>
              <a:buNone/>
            </a:pPr>
            <a:r>
              <a:rPr lang="en" sz="2100">
                <a:solidFill>
                  <a:srgbClr val="004C52"/>
                </a:solidFill>
                <a:latin typeface="Karla"/>
                <a:ea typeface="Karla"/>
                <a:cs typeface="Karla"/>
                <a:sym typeface="Karla"/>
              </a:rPr>
              <a:t>We thought this was still flexible even though it was less open ended and more clearly defined. Before, it would be easy for users to flake on a running challenge - if they went for a run that was half of the distance or time they had in mind, they could still log it. It’s also explicit what they have to do in order to reach their goal for the day, which is more clear and less overwhelming.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marR="0" rtl="0" algn="l">
              <a:lnSpc>
                <a:spcPct val="115000"/>
              </a:lnSpc>
              <a:spcBef>
                <a:spcPts val="0"/>
              </a:spcBef>
              <a:spcAft>
                <a:spcPts val="0"/>
              </a:spcAft>
              <a:buNone/>
            </a:pPr>
            <a:r>
              <a:rPr lang="en" sz="1800">
                <a:solidFill>
                  <a:srgbClr val="004C52"/>
                </a:solidFill>
                <a:latin typeface="Karla"/>
                <a:ea typeface="Karla"/>
                <a:cs typeface="Karla"/>
                <a:sym typeface="Karla"/>
              </a:rPr>
              <a:t>The second change we came up with was modifying the way progress was shown visually,</a:t>
            </a:r>
          </a:p>
          <a:p>
            <a:pPr indent="0" lvl="0" marL="0" marR="0" rtl="0" algn="l">
              <a:lnSpc>
                <a:spcPct val="115000"/>
              </a:lnSpc>
              <a:spcBef>
                <a:spcPts val="0"/>
              </a:spcBef>
              <a:spcAft>
                <a:spcPts val="0"/>
              </a:spcAft>
              <a:buNone/>
            </a:pPr>
            <a:r>
              <a:rPr lang="en" sz="1800">
                <a:solidFill>
                  <a:srgbClr val="004C52"/>
                </a:solidFill>
                <a:latin typeface="Karla"/>
                <a:ea typeface="Karla"/>
                <a:cs typeface="Karla"/>
                <a:sym typeface="Karla"/>
              </a:rPr>
              <a:t>Here, we split up the border into segments where 1 segment means 1 time that you want to perform that activity per week. When you perform that action, one more border slot gets filled in. </a:t>
            </a:r>
          </a:p>
          <a:p>
            <a:pPr indent="0" lvl="0" marL="0" marR="0" rtl="0" algn="l">
              <a:lnSpc>
                <a:spcPct val="115000"/>
              </a:lnSpc>
              <a:spcBef>
                <a:spcPts val="0"/>
              </a:spcBef>
              <a:spcAft>
                <a:spcPts val="0"/>
              </a:spcAft>
              <a:buNone/>
            </a:pPr>
            <a:r>
              <a:rPr lang="en" sz="1800">
                <a:solidFill>
                  <a:srgbClr val="004C52"/>
                </a:solidFill>
                <a:latin typeface="Karla"/>
                <a:ea typeface="Karla"/>
                <a:cs typeface="Karla"/>
                <a:sym typeface="Karla"/>
              </a:rPr>
              <a:t>It’s still an easy way to track progress.</a:t>
            </a:r>
          </a:p>
          <a:p>
            <a:pPr indent="0" lvl="0" marL="0" marR="0" rtl="0" algn="l">
              <a:lnSpc>
                <a:spcPct val="115000"/>
              </a:lnSpc>
              <a:spcBef>
                <a:spcPts val="0"/>
              </a:spcBef>
              <a:spcAft>
                <a:spcPts val="0"/>
              </a:spcAft>
              <a:buNone/>
            </a:pPr>
            <a:r>
              <a:rPr lang="en" sz="1800">
                <a:solidFill>
                  <a:srgbClr val="004C52"/>
                </a:solidFill>
                <a:latin typeface="Karla"/>
                <a:ea typeface="Karla"/>
                <a:cs typeface="Karla"/>
                <a:sym typeface="Karla"/>
              </a:rPr>
              <a:t>It’s also less overwhelming - the goal isn’t to complete the entire border at once, it’s to fill in one segment at a time. It’s easier to think of progress in terms of “I completed the activity that I’d allotted to for today” or “this is all that I need to do to stay on track today.”</a:t>
            </a:r>
          </a:p>
          <a:p>
            <a:pPr indent="0" lvl="0" marL="0" marR="0" rtl="0" algn="l">
              <a:lnSpc>
                <a:spcPct val="115000"/>
              </a:lnSpc>
              <a:spcBef>
                <a:spcPts val="0"/>
              </a:spcBef>
              <a:spcAft>
                <a:spcPts val="0"/>
              </a:spcAft>
              <a:buNone/>
            </a:pPr>
            <a:r>
              <a:t/>
            </a:r>
            <a:endParaRPr>
              <a:solidFill>
                <a:schemeClr val="dk1"/>
              </a:solidFill>
            </a:endParaRPr>
          </a:p>
          <a:p>
            <a:pPr indent="0" lvl="0" marL="0" marR="0" rtl="0" algn="l">
              <a:lnSpc>
                <a:spcPct val="115000"/>
              </a:lnSpc>
              <a:spcBef>
                <a:spcPts val="0"/>
              </a:spcBef>
              <a:spcAft>
                <a:spcPts val="0"/>
              </a:spcAft>
              <a:buNone/>
            </a:pPr>
            <a:r>
              <a:rPr lang="en">
                <a:solidFill>
                  <a:schemeClr val="dk1"/>
                </a:solidFill>
              </a:rPr>
              <a:t>The second change we came up with was modifying the way that progress is shown visually per challenge. </a:t>
            </a:r>
          </a:p>
          <a:p>
            <a:pPr indent="0" lvl="0" marL="0" marR="0" rtl="0" algn="l">
              <a:lnSpc>
                <a:spcPct val="115000"/>
              </a:lnSpc>
              <a:spcBef>
                <a:spcPts val="0"/>
              </a:spcBef>
              <a:spcAft>
                <a:spcPts val="0"/>
              </a:spcAft>
              <a:buNone/>
            </a:pPr>
            <a:r>
              <a:t/>
            </a:r>
            <a:endParaRPr>
              <a:solidFill>
                <a:schemeClr val="dk1"/>
              </a:solidFill>
            </a:endParaRPr>
          </a:p>
          <a:p>
            <a:pPr indent="-298450" lvl="0" marL="457200" marR="0" rtl="0" algn="l">
              <a:lnSpc>
                <a:spcPct val="115000"/>
              </a:lnSpc>
              <a:spcBef>
                <a:spcPts val="0"/>
              </a:spcBef>
              <a:spcAft>
                <a:spcPts val="0"/>
              </a:spcAft>
              <a:buClr>
                <a:schemeClr val="dk1"/>
              </a:buClr>
              <a:buSzPts val="1100"/>
              <a:buFont typeface="Arial"/>
              <a:buChar char="●"/>
            </a:pPr>
            <a:r>
              <a:rPr lang="en">
                <a:solidFill>
                  <a:schemeClr val="dk1"/>
                </a:solidFill>
              </a:rPr>
              <a:t>Border is split up - 1 segment per time that you want to perform that activity that week</a:t>
            </a:r>
          </a:p>
          <a:p>
            <a:pPr indent="-317500" lvl="0" marL="457200" marR="0" rtl="0" algn="l">
              <a:lnSpc>
                <a:spcPct val="115000"/>
              </a:lnSpc>
              <a:spcBef>
                <a:spcPts val="0"/>
              </a:spcBef>
              <a:spcAft>
                <a:spcPts val="0"/>
              </a:spcAft>
              <a:buClr>
                <a:schemeClr val="dk1"/>
              </a:buClr>
              <a:buSzPts val="1400"/>
              <a:buChar char="●"/>
            </a:pPr>
            <a:r>
              <a:rPr lang="en">
                <a:solidFill>
                  <a:schemeClr val="dk1"/>
                </a:solidFill>
              </a:rPr>
              <a:t>Weights 5x week</a:t>
            </a:r>
          </a:p>
          <a:p>
            <a:pPr indent="-317500" lvl="0" marL="457200" marR="0" rtl="0" algn="l">
              <a:lnSpc>
                <a:spcPct val="115000"/>
              </a:lnSpc>
              <a:spcBef>
                <a:spcPts val="0"/>
              </a:spcBef>
              <a:spcAft>
                <a:spcPts val="0"/>
              </a:spcAft>
              <a:buClr>
                <a:schemeClr val="dk1"/>
              </a:buClr>
              <a:buSzPts val="1400"/>
              <a:buChar char="●"/>
            </a:pPr>
            <a:r>
              <a:rPr lang="en">
                <a:solidFill>
                  <a:schemeClr val="dk1"/>
                </a:solidFill>
              </a:rPr>
              <a:t>Drink enough water 7x week</a:t>
            </a:r>
          </a:p>
          <a:p>
            <a:pPr indent="-317500" lvl="0" marL="457200" marR="0" rtl="0" algn="l">
              <a:lnSpc>
                <a:spcPct val="115000"/>
              </a:lnSpc>
              <a:spcBef>
                <a:spcPts val="0"/>
              </a:spcBef>
              <a:spcAft>
                <a:spcPts val="0"/>
              </a:spcAft>
              <a:buClr>
                <a:schemeClr val="dk1"/>
              </a:buClr>
              <a:buSzPts val="1400"/>
              <a:buChar char="●"/>
            </a:pPr>
            <a:r>
              <a:rPr lang="en">
                <a:solidFill>
                  <a:schemeClr val="dk1"/>
                </a:solidFill>
              </a:rPr>
              <a:t>Go for a run 2x week</a:t>
            </a:r>
          </a:p>
          <a:p>
            <a:pPr indent="-317500" lvl="0" marL="457200" marR="0" rtl="0" algn="l">
              <a:lnSpc>
                <a:spcPct val="115000"/>
              </a:lnSpc>
              <a:spcBef>
                <a:spcPts val="0"/>
              </a:spcBef>
              <a:spcAft>
                <a:spcPts val="0"/>
              </a:spcAft>
              <a:buClr>
                <a:schemeClr val="dk1"/>
              </a:buClr>
              <a:buSzPts val="1400"/>
              <a:buChar char="●"/>
            </a:pPr>
            <a:r>
              <a:rPr lang="en">
                <a:solidFill>
                  <a:schemeClr val="dk1"/>
                </a:solidFill>
              </a:rPr>
              <a:t>Walk for at least x amount of time 8x week</a:t>
            </a:r>
          </a:p>
          <a:p>
            <a:pPr indent="-317500" lvl="0" marL="457200" marR="0" rtl="0" algn="l">
              <a:lnSpc>
                <a:spcPct val="115000"/>
              </a:lnSpc>
              <a:spcBef>
                <a:spcPts val="0"/>
              </a:spcBef>
              <a:spcAft>
                <a:spcPts val="0"/>
              </a:spcAft>
              <a:buClr>
                <a:schemeClr val="dk1"/>
              </a:buClr>
              <a:buSzPts val="1400"/>
              <a:buChar char="●"/>
            </a:pPr>
            <a:r>
              <a:rPr lang="en">
                <a:solidFill>
                  <a:schemeClr val="dk1"/>
                </a:solidFill>
              </a:rPr>
              <a:t>This is just a sketch - more information about the specific goals of the challenge would be available in the prototype and when clicked to get more information</a:t>
            </a:r>
          </a:p>
          <a:p>
            <a:pPr indent="-317500" lvl="0" marL="457200" marR="0" rtl="0" algn="l">
              <a:lnSpc>
                <a:spcPct val="115000"/>
              </a:lnSpc>
              <a:spcBef>
                <a:spcPts val="0"/>
              </a:spcBef>
              <a:spcAft>
                <a:spcPts val="0"/>
              </a:spcAft>
              <a:buClr>
                <a:schemeClr val="dk1"/>
              </a:buClr>
              <a:buSzPts val="1400"/>
              <a:buChar char="●"/>
            </a:pPr>
            <a:r>
              <a:rPr lang="en">
                <a:solidFill>
                  <a:schemeClr val="dk1"/>
                </a:solidFill>
              </a:rPr>
              <a:t>The idea here is that each time you perform this action, one slot of the border gets filled in</a:t>
            </a:r>
          </a:p>
          <a:p>
            <a:pPr indent="-317500" lvl="1" marL="914400" marR="0" rtl="0" algn="l">
              <a:lnSpc>
                <a:spcPct val="115000"/>
              </a:lnSpc>
              <a:spcBef>
                <a:spcPts val="0"/>
              </a:spcBef>
              <a:spcAft>
                <a:spcPts val="0"/>
              </a:spcAft>
              <a:buClr>
                <a:schemeClr val="dk1"/>
              </a:buClr>
              <a:buSzPts val="1400"/>
              <a:buChar char="○"/>
            </a:pPr>
            <a:r>
              <a:rPr lang="en">
                <a:solidFill>
                  <a:schemeClr val="dk1"/>
                </a:solidFill>
              </a:rPr>
              <a:t>It’s still an easy way to visually track your progress</a:t>
            </a:r>
          </a:p>
          <a:p>
            <a:pPr indent="-317500" lvl="1" marL="914400" marR="0" rtl="0" algn="l">
              <a:lnSpc>
                <a:spcPct val="115000"/>
              </a:lnSpc>
              <a:spcBef>
                <a:spcPts val="0"/>
              </a:spcBef>
              <a:spcAft>
                <a:spcPts val="0"/>
              </a:spcAft>
              <a:buClr>
                <a:schemeClr val="dk1"/>
              </a:buClr>
              <a:buSzPts val="1400"/>
              <a:buChar char="○"/>
            </a:pPr>
            <a:r>
              <a:rPr lang="en">
                <a:solidFill>
                  <a:schemeClr val="dk1"/>
                </a:solidFill>
              </a:rPr>
              <a:t>The goal isn’t to complete the entire circle at once, which could be overwhelming - it’s to fill in some portion of the border at a time. That way, if you want to do something 7x a week, it won’t be as disheartening as seeing a barely filled progress bar at the beginning of the week. It’s easier to think of progress as in terms of “I completed the goal that I had allotted for today” or, if you haven’t done it yet, “this is all I have to do today to stay on track towards my goal.”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lang="en" sz="1800">
                <a:solidFill>
                  <a:srgbClr val="004C52"/>
                </a:solidFill>
                <a:latin typeface="Karla"/>
                <a:ea typeface="Karla"/>
                <a:cs typeface="Karla"/>
                <a:sym typeface="Karla"/>
              </a:rPr>
              <a:t>We also had a few severity 3 issues. These were</a:t>
            </a:r>
          </a:p>
          <a:p>
            <a:pPr indent="-342900" lvl="0" marL="457200" rtl="0">
              <a:lnSpc>
                <a:spcPct val="115000"/>
              </a:lnSpc>
              <a:spcBef>
                <a:spcPts val="0"/>
              </a:spcBef>
              <a:buClr>
                <a:srgbClr val="004C52"/>
              </a:buClr>
              <a:buSzPts val="1800"/>
              <a:buFont typeface="Karla"/>
              <a:buChar char="◆"/>
            </a:pPr>
            <a:r>
              <a:rPr lang="en" sz="1800">
                <a:solidFill>
                  <a:srgbClr val="004C52"/>
                </a:solidFill>
                <a:latin typeface="Karla"/>
                <a:ea typeface="Karla"/>
                <a:cs typeface="Karla"/>
                <a:sym typeface="Karla"/>
              </a:rPr>
              <a:t>How do you receive, accept, or reject challenges?</a:t>
            </a:r>
          </a:p>
          <a:p>
            <a:pPr indent="-342900" lvl="0" marL="457200" rtl="0">
              <a:lnSpc>
                <a:spcPct val="115000"/>
              </a:lnSpc>
              <a:spcBef>
                <a:spcPts val="0"/>
              </a:spcBef>
              <a:buClr>
                <a:srgbClr val="004C52"/>
              </a:buClr>
              <a:buSzPts val="1800"/>
              <a:buFont typeface="Karla"/>
              <a:buChar char="◆"/>
            </a:pPr>
            <a:r>
              <a:rPr lang="en" sz="1800">
                <a:solidFill>
                  <a:srgbClr val="004C52"/>
                </a:solidFill>
                <a:latin typeface="Karla"/>
                <a:ea typeface="Karla"/>
                <a:cs typeface="Karla"/>
                <a:sym typeface="Karla"/>
              </a:rPr>
              <a:t>What is the green button for on the social page? Is it for creating challenges or adding friends?</a:t>
            </a:r>
          </a:p>
          <a:p>
            <a:pPr indent="-342900" lvl="0" marL="457200" rtl="0">
              <a:lnSpc>
                <a:spcPct val="115000"/>
              </a:lnSpc>
              <a:spcBef>
                <a:spcPts val="0"/>
              </a:spcBef>
              <a:buClr>
                <a:srgbClr val="004C52"/>
              </a:buClr>
              <a:buSzPts val="1800"/>
              <a:buFont typeface="Karla"/>
              <a:buChar char="◆"/>
            </a:pPr>
            <a:r>
              <a:rPr lang="en" sz="1800">
                <a:solidFill>
                  <a:srgbClr val="004C52"/>
                </a:solidFill>
                <a:latin typeface="Karla"/>
                <a:ea typeface="Karla"/>
                <a:cs typeface="Karla"/>
                <a:sym typeface="Karla"/>
              </a:rPr>
              <a:t>How do you incentivize health without a defined rewards system?</a:t>
            </a:r>
          </a:p>
          <a:p>
            <a:pPr indent="-342900" lvl="0" marL="457200" rtl="0">
              <a:lnSpc>
                <a:spcPct val="115000"/>
              </a:lnSpc>
              <a:spcBef>
                <a:spcPts val="0"/>
              </a:spcBef>
              <a:buClr>
                <a:srgbClr val="004C52"/>
              </a:buClr>
              <a:buSzPts val="1800"/>
              <a:buFont typeface="Karla"/>
              <a:buChar char="◆"/>
            </a:pPr>
            <a:r>
              <a:rPr lang="en" sz="1800">
                <a:solidFill>
                  <a:srgbClr val="004C52"/>
                </a:solidFill>
                <a:latin typeface="Karla"/>
                <a:ea typeface="Karla"/>
                <a:cs typeface="Karla"/>
                <a:sym typeface="Karla"/>
              </a:rPr>
              <a:t>What happens if a challenge is failed?</a:t>
            </a:r>
          </a:p>
          <a:p>
            <a:pPr indent="-342900" lvl="0" marL="457200" rtl="0">
              <a:lnSpc>
                <a:spcPct val="115000"/>
              </a:lnSpc>
              <a:spcBef>
                <a:spcPts val="0"/>
              </a:spcBef>
              <a:buClr>
                <a:srgbClr val="004C52"/>
              </a:buClr>
              <a:buSzPts val="1800"/>
              <a:buFont typeface="Karla"/>
              <a:buChar char="◆"/>
            </a:pPr>
            <a:r>
              <a:rPr lang="en" sz="1800">
                <a:solidFill>
                  <a:srgbClr val="004C52"/>
                </a:solidFill>
                <a:latin typeface="Karla"/>
                <a:ea typeface="Karla"/>
                <a:cs typeface="Karla"/>
                <a:sym typeface="Karla"/>
              </a:rPr>
              <a:t>Why isn’t there a way to see what options a user has chosen while creating a new challenge?</a:t>
            </a:r>
          </a:p>
          <a:p>
            <a:pPr indent="0" lvl="0" marL="0" rtl="0">
              <a:lnSpc>
                <a:spcPct val="115000"/>
              </a:lnSpc>
              <a:spcBef>
                <a:spcPts val="0"/>
              </a:spcBef>
              <a:buNone/>
            </a:pPr>
            <a:r>
              <a:rPr lang="en" sz="1800">
                <a:solidFill>
                  <a:srgbClr val="004C52"/>
                </a:solidFill>
                <a:latin typeface="Karla"/>
                <a:ea typeface="Karla"/>
                <a:cs typeface="Karla"/>
                <a:sym typeface="Karla"/>
              </a:rPr>
              <a:t>This is all good feedback and brought up some good points, so we definitely revised our design to encompass fixes.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sz="1800">
                <a:solidFill>
                  <a:srgbClr val="004C52"/>
                </a:solidFill>
                <a:latin typeface="Karla"/>
                <a:ea typeface="Karla"/>
                <a:cs typeface="Karla"/>
                <a:sym typeface="Karla"/>
              </a:rPr>
              <a:t>One of the things we were lacking in previous iterations was a clear explanation of how someone could accept and reject friend and challenge requests. </a:t>
            </a:r>
          </a:p>
          <a:p>
            <a:pPr indent="0" lvl="0" marL="0">
              <a:spcBef>
                <a:spcPts val="0"/>
              </a:spcBef>
              <a:buNone/>
            </a:pPr>
            <a:r>
              <a:t/>
            </a:r>
            <a:endParaRPr sz="1800">
              <a:solidFill>
                <a:srgbClr val="004C52"/>
              </a:solidFill>
              <a:latin typeface="Karla"/>
              <a:ea typeface="Karla"/>
              <a:cs typeface="Karla"/>
              <a:sym typeface="Karla"/>
            </a:endParaRPr>
          </a:p>
          <a:p>
            <a:pPr indent="0" lvl="0" marL="0">
              <a:spcBef>
                <a:spcPts val="0"/>
              </a:spcBef>
              <a:buNone/>
            </a:pPr>
            <a:r>
              <a:rPr lang="en" sz="1800">
                <a:solidFill>
                  <a:srgbClr val="004C52"/>
                </a:solidFill>
                <a:latin typeface="Karla"/>
                <a:ea typeface="Karla"/>
                <a:cs typeface="Karla"/>
                <a:sym typeface="Karla"/>
              </a:rPr>
              <a:t>Now on the main screen, we’d have a little red number on the challenges or social icon corresponding to how many new notifications you had in each one. There’d also be a message about notifications when you open the screen itself.</a:t>
            </a:r>
          </a:p>
          <a:p>
            <a:pPr indent="0" lvl="0" marL="0">
              <a:spcBef>
                <a:spcPts val="0"/>
              </a:spcBef>
              <a:buNone/>
            </a:pPr>
            <a:r>
              <a:t/>
            </a:r>
            <a:endParaRPr sz="1800">
              <a:solidFill>
                <a:srgbClr val="004C52"/>
              </a:solidFill>
              <a:latin typeface="Karla"/>
              <a:ea typeface="Karla"/>
              <a:cs typeface="Karla"/>
              <a:sym typeface="Karla"/>
            </a:endParaRPr>
          </a:p>
          <a:p>
            <a:pPr indent="0" lvl="0" marL="0">
              <a:spcBef>
                <a:spcPts val="0"/>
              </a:spcBef>
              <a:buNone/>
            </a:pPr>
            <a:r>
              <a:rPr lang="en" sz="1800">
                <a:solidFill>
                  <a:srgbClr val="004C52"/>
                </a:solidFill>
                <a:latin typeface="Karla"/>
                <a:ea typeface="Karla"/>
                <a:cs typeface="Karla"/>
                <a:sym typeface="Karla"/>
              </a:rPr>
              <a:t>If you click the message, you see a new screen where you see all the requests (for challenges or friends), along with the option to accept or reject them. Accepting updates the info on the relevant social/challenges page</a:t>
            </a:r>
          </a:p>
          <a:p>
            <a:pPr indent="0" lvl="0" marL="0">
              <a:spcBef>
                <a:spcPts val="0"/>
              </a:spcBef>
              <a:buNone/>
            </a:pPr>
            <a:r>
              <a:t/>
            </a:r>
            <a:endParaRPr sz="1800">
              <a:solidFill>
                <a:srgbClr val="004C52"/>
              </a:solidFill>
              <a:latin typeface="Karla"/>
              <a:ea typeface="Karla"/>
              <a:cs typeface="Karla"/>
              <a:sym typeface="Karla"/>
            </a:endParaRPr>
          </a:p>
          <a:p>
            <a:pPr indent="0" lvl="0" marL="0" rtl="0">
              <a:spcBef>
                <a:spcPts val="0"/>
              </a:spcBef>
              <a:buNone/>
            </a:pPr>
            <a:r>
              <a:rPr lang="en" sz="1800">
                <a:solidFill>
                  <a:srgbClr val="004C52"/>
                </a:solidFill>
                <a:latin typeface="Karla"/>
                <a:ea typeface="Karla"/>
                <a:cs typeface="Karla"/>
                <a:sym typeface="Karla"/>
              </a:rPr>
              <a:t>Our evaluators were also concerned about the green button we had on the social page. We now placed both green buttons within the layout of the page, in the very first slot. Ideally it’s intuitive enough that when you click it here, it’ll allow you to add a friend, while clicking it on the challenges page lets you create a new challenge.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sz="1800">
                <a:solidFill>
                  <a:srgbClr val="004C52"/>
                </a:solidFill>
                <a:latin typeface="Karla"/>
                <a:ea typeface="Karla"/>
                <a:cs typeface="Karla"/>
                <a:sym typeface="Karla"/>
              </a:rPr>
              <a:t>Another idea we kept pushing was that our product would incentivize health, but so far, aside from talking about intrinsic motivation, we haven’t really shown a tangible way that we would do that.</a:t>
            </a:r>
          </a:p>
          <a:p>
            <a:pPr indent="0" lvl="0" marL="0">
              <a:spcBef>
                <a:spcPts val="0"/>
              </a:spcBef>
              <a:buNone/>
            </a:pPr>
            <a:r>
              <a:t/>
            </a:r>
            <a:endParaRPr sz="1800">
              <a:solidFill>
                <a:srgbClr val="004C52"/>
              </a:solidFill>
              <a:latin typeface="Karla"/>
              <a:ea typeface="Karla"/>
              <a:cs typeface="Karla"/>
              <a:sym typeface="Karla"/>
            </a:endParaRPr>
          </a:p>
          <a:p>
            <a:pPr indent="0" lvl="0" marL="0" rtl="0">
              <a:spcBef>
                <a:spcPts val="0"/>
              </a:spcBef>
              <a:buNone/>
            </a:pPr>
            <a:r>
              <a:rPr lang="en" sz="1800">
                <a:solidFill>
                  <a:srgbClr val="004C52"/>
                </a:solidFill>
                <a:latin typeface="Karla"/>
                <a:ea typeface="Karla"/>
                <a:cs typeface="Karla"/>
                <a:sym typeface="Karla"/>
              </a:rPr>
              <a:t>One idea that we had but never really implemented in the past was to show your own past history and statistics, usually in a graphical and really easy to read format. Now, when clicking on a specific challenge, you could see past statistics you’ve logged about that activity, either in terms of distance or time or some other characteristic.</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sz="1800">
                <a:solidFill>
                  <a:srgbClr val="004C52"/>
                </a:solidFill>
                <a:latin typeface="Karla"/>
                <a:ea typeface="Karla"/>
                <a:cs typeface="Karla"/>
                <a:sym typeface="Karla"/>
              </a:rPr>
              <a:t>To further this idea, we’re also starting to offer users a chance to level up their profile, which they can do by meeting goals, creating and achieving challenges, and winning challenges against their friends. In keeping with our aesthetic and theme, we also had the idea that the border color would represent how close you are to leveling up.</a:t>
            </a:r>
          </a:p>
          <a:p>
            <a:pPr indent="0" lvl="0" marL="0">
              <a:spcBef>
                <a:spcPts val="0"/>
              </a:spcBef>
              <a:buNone/>
            </a:pPr>
            <a:r>
              <a:t/>
            </a:r>
            <a:endParaRPr sz="1800">
              <a:solidFill>
                <a:srgbClr val="004C52"/>
              </a:solidFill>
              <a:latin typeface="Karla"/>
              <a:ea typeface="Karla"/>
              <a:cs typeface="Karla"/>
              <a:sym typeface="Karla"/>
            </a:endParaRPr>
          </a:p>
          <a:p>
            <a:pPr indent="0" lvl="0" marL="0" rtl="0">
              <a:spcBef>
                <a:spcPts val="0"/>
              </a:spcBef>
              <a:buNone/>
            </a:pPr>
            <a:r>
              <a:rPr lang="en" sz="1800">
                <a:solidFill>
                  <a:srgbClr val="004C52"/>
                </a:solidFill>
                <a:latin typeface="Karla"/>
                <a:ea typeface="Karla"/>
                <a:cs typeface="Karla"/>
                <a:sym typeface="Karla"/>
              </a:rPr>
              <a:t>We don’t want to demotivate users, so you can’t level down or backtrack on your progress towards the next level. There might be some confetti or cute congratulatory animation if you win, or maybe some motivational message if you lose, but we don’t want the fallout from losing challenges to be too rough since we don’t want to disincentivize users from taking the initial risk to push themselves and reach for a challenge.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sz="1800">
                <a:solidFill>
                  <a:srgbClr val="004C52"/>
                </a:solidFill>
                <a:latin typeface="Karla"/>
                <a:ea typeface="Karla"/>
                <a:cs typeface="Karla"/>
                <a:sym typeface="Karla"/>
              </a:rPr>
              <a:t>Lastly, our evaluators also pointed out that once you start creating a challenge, you don’t see what options you’ve chosen in the past, so we tweaked our layout for creating a challenge just slightly.</a:t>
            </a:r>
          </a:p>
          <a:p>
            <a:pPr indent="0" lvl="0" marL="0">
              <a:spcBef>
                <a:spcPts val="0"/>
              </a:spcBef>
              <a:buNone/>
            </a:pPr>
            <a:r>
              <a:t/>
            </a:r>
            <a:endParaRPr sz="1800">
              <a:solidFill>
                <a:srgbClr val="004C52"/>
              </a:solidFill>
              <a:latin typeface="Karla"/>
              <a:ea typeface="Karla"/>
              <a:cs typeface="Karla"/>
              <a:sym typeface="Karla"/>
            </a:endParaRPr>
          </a:p>
          <a:p>
            <a:pPr indent="0" lvl="0" marL="0">
              <a:spcBef>
                <a:spcPts val="0"/>
              </a:spcBef>
              <a:buNone/>
            </a:pPr>
            <a:r>
              <a:rPr lang="en" sz="1800">
                <a:solidFill>
                  <a:srgbClr val="004C52"/>
                </a:solidFill>
                <a:latin typeface="Karla"/>
                <a:ea typeface="Karla"/>
                <a:cs typeface="Karla"/>
                <a:sym typeface="Karla"/>
              </a:rPr>
              <a:t>We’re experimenting with two ideas: the first is to carry over info from past screens. When you advance through creating a challenge, the activity and the people you’ve chosen will be visible as you progress.</a:t>
            </a:r>
          </a:p>
          <a:p>
            <a:pPr indent="0" lvl="0" marL="0">
              <a:spcBef>
                <a:spcPts val="0"/>
              </a:spcBef>
              <a:buNone/>
            </a:pPr>
            <a:r>
              <a:t/>
            </a:r>
            <a:endParaRPr sz="1800">
              <a:solidFill>
                <a:srgbClr val="004C52"/>
              </a:solidFill>
              <a:latin typeface="Karla"/>
              <a:ea typeface="Karla"/>
              <a:cs typeface="Karla"/>
              <a:sym typeface="Karla"/>
            </a:endParaRPr>
          </a:p>
          <a:p>
            <a:pPr indent="0" lvl="0" marL="0" rtl="0">
              <a:spcBef>
                <a:spcPts val="0"/>
              </a:spcBef>
              <a:buNone/>
            </a:pPr>
            <a:r>
              <a:rPr lang="en" sz="1800">
                <a:solidFill>
                  <a:srgbClr val="004C52"/>
                </a:solidFill>
                <a:latin typeface="Karla"/>
                <a:ea typeface="Karla"/>
                <a:cs typeface="Karla"/>
                <a:sym typeface="Karla"/>
              </a:rPr>
              <a:t>Our other idea is to combine choosing an activity and a friend onto one screen, and then choosing a frequency and a benchmark on the next. This way it’ll be easy to view, edit, and play around with what specific activity and which, if any, friends you want to involve without switching between screens whenever you change your mind.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None/>
            </a:pPr>
            <a:r>
              <a:rPr lang="en" sz="1800">
                <a:solidFill>
                  <a:srgbClr val="004C52"/>
                </a:solidFill>
                <a:latin typeface="Karla"/>
                <a:ea typeface="Karla"/>
                <a:cs typeface="Karla"/>
                <a:sym typeface="Karla"/>
              </a:rPr>
              <a:t>All in all, we had two major takeaways when redesigning our idea to fall in line with the feedback we got from our evaluators. The first one was that we needed to simplify some of our features.</a:t>
            </a:r>
          </a:p>
          <a:p>
            <a:pPr indent="-342900" lvl="0" marL="457200" rtl="0">
              <a:spcBef>
                <a:spcPts val="0"/>
              </a:spcBef>
              <a:spcAft>
                <a:spcPts val="0"/>
              </a:spcAft>
              <a:buClr>
                <a:srgbClr val="004C52"/>
              </a:buClr>
              <a:buSzPts val="1800"/>
              <a:buFont typeface="Karla"/>
              <a:buChar char="-"/>
            </a:pPr>
            <a:r>
              <a:rPr lang="en" sz="1800">
                <a:solidFill>
                  <a:srgbClr val="004C52"/>
                </a:solidFill>
                <a:latin typeface="Karla"/>
                <a:ea typeface="Karla"/>
                <a:cs typeface="Karla"/>
                <a:sym typeface="Karla"/>
              </a:rPr>
              <a:t>We don’t need a continuous progress bar around each challenge</a:t>
            </a:r>
          </a:p>
          <a:p>
            <a:pPr indent="-342900" lvl="0" marL="457200" rtl="0">
              <a:spcBef>
                <a:spcPts val="0"/>
              </a:spcBef>
              <a:spcAft>
                <a:spcPts val="0"/>
              </a:spcAft>
              <a:buClr>
                <a:srgbClr val="004C52"/>
              </a:buClr>
              <a:buSzPts val="1800"/>
              <a:buFont typeface="Karla"/>
              <a:buChar char="-"/>
            </a:pPr>
            <a:r>
              <a:rPr lang="en" sz="1800">
                <a:solidFill>
                  <a:srgbClr val="004C52"/>
                </a:solidFill>
                <a:latin typeface="Karla"/>
                <a:ea typeface="Karla"/>
                <a:cs typeface="Karla"/>
                <a:sym typeface="Karla"/>
              </a:rPr>
              <a:t>we don’t need to have scheduling be so open ended to the point where users can be overwhelmed with choices and possibility.</a:t>
            </a:r>
          </a:p>
          <a:p>
            <a:pPr indent="-342900" lvl="0" marL="457200" rtl="0">
              <a:spcBef>
                <a:spcPts val="0"/>
              </a:spcBef>
              <a:buClr>
                <a:srgbClr val="004C52"/>
              </a:buClr>
              <a:buSzPts val="1800"/>
              <a:buFont typeface="Karla"/>
              <a:buChar char="-"/>
            </a:pPr>
            <a:r>
              <a:rPr lang="en" sz="1800">
                <a:solidFill>
                  <a:srgbClr val="004C52"/>
                </a:solidFill>
                <a:latin typeface="Karla"/>
                <a:ea typeface="Karla"/>
                <a:cs typeface="Karla"/>
                <a:sym typeface="Karla"/>
              </a:rPr>
              <a:t>What we do need is to make tasks simpler and more defined while still offering choices. This will make it easier for us to standardize and easier for users to track progress.</a:t>
            </a:r>
          </a:p>
          <a:p>
            <a:pPr indent="0" lvl="0" marL="0" rtl="0">
              <a:spcBef>
                <a:spcPts val="0"/>
              </a:spcBef>
              <a:buNone/>
            </a:pPr>
            <a:r>
              <a:rPr lang="en" sz="1800">
                <a:solidFill>
                  <a:srgbClr val="004C52"/>
                </a:solidFill>
                <a:latin typeface="Karla"/>
                <a:ea typeface="Karla"/>
                <a:cs typeface="Karla"/>
                <a:sym typeface="Karla"/>
              </a:rPr>
              <a:t>A second takeaway we recognized was that we needed to shift our target audience.</a:t>
            </a:r>
          </a:p>
          <a:p>
            <a:pPr indent="-342900" lvl="0" marL="457200" rtl="0">
              <a:spcBef>
                <a:spcPts val="0"/>
              </a:spcBef>
              <a:spcAft>
                <a:spcPts val="0"/>
              </a:spcAft>
              <a:buClr>
                <a:srgbClr val="004C52"/>
              </a:buClr>
              <a:buSzPts val="1800"/>
              <a:buFont typeface="Karla"/>
              <a:buChar char="-"/>
            </a:pPr>
            <a:r>
              <a:rPr lang="en" sz="1800">
                <a:solidFill>
                  <a:srgbClr val="004C52"/>
                </a:solidFill>
                <a:latin typeface="Karla"/>
                <a:ea typeface="Karla"/>
                <a:cs typeface="Karla"/>
                <a:sym typeface="Karla"/>
              </a:rPr>
              <a:t>Based on what we were thinking, we realized that we were refocusing our app to a more defined audience: specifically those who wanted to get into exercising but hadn’t yet. </a:t>
            </a:r>
          </a:p>
          <a:p>
            <a:pPr indent="-342900" lvl="0" marL="457200" rtl="0">
              <a:spcBef>
                <a:spcPts val="0"/>
              </a:spcBef>
              <a:spcAft>
                <a:spcPts val="0"/>
              </a:spcAft>
              <a:buClr>
                <a:srgbClr val="004C52"/>
              </a:buClr>
              <a:buSzPts val="1800"/>
              <a:buFont typeface="Karla"/>
              <a:buChar char="-"/>
            </a:pPr>
            <a:r>
              <a:rPr lang="en" sz="1800">
                <a:solidFill>
                  <a:srgbClr val="004C52"/>
                </a:solidFill>
                <a:latin typeface="Karla"/>
                <a:ea typeface="Karla"/>
                <a:cs typeface="Karla"/>
                <a:sym typeface="Karla"/>
              </a:rPr>
              <a:t>These were the people whose interests we held in mind while making our changes (i.e. flexible and focused, with lots of graphical and visual data and intuitive tasks).</a:t>
            </a:r>
          </a:p>
          <a:p>
            <a:pPr indent="-342900" lvl="0" marL="457200" rtl="0">
              <a:spcBef>
                <a:spcPts val="0"/>
              </a:spcBef>
              <a:buClr>
                <a:srgbClr val="004C52"/>
              </a:buClr>
              <a:buSzPts val="1800"/>
              <a:buFont typeface="Karla"/>
              <a:buChar char="-"/>
            </a:pPr>
            <a:r>
              <a:rPr lang="en" sz="1800">
                <a:solidFill>
                  <a:srgbClr val="004C52"/>
                </a:solidFill>
                <a:latin typeface="Karla"/>
                <a:ea typeface="Karla"/>
                <a:cs typeface="Karla"/>
                <a:sym typeface="Karla"/>
              </a:rPr>
              <a:t>We still have the option and the opportunity to collect and display data, which we liked because it would be more of interest to extreme fitness users and seekers, but what makes our app different is that it’s more accessible, intuitive, and new-fitness-user friendly.</a:t>
            </a:r>
          </a:p>
          <a:p>
            <a:pPr indent="0" lvl="0" marL="0" rtl="0">
              <a:lnSpc>
                <a:spcPct val="115000"/>
              </a:lnSpc>
              <a:spcBef>
                <a:spcPts val="0"/>
              </a:spcBef>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sz="900">
                <a:solidFill>
                  <a:srgbClr val="4B4F56"/>
                </a:solidFill>
                <a:highlight>
                  <a:srgbClr val="F1F0F0"/>
                </a:highlight>
              </a:rPr>
              <a:t>a. We are using Xcode exclusively to build the prototype, and all of the features that come with xcode (e.g. the iOS simulator, apple's vast libraries for building UI's, Swift for the language)</a:t>
            </a:r>
          </a:p>
          <a:p>
            <a:pPr indent="0" lvl="0" marL="0">
              <a:spcBef>
                <a:spcPts val="0"/>
              </a:spcBef>
              <a:buNone/>
            </a:pPr>
            <a:r>
              <a:t/>
            </a:r>
            <a:endParaRPr sz="900">
              <a:solidFill>
                <a:srgbClr val="4B4F56"/>
              </a:solidFill>
              <a:highlight>
                <a:srgbClr val="F1F0F0"/>
              </a:highlight>
            </a:endParaRPr>
          </a:p>
          <a:p>
            <a:pPr indent="0" lvl="0" marL="0" rtl="0">
              <a:lnSpc>
                <a:spcPct val="115000"/>
              </a:lnSpc>
              <a:spcBef>
                <a:spcPts val="0"/>
              </a:spcBef>
              <a:buNone/>
            </a:pPr>
            <a:r>
              <a:rPr lang="en" sz="1800">
                <a:solidFill>
                  <a:srgbClr val="004C52"/>
                </a:solidFill>
                <a:latin typeface="Karla"/>
                <a:ea typeface="Karla"/>
                <a:cs typeface="Karla"/>
                <a:sym typeface="Karla"/>
              </a:rPr>
              <a:t>We used xcode to build the prototype, which is in the form of an iOS app</a:t>
            </a:r>
          </a:p>
          <a:p>
            <a:pPr indent="0" lvl="0" marL="0" rtl="0">
              <a:lnSpc>
                <a:spcPct val="115000"/>
              </a:lnSpc>
              <a:spcBef>
                <a:spcPts val="0"/>
              </a:spcBef>
              <a:buNone/>
            </a:pPr>
            <a:r>
              <a:rPr lang="en" sz="1800">
                <a:solidFill>
                  <a:srgbClr val="004C52"/>
                </a:solidFill>
                <a:latin typeface="Karla"/>
                <a:ea typeface="Karla"/>
                <a:cs typeface="Karla"/>
                <a:sym typeface="Karla"/>
              </a:rPr>
              <a:t>We also used all the features that come with xcode, like</a:t>
            </a:r>
          </a:p>
          <a:p>
            <a:pPr indent="-342900" lvl="0" marL="457200" rtl="0">
              <a:lnSpc>
                <a:spcPct val="115000"/>
              </a:lnSpc>
              <a:spcBef>
                <a:spcPts val="0"/>
              </a:spcBef>
              <a:spcAft>
                <a:spcPts val="0"/>
              </a:spcAft>
              <a:buClr>
                <a:srgbClr val="004C52"/>
              </a:buClr>
              <a:buSzPts val="1800"/>
              <a:buFont typeface="Karla"/>
              <a:buChar char="-"/>
            </a:pPr>
            <a:r>
              <a:rPr lang="en" sz="1800">
                <a:solidFill>
                  <a:srgbClr val="004C52"/>
                </a:solidFill>
                <a:latin typeface="Karla"/>
                <a:ea typeface="Karla"/>
                <a:cs typeface="Karla"/>
                <a:sym typeface="Karla"/>
              </a:rPr>
              <a:t>The ios simulator</a:t>
            </a:r>
          </a:p>
          <a:p>
            <a:pPr indent="-342900" lvl="0" marL="457200" rtl="0">
              <a:lnSpc>
                <a:spcPct val="115000"/>
              </a:lnSpc>
              <a:spcBef>
                <a:spcPts val="0"/>
              </a:spcBef>
              <a:spcAft>
                <a:spcPts val="0"/>
              </a:spcAft>
              <a:buClr>
                <a:srgbClr val="004C52"/>
              </a:buClr>
              <a:buSzPts val="1800"/>
              <a:buFont typeface="Karla"/>
              <a:buChar char="-"/>
            </a:pPr>
            <a:r>
              <a:rPr lang="en" sz="1800">
                <a:solidFill>
                  <a:srgbClr val="004C52"/>
                </a:solidFill>
                <a:latin typeface="Karla"/>
                <a:ea typeface="Karla"/>
                <a:cs typeface="Karla"/>
                <a:sym typeface="Karla"/>
              </a:rPr>
              <a:t>Apple’s vast libraries for building UI’s</a:t>
            </a:r>
          </a:p>
          <a:p>
            <a:pPr indent="-342900" lvl="0" marL="457200" rtl="0">
              <a:lnSpc>
                <a:spcPct val="115000"/>
              </a:lnSpc>
              <a:spcBef>
                <a:spcPts val="0"/>
              </a:spcBef>
              <a:buClr>
                <a:srgbClr val="004C52"/>
              </a:buClr>
              <a:buSzPts val="1800"/>
              <a:buFont typeface="Karla"/>
              <a:buChar char="-"/>
            </a:pPr>
            <a:r>
              <a:rPr lang="en" sz="1800">
                <a:solidFill>
                  <a:srgbClr val="004C52"/>
                </a:solidFill>
                <a:latin typeface="Karla"/>
                <a:ea typeface="Karla"/>
                <a:cs typeface="Karla"/>
                <a:sym typeface="Karla"/>
              </a:rPr>
              <a:t>Swift for a language</a:t>
            </a:r>
          </a:p>
          <a:p>
            <a:pPr indent="0" lvl="0" marL="0" rtl="0">
              <a:lnSpc>
                <a:spcPct val="115000"/>
              </a:lnSpc>
              <a:spcBef>
                <a:spcPts val="0"/>
              </a:spcBef>
              <a:buNone/>
            </a:pPr>
            <a:r>
              <a:rPr lang="en" sz="1800">
                <a:solidFill>
                  <a:srgbClr val="004C52"/>
                </a:solidFill>
                <a:latin typeface="Karla"/>
                <a:ea typeface="Karla"/>
                <a:cs typeface="Karla"/>
                <a:sym typeface="Karla"/>
              </a:rPr>
              <a:t>We’re also probably going to use Cocoapods for some of our animation and borders, but I don’t think we’ve implemented those yet.</a:t>
            </a:r>
          </a:p>
          <a:p>
            <a:pPr indent="0" lvl="0" marL="0" rtl="0">
              <a:spcBef>
                <a:spcPts val="0"/>
              </a:spcBef>
              <a:buNone/>
            </a:pPr>
            <a:r>
              <a:t/>
            </a:r>
            <a:endParaRPr sz="900">
              <a:solidFill>
                <a:srgbClr val="4B4F56"/>
              </a:solidFill>
              <a:highlight>
                <a:srgbClr val="F1F0F0"/>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To start real quick I’m going to introduce Team FITLIT, which is me, Olivia, Bryce, and Denis. </a:t>
            </a:r>
          </a:p>
          <a:p>
            <a:pPr indent="0" lvl="0" marL="0" rtl="0">
              <a:spcBef>
                <a:spcPts val="0"/>
              </a:spcBef>
              <a:buNone/>
            </a:pPr>
            <a:r>
              <a:rPr lang="en"/>
              <a:t> I’m also going to do a quick refresher on out problem/solution overview and value proposition before starting with the new material that will be the focus of this presentation.</a:t>
            </a:r>
          </a:p>
          <a:p>
            <a:pPr indent="0" lvl="0" mar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sz="900">
                <a:solidFill>
                  <a:srgbClr val="4B4F56"/>
                </a:solidFill>
                <a:highlight>
                  <a:srgbClr val="F1F0F0"/>
                </a:highlight>
              </a:rPr>
              <a:t>We have gotten one of our tasks done, adding a new challenge</a:t>
            </a:r>
          </a:p>
          <a:p>
            <a:pPr indent="0" lvl="0" marL="0">
              <a:spcBef>
                <a:spcPts val="0"/>
              </a:spcBef>
              <a:buNone/>
            </a:pPr>
            <a:r>
              <a:t/>
            </a:r>
            <a:endParaRPr sz="900">
              <a:solidFill>
                <a:srgbClr val="4B4F56"/>
              </a:solidFill>
              <a:highlight>
                <a:srgbClr val="F1F0F0"/>
              </a:highlight>
            </a:endParaRPr>
          </a:p>
          <a:p>
            <a:pPr indent="0" lvl="0" marL="0">
              <a:spcBef>
                <a:spcPts val="0"/>
              </a:spcBef>
              <a:buNone/>
            </a:pPr>
            <a:r>
              <a:rPr lang="en" sz="900">
                <a:solidFill>
                  <a:srgbClr val="4B4F56"/>
                </a:solidFill>
                <a:highlight>
                  <a:srgbClr val="F1F0F0"/>
                </a:highlight>
              </a:rPr>
              <a:t>c. Everything else isn't implemented, and the task that we do have implemented still has lots of work to be done, the UI looks clunky and obviously still in prototype stage</a:t>
            </a:r>
          </a:p>
          <a:p>
            <a:pPr indent="0" lvl="0" marL="0">
              <a:spcBef>
                <a:spcPts val="0"/>
              </a:spcBef>
              <a:buNone/>
            </a:pPr>
            <a:r>
              <a:t/>
            </a:r>
            <a:endParaRPr sz="900">
              <a:solidFill>
                <a:srgbClr val="4B4F56"/>
              </a:solidFill>
              <a:highlight>
                <a:srgbClr val="F1F0F0"/>
              </a:highlight>
            </a:endParaRPr>
          </a:p>
          <a:p>
            <a:pPr indent="0" lvl="0" marL="0" rtl="0">
              <a:lnSpc>
                <a:spcPct val="115000"/>
              </a:lnSpc>
              <a:spcBef>
                <a:spcPts val="0"/>
              </a:spcBef>
              <a:buNone/>
            </a:pPr>
            <a:r>
              <a:rPr lang="en" sz="1800">
                <a:solidFill>
                  <a:srgbClr val="004C52"/>
                </a:solidFill>
                <a:latin typeface="Karla"/>
                <a:ea typeface="Karla"/>
                <a:cs typeface="Karla"/>
                <a:sym typeface="Karla"/>
              </a:rPr>
              <a:t>So far we’ve built the main structure and skeleton of the app, as well as our first task, which is creating a challenge. We thought that this would be the hardest to physically implement, especially since our other tasks just build off of this one, so that was definitely our priority going in.</a:t>
            </a:r>
          </a:p>
          <a:p>
            <a:pPr indent="0" lvl="0" marL="0" rtl="0">
              <a:lnSpc>
                <a:spcPct val="115000"/>
              </a:lnSpc>
              <a:spcBef>
                <a:spcPts val="0"/>
              </a:spcBef>
              <a:buNone/>
            </a:pPr>
            <a:r>
              <a:t/>
            </a:r>
            <a:endParaRPr sz="1800">
              <a:solidFill>
                <a:srgbClr val="004C52"/>
              </a:solidFill>
              <a:latin typeface="Karla"/>
              <a:ea typeface="Karla"/>
              <a:cs typeface="Karla"/>
              <a:sym typeface="Karla"/>
            </a:endParaRPr>
          </a:p>
          <a:p>
            <a:pPr indent="0" lvl="0" marL="0" rtl="0">
              <a:lnSpc>
                <a:spcPct val="115000"/>
              </a:lnSpc>
              <a:spcBef>
                <a:spcPts val="0"/>
              </a:spcBef>
              <a:buNone/>
            </a:pPr>
            <a:r>
              <a:rPr lang="en" sz="1800">
                <a:solidFill>
                  <a:srgbClr val="004C52"/>
                </a:solidFill>
                <a:latin typeface="Karla"/>
                <a:ea typeface="Karla"/>
                <a:cs typeface="Karla"/>
                <a:sym typeface="Karla"/>
              </a:rPr>
              <a:t>We still have to fully implement the other two tasks, which are logging progress and challenging friends. You can log progress on the home screen, but because the animation isn’t finished I don’t want to say that this task is completed yet. </a:t>
            </a:r>
          </a:p>
          <a:p>
            <a:pPr indent="0" lvl="0" marL="0" rtl="0">
              <a:lnSpc>
                <a:spcPct val="115000"/>
              </a:lnSpc>
              <a:spcBef>
                <a:spcPts val="0"/>
              </a:spcBef>
              <a:buNone/>
            </a:pPr>
            <a:r>
              <a:rPr lang="en" sz="1800">
                <a:solidFill>
                  <a:srgbClr val="004C52"/>
                </a:solidFill>
                <a:latin typeface="Karla"/>
                <a:ea typeface="Karla"/>
                <a:cs typeface="Karla"/>
                <a:sym typeface="Karla"/>
              </a:rPr>
              <a:t>We do want to focus more on our UI - we haven’t fully implemented all of the design changes that I’ve talked about in these slides, and so some of what you’ll see in our demo comes from an earlier version of our prototype. The functionality is there, but we’re still changing the appearance to fall in line with our ideas.</a:t>
            </a:r>
          </a:p>
          <a:p>
            <a:pPr indent="-69850" lvl="0" marL="0" rtl="0">
              <a:lnSpc>
                <a:spcPct val="115000"/>
              </a:lnSpc>
              <a:spcBef>
                <a:spcPts val="0"/>
              </a:spcBef>
              <a:buClr>
                <a:schemeClr val="dk1"/>
              </a:buClr>
              <a:buSzPts val="1100"/>
              <a:buFont typeface="Arial"/>
              <a:buNone/>
            </a:pPr>
            <a:r>
              <a:rPr lang="en" sz="1800">
                <a:solidFill>
                  <a:srgbClr val="004C52"/>
                </a:solidFill>
                <a:latin typeface="Karla"/>
                <a:ea typeface="Karla"/>
                <a:cs typeface="Karla"/>
                <a:sym typeface="Karla"/>
              </a:rPr>
              <a:t>We’re also interested in really fine tuning some aesthetic details, but that shouldn’t be super difficult since the skeleton is already in place.</a:t>
            </a:r>
          </a:p>
          <a:p>
            <a:pPr indent="0" lvl="0" marL="0" rtl="0">
              <a:spcBef>
                <a:spcPts val="0"/>
              </a:spcBef>
              <a:buNone/>
            </a:pPr>
            <a:r>
              <a:t/>
            </a:r>
            <a:endParaRPr sz="900">
              <a:solidFill>
                <a:srgbClr val="4B4F56"/>
              </a:solidFill>
              <a:highlight>
                <a:srgbClr val="F1F0F0"/>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lang="en" sz="1800">
                <a:solidFill>
                  <a:srgbClr val="004C52"/>
                </a:solidFill>
                <a:latin typeface="Karla"/>
                <a:ea typeface="Karla"/>
                <a:cs typeface="Karla"/>
                <a:sym typeface="Karla"/>
              </a:rPr>
              <a:t>Behind the scenes, we have had to hard code and play with a few things.</a:t>
            </a:r>
          </a:p>
          <a:p>
            <a:pPr indent="0" lvl="0" marL="0" rtl="0">
              <a:lnSpc>
                <a:spcPct val="115000"/>
              </a:lnSpc>
              <a:spcBef>
                <a:spcPts val="0"/>
              </a:spcBef>
              <a:buNone/>
            </a:pPr>
            <a:r>
              <a:t/>
            </a:r>
            <a:endParaRPr sz="1800">
              <a:solidFill>
                <a:srgbClr val="004C52"/>
              </a:solidFill>
              <a:latin typeface="Karla"/>
              <a:ea typeface="Karla"/>
              <a:cs typeface="Karla"/>
              <a:sym typeface="Karla"/>
            </a:endParaRPr>
          </a:p>
          <a:p>
            <a:pPr indent="-342900" lvl="0" marL="457200" rtl="0">
              <a:lnSpc>
                <a:spcPct val="115000"/>
              </a:lnSpc>
              <a:spcBef>
                <a:spcPts val="0"/>
              </a:spcBef>
              <a:spcAft>
                <a:spcPts val="0"/>
              </a:spcAft>
              <a:buClr>
                <a:srgbClr val="004C52"/>
              </a:buClr>
              <a:buSzPts val="1800"/>
              <a:buFont typeface="Karla"/>
              <a:buChar char="-"/>
            </a:pPr>
            <a:r>
              <a:rPr lang="en" sz="1800">
                <a:solidFill>
                  <a:srgbClr val="004C52"/>
                </a:solidFill>
                <a:latin typeface="Karla"/>
                <a:ea typeface="Karla"/>
                <a:cs typeface="Karla"/>
                <a:sym typeface="Karla"/>
              </a:rPr>
              <a:t>The current friends list and the challenges that you can add are hardcoded</a:t>
            </a:r>
          </a:p>
          <a:p>
            <a:pPr indent="-342900" lvl="0" marL="457200" rtl="0">
              <a:lnSpc>
                <a:spcPct val="115000"/>
              </a:lnSpc>
              <a:spcBef>
                <a:spcPts val="0"/>
              </a:spcBef>
              <a:spcAft>
                <a:spcPts val="0"/>
              </a:spcAft>
              <a:buClr>
                <a:srgbClr val="004C52"/>
              </a:buClr>
              <a:buSzPts val="1800"/>
              <a:buFont typeface="Karla"/>
              <a:buChar char="-"/>
            </a:pPr>
            <a:r>
              <a:rPr lang="en" sz="1800">
                <a:solidFill>
                  <a:srgbClr val="004C52"/>
                </a:solidFill>
                <a:latin typeface="Karla"/>
                <a:ea typeface="Karla"/>
                <a:cs typeface="Karla"/>
                <a:sym typeface="Karla"/>
              </a:rPr>
              <a:t>There’s currently no functionality to scroll through users</a:t>
            </a:r>
          </a:p>
          <a:p>
            <a:pPr indent="-342900" lvl="0" marL="457200" rtl="0">
              <a:lnSpc>
                <a:spcPct val="115000"/>
              </a:lnSpc>
              <a:spcBef>
                <a:spcPts val="0"/>
              </a:spcBef>
              <a:buClr>
                <a:srgbClr val="004C52"/>
              </a:buClr>
              <a:buSzPts val="1800"/>
              <a:buFont typeface="Karla"/>
              <a:buChar char="-"/>
            </a:pPr>
            <a:r>
              <a:rPr lang="en" sz="1800">
                <a:solidFill>
                  <a:srgbClr val="004C52"/>
                </a:solidFill>
                <a:latin typeface="Karla"/>
                <a:ea typeface="Karla"/>
                <a:cs typeface="Karla"/>
                <a:sym typeface="Karla"/>
              </a:rPr>
              <a:t>Looking ahead into the future, our history and stats for challenges and so on will likely be hardcoded and won’t currently draw from any actual stats on your phone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lnSpc>
                <a:spcPct val="115000"/>
              </a:lnSpc>
              <a:spcBef>
                <a:spcPts val="0"/>
              </a:spcBef>
              <a:buClr>
                <a:schemeClr val="dk1"/>
              </a:buClr>
              <a:buSzPts val="1100"/>
              <a:buFont typeface="Arial"/>
              <a:buNone/>
            </a:pPr>
            <a:r>
              <a:rPr lang="en" sz="1800">
                <a:solidFill>
                  <a:srgbClr val="004C52"/>
                </a:solidFill>
                <a:latin typeface="Karla"/>
                <a:ea typeface="Karla"/>
                <a:cs typeface="Karla"/>
                <a:sym typeface="Karla"/>
              </a:rPr>
              <a:t>And now for our demonstration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sz="1800">
                <a:latin typeface="Karla"/>
                <a:ea typeface="Karla"/>
                <a:cs typeface="Karla"/>
                <a:sym typeface="Karla"/>
              </a:rPr>
              <a:t>Some things I want to say before we show the video</a:t>
            </a:r>
          </a:p>
          <a:p>
            <a:pPr indent="-342900" lvl="0" marL="457200" rtl="0">
              <a:spcBef>
                <a:spcPts val="0"/>
              </a:spcBef>
              <a:spcAft>
                <a:spcPts val="0"/>
              </a:spcAft>
              <a:buSzPts val="1800"/>
              <a:buFont typeface="Karla"/>
              <a:buChar char="-"/>
            </a:pPr>
            <a:r>
              <a:rPr lang="en" sz="1800">
                <a:latin typeface="Karla"/>
                <a:ea typeface="Karla"/>
                <a:cs typeface="Karla"/>
                <a:sym typeface="Karla"/>
              </a:rPr>
              <a:t>It’s very definitely an in progress prototype</a:t>
            </a:r>
          </a:p>
          <a:p>
            <a:pPr indent="-342900" lvl="0" marL="457200" rtl="0">
              <a:spcBef>
                <a:spcPts val="0"/>
              </a:spcBef>
              <a:spcAft>
                <a:spcPts val="0"/>
              </a:spcAft>
              <a:buSzPts val="1800"/>
              <a:buFont typeface="Karla"/>
              <a:buChar char="-"/>
            </a:pPr>
            <a:r>
              <a:rPr lang="en" sz="1800">
                <a:latin typeface="Karla"/>
                <a:ea typeface="Karla"/>
                <a:cs typeface="Karla"/>
                <a:sym typeface="Karla"/>
              </a:rPr>
              <a:t>Some of it is rough, and some of the UI is currently being modified</a:t>
            </a:r>
          </a:p>
          <a:p>
            <a:pPr indent="-342900" lvl="0" marL="457200" rtl="0">
              <a:spcBef>
                <a:spcPts val="0"/>
              </a:spcBef>
              <a:spcAft>
                <a:spcPts val="0"/>
              </a:spcAft>
              <a:buSzPts val="1800"/>
              <a:buFont typeface="Karla"/>
              <a:buChar char="-"/>
            </a:pPr>
            <a:r>
              <a:rPr lang="en" sz="1800">
                <a:latin typeface="Karla"/>
                <a:ea typeface="Karla"/>
                <a:cs typeface="Karla"/>
                <a:sym typeface="Karla"/>
              </a:rPr>
              <a:t>Not all of the design changes have made it in</a:t>
            </a:r>
          </a:p>
          <a:p>
            <a:pPr indent="-342900" lvl="1" marL="914400" rtl="0">
              <a:spcBef>
                <a:spcPts val="0"/>
              </a:spcBef>
              <a:spcAft>
                <a:spcPts val="0"/>
              </a:spcAft>
              <a:buSzPts val="1800"/>
              <a:buFont typeface="Karla"/>
              <a:buChar char="-"/>
            </a:pPr>
            <a:r>
              <a:rPr lang="en" sz="1800">
                <a:latin typeface="Karla"/>
                <a:ea typeface="Karla"/>
                <a:cs typeface="Karla"/>
                <a:sym typeface="Karla"/>
              </a:rPr>
              <a:t>Still has earlier versions of borders without animation</a:t>
            </a:r>
          </a:p>
          <a:p>
            <a:pPr indent="-342900" lvl="1" marL="914400" rtl="0">
              <a:spcBef>
                <a:spcPts val="0"/>
              </a:spcBef>
              <a:spcAft>
                <a:spcPts val="0"/>
              </a:spcAft>
              <a:buSzPts val="1800"/>
              <a:buFont typeface="Karla"/>
              <a:buChar char="-"/>
            </a:pPr>
            <a:r>
              <a:rPr lang="en" sz="1800">
                <a:latin typeface="Karla"/>
                <a:ea typeface="Karla"/>
                <a:cs typeface="Karla"/>
                <a:sym typeface="Karla"/>
              </a:rPr>
              <a:t>Add challenges button is still in its previous position and is anchored in the page</a:t>
            </a:r>
          </a:p>
          <a:p>
            <a:pPr indent="-342900" lvl="1" marL="914400" rtl="0">
              <a:spcBef>
                <a:spcPts val="0"/>
              </a:spcBef>
              <a:buSzPts val="1800"/>
              <a:buFont typeface="Karla"/>
              <a:buChar char="-"/>
            </a:pPr>
            <a:r>
              <a:rPr lang="en" sz="1800">
                <a:latin typeface="Karla"/>
                <a:ea typeface="Karla"/>
                <a:cs typeface="Karla"/>
                <a:sym typeface="Karla"/>
              </a:rPr>
              <a:t>New screen for creating challenges that deals with choosing the frequency and benchmark isn’t yet in its final form.</a:t>
            </a:r>
          </a:p>
          <a:p>
            <a:pPr indent="0" lvl="0" marL="0" rtl="0">
              <a:spcBef>
                <a:spcPts val="0"/>
              </a:spcBef>
              <a:buNone/>
            </a:pPr>
            <a:r>
              <a:t/>
            </a:r>
            <a:endParaRPr sz="1800">
              <a:latin typeface="Karla"/>
              <a:ea typeface="Karla"/>
              <a:cs typeface="Karla"/>
              <a:sym typeface="Karla"/>
            </a:endParaRPr>
          </a:p>
          <a:p>
            <a:pPr indent="0" lvl="0" marL="0" rtl="0">
              <a:spcBef>
                <a:spcPts val="0"/>
              </a:spcBef>
              <a:buNone/>
            </a:pPr>
            <a:r>
              <a:rPr lang="en" sz="1800">
                <a:latin typeface="Karla"/>
                <a:ea typeface="Karla"/>
                <a:cs typeface="Karla"/>
                <a:sym typeface="Karla"/>
              </a:rPr>
              <a:t>Video starts at 20 seconds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lang="en" sz="1800">
                <a:solidFill>
                  <a:srgbClr val="004C52"/>
                </a:solidFill>
                <a:latin typeface="Karla"/>
                <a:ea typeface="Karla"/>
                <a:cs typeface="Karla"/>
                <a:sym typeface="Karla"/>
              </a:rPr>
              <a:t>In summary, I can say that the results of our heuristic evaluation allowed us to make design changes that focus on a more specific target audience.</a:t>
            </a:r>
          </a:p>
          <a:p>
            <a:pPr indent="0" lvl="0" marL="0" rtl="0">
              <a:lnSpc>
                <a:spcPct val="115000"/>
              </a:lnSpc>
              <a:spcBef>
                <a:spcPts val="0"/>
              </a:spcBef>
              <a:buNone/>
            </a:pPr>
            <a:r>
              <a:t/>
            </a:r>
            <a:endParaRPr sz="1800">
              <a:solidFill>
                <a:srgbClr val="004C52"/>
              </a:solidFill>
              <a:latin typeface="Karla"/>
              <a:ea typeface="Karla"/>
              <a:cs typeface="Karla"/>
              <a:sym typeface="Karla"/>
            </a:endParaRPr>
          </a:p>
          <a:p>
            <a:pPr indent="-69850" lvl="0" marL="0" rtl="0">
              <a:lnSpc>
                <a:spcPct val="115000"/>
              </a:lnSpc>
              <a:spcBef>
                <a:spcPts val="0"/>
              </a:spcBef>
              <a:buClr>
                <a:schemeClr val="dk1"/>
              </a:buClr>
              <a:buSzPts val="1100"/>
              <a:buFont typeface="Arial"/>
              <a:buNone/>
            </a:pPr>
            <a:r>
              <a:rPr lang="en" sz="1800">
                <a:solidFill>
                  <a:srgbClr val="004C52"/>
                </a:solidFill>
                <a:latin typeface="Karla"/>
                <a:ea typeface="Karla"/>
                <a:cs typeface="Karla"/>
                <a:sym typeface="Karla"/>
              </a:rPr>
              <a:t>We’re definitely on our way towards implementing our final design and crafting an aesthetic that falls in line with our overall vision.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solidFill>
                  <a:schemeClr val="dk1"/>
                </a:solidFill>
              </a:rPr>
              <a:t>Altogether, this can be summed up in our value proposition, which we saw as “inspiration to maintain a healthy lifestyle.” This has guided the focus of our target audience, our design choices, and much of our process as we create our product.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lnSpc>
                <a:spcPct val="115000"/>
              </a:lnSpc>
              <a:spcBef>
                <a:spcPts val="0"/>
              </a:spcBef>
              <a:buClr>
                <a:schemeClr val="dk1"/>
              </a:buClr>
              <a:buSzPts val="1100"/>
              <a:buFont typeface="Arial"/>
              <a:buNone/>
            </a:pPr>
            <a:r>
              <a:rPr lang="en">
                <a:solidFill>
                  <a:schemeClr val="dk1"/>
                </a:solidFill>
              </a:rPr>
              <a:t>Based on our needfinding interviews at the beginning of the quarter, we articulated the following problem overview:</a:t>
            </a:r>
          </a:p>
          <a:p>
            <a:pPr indent="-69850" lvl="0" marL="0" rtl="0">
              <a:spcBef>
                <a:spcPts val="600"/>
              </a:spcBef>
              <a:buClr>
                <a:schemeClr val="dk1"/>
              </a:buClr>
              <a:buSzPts val="1100"/>
              <a:buFont typeface="Arial"/>
              <a:buNone/>
            </a:pPr>
            <a:r>
              <a:rPr lang="en" sz="2100">
                <a:solidFill>
                  <a:srgbClr val="004C52"/>
                </a:solidFill>
                <a:latin typeface="Karla"/>
                <a:ea typeface="Karla"/>
                <a:cs typeface="Karla"/>
                <a:sym typeface="Karla"/>
              </a:rPr>
              <a:t>Although many people want to stay healthy, </a:t>
            </a:r>
            <a:r>
              <a:rPr b="1" lang="en" sz="2100">
                <a:solidFill>
                  <a:srgbClr val="004C52"/>
                </a:solidFill>
                <a:latin typeface="Karla"/>
                <a:ea typeface="Karla"/>
                <a:cs typeface="Karla"/>
                <a:sym typeface="Karla"/>
              </a:rPr>
              <a:t>they rarely prioritize their health</a:t>
            </a:r>
            <a:r>
              <a:rPr lang="en" sz="2100">
                <a:solidFill>
                  <a:srgbClr val="004C52"/>
                </a:solidFill>
                <a:latin typeface="Karla"/>
                <a:ea typeface="Karla"/>
                <a:cs typeface="Karla"/>
                <a:sym typeface="Karla"/>
              </a:rPr>
              <a:t>, saying they don’t have time, don’t want to wait for the long-term benefits, or prefer to do other, more social, activities.</a:t>
            </a:r>
          </a:p>
          <a:p>
            <a:pPr indent="-69850" lvl="0" marL="0" rtl="0">
              <a:spcBef>
                <a:spcPts val="600"/>
              </a:spcBef>
              <a:buClr>
                <a:schemeClr val="dk1"/>
              </a:buClr>
              <a:buSzPts val="1100"/>
              <a:buFont typeface="Arial"/>
              <a:buNone/>
            </a:pPr>
            <a:r>
              <a:t/>
            </a:r>
            <a:endParaRPr sz="2100">
              <a:solidFill>
                <a:srgbClr val="004C52"/>
              </a:solidFill>
              <a:latin typeface="Karla"/>
              <a:ea typeface="Karla"/>
              <a:cs typeface="Karla"/>
              <a:sym typeface="Karla"/>
            </a:endParaRPr>
          </a:p>
          <a:p>
            <a:pPr indent="-69850" lvl="0" marL="0" rtl="0">
              <a:lnSpc>
                <a:spcPct val="115000"/>
              </a:lnSpc>
              <a:spcBef>
                <a:spcPts val="0"/>
              </a:spcBef>
              <a:buClr>
                <a:schemeClr val="dk1"/>
              </a:buClr>
              <a:buSzPts val="1100"/>
              <a:buFont typeface="Arial"/>
              <a:buNone/>
            </a:pPr>
            <a:r>
              <a:t/>
            </a:r>
            <a:endParaRPr>
              <a:solidFill>
                <a:schemeClr val="dk1"/>
              </a:solidFill>
            </a:endParaRPr>
          </a:p>
          <a:p>
            <a:pPr indent="-69850" lvl="0" marL="0" rtl="0">
              <a:lnSpc>
                <a:spcPct val="115000"/>
              </a:lnSpc>
              <a:spcBef>
                <a:spcPts val="0"/>
              </a:spcBef>
              <a:buClr>
                <a:schemeClr val="dk1"/>
              </a:buClr>
              <a:buSzPts val="1100"/>
              <a:buFont typeface="Arial"/>
              <a:buNone/>
            </a:pPr>
            <a:r>
              <a:t/>
            </a:r>
            <a:endParaRPr>
              <a:solidFill>
                <a:schemeClr val="dk1"/>
              </a:solidFill>
            </a:endParaRPr>
          </a:p>
          <a:p>
            <a:pPr indent="-69850" lvl="0" marL="0" rtl="0">
              <a:spcBef>
                <a:spcPts val="0"/>
              </a:spcBef>
              <a:buClr>
                <a:schemeClr val="dk1"/>
              </a:buClr>
              <a:buSzPts val="1100"/>
              <a:buFont typeface="Arial"/>
              <a:buNone/>
            </a:pPr>
            <a:r>
              <a:t/>
            </a:r>
            <a:endParaRPr>
              <a:solidFill>
                <a:schemeClr val="dk1"/>
              </a:solidFill>
            </a:endParaRPr>
          </a:p>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lang="en">
                <a:solidFill>
                  <a:schemeClr val="dk1"/>
                </a:solidFill>
              </a:rPr>
              <a:t>So i</a:t>
            </a:r>
            <a:r>
              <a:rPr lang="en">
                <a:solidFill>
                  <a:schemeClr val="dk1"/>
                </a:solidFill>
              </a:rPr>
              <a:t>n response, we developed the following solution:</a:t>
            </a:r>
          </a:p>
          <a:p>
            <a:pPr indent="0" lvl="0" marL="0" rtl="0">
              <a:lnSpc>
                <a:spcPct val="115000"/>
              </a:lnSpc>
              <a:spcBef>
                <a:spcPts val="0"/>
              </a:spcBef>
              <a:buNone/>
            </a:pPr>
            <a:r>
              <a:t/>
            </a:r>
            <a:endParaRPr>
              <a:solidFill>
                <a:schemeClr val="dk1"/>
              </a:solidFill>
            </a:endParaRPr>
          </a:p>
          <a:p>
            <a:pPr indent="-69850" lvl="0" marL="0" rtl="0">
              <a:spcBef>
                <a:spcPts val="600"/>
              </a:spcBef>
              <a:buClr>
                <a:schemeClr val="dk1"/>
              </a:buClr>
              <a:buSzPts val="1100"/>
              <a:buFont typeface="Arial"/>
              <a:buNone/>
            </a:pPr>
            <a:r>
              <a:rPr lang="en" sz="2100">
                <a:solidFill>
                  <a:srgbClr val="004C52"/>
                </a:solidFill>
                <a:latin typeface="Karla"/>
                <a:ea typeface="Karla"/>
                <a:cs typeface="Karla"/>
                <a:sym typeface="Karla"/>
              </a:rPr>
              <a:t>We want a product that offers </a:t>
            </a:r>
            <a:r>
              <a:rPr b="1" lang="en" sz="2100">
                <a:solidFill>
                  <a:srgbClr val="004C52"/>
                </a:solidFill>
                <a:latin typeface="Karla"/>
                <a:ea typeface="Karla"/>
                <a:cs typeface="Karla"/>
                <a:sym typeface="Karla"/>
              </a:rPr>
              <a:t>meaningful social connection</a:t>
            </a:r>
            <a:r>
              <a:rPr lang="en" sz="2100">
                <a:solidFill>
                  <a:srgbClr val="004C52"/>
                </a:solidFill>
                <a:latin typeface="Karla"/>
                <a:ea typeface="Karla"/>
                <a:cs typeface="Karla"/>
                <a:sym typeface="Karla"/>
              </a:rPr>
              <a:t> and </a:t>
            </a:r>
            <a:r>
              <a:rPr b="1" lang="en" sz="2100">
                <a:solidFill>
                  <a:srgbClr val="004C52"/>
                </a:solidFill>
                <a:latin typeface="Karla"/>
                <a:ea typeface="Karla"/>
                <a:cs typeface="Karla"/>
                <a:sym typeface="Karla"/>
              </a:rPr>
              <a:t>immediate rewards</a:t>
            </a:r>
            <a:r>
              <a:rPr lang="en" sz="2100">
                <a:solidFill>
                  <a:srgbClr val="004C52"/>
                </a:solidFill>
                <a:latin typeface="Karla"/>
                <a:ea typeface="Karla"/>
                <a:cs typeface="Karla"/>
                <a:sym typeface="Karla"/>
              </a:rPr>
              <a:t> when users meet fitness and nutrition goals.</a:t>
            </a:r>
          </a:p>
          <a:p>
            <a:pPr indent="-69850" lvl="0" marL="0" rtl="0">
              <a:spcBef>
                <a:spcPts val="600"/>
              </a:spcBef>
              <a:buClr>
                <a:schemeClr val="dk1"/>
              </a:buClr>
              <a:buSzPts val="1100"/>
              <a:buFont typeface="Arial"/>
              <a:buNone/>
            </a:pPr>
            <a:r>
              <a:t/>
            </a:r>
            <a:endParaRPr sz="2100">
              <a:solidFill>
                <a:srgbClr val="004C52"/>
              </a:solidFill>
              <a:latin typeface="Karla"/>
              <a:ea typeface="Karla"/>
              <a:cs typeface="Karla"/>
              <a:sym typeface="Karla"/>
            </a:endParaRPr>
          </a:p>
          <a:p>
            <a:pPr indent="0" lvl="0" marL="0" rtl="0">
              <a:spcBef>
                <a:spcPts val="600"/>
              </a:spcBef>
              <a:buNone/>
            </a:pPr>
            <a:r>
              <a:rPr lang="en" sz="2100">
                <a:solidFill>
                  <a:srgbClr val="004C52"/>
                </a:solidFill>
                <a:latin typeface="Karla"/>
                <a:ea typeface="Karla"/>
                <a:cs typeface="Karla"/>
                <a:sym typeface="Karla"/>
              </a:rPr>
              <a:t>This should motivate people to be more excited about maintaining a healthy lifestyle, demonstrating that </a:t>
            </a:r>
            <a:r>
              <a:rPr b="1" lang="en" sz="2100">
                <a:solidFill>
                  <a:srgbClr val="004C52"/>
                </a:solidFill>
                <a:latin typeface="Karla"/>
                <a:ea typeface="Karla"/>
                <a:cs typeface="Karla"/>
                <a:sym typeface="Karla"/>
              </a:rPr>
              <a:t>the act itself - not the incentives - is worth prioritizing.</a:t>
            </a:r>
          </a:p>
          <a:p>
            <a:pPr indent="0" lvl="0" marL="0" rtl="0">
              <a:spcBef>
                <a:spcPts val="0"/>
              </a:spcBef>
              <a:buNone/>
            </a:pPr>
            <a:r>
              <a:t/>
            </a:r>
            <a:endParaRPr>
              <a:solidFill>
                <a:schemeClr val="dk1"/>
              </a:solidFill>
            </a:endParaRPr>
          </a:p>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600"/>
              </a:spcBef>
              <a:buNone/>
            </a:pPr>
            <a:r>
              <a:rPr lang="en" sz="2100">
                <a:solidFill>
                  <a:srgbClr val="004C52"/>
                </a:solidFill>
                <a:latin typeface="Karla"/>
                <a:ea typeface="Karla"/>
                <a:cs typeface="Karla"/>
                <a:sym typeface="Karla"/>
              </a:rPr>
              <a:t>Now we can fast forward to today. In order to show where we’ve come to stand, I’m going to talk about the following.</a:t>
            </a:r>
          </a:p>
          <a:p>
            <a:pPr indent="0" lvl="0" marL="0" rtl="0">
              <a:spcBef>
                <a:spcPts val="600"/>
              </a:spcBef>
              <a:buNone/>
            </a:pPr>
            <a:r>
              <a:rPr lang="en" sz="2100">
                <a:solidFill>
                  <a:srgbClr val="004C52"/>
                </a:solidFill>
                <a:latin typeface="Karla"/>
                <a:ea typeface="Karla"/>
                <a:cs typeface="Karla"/>
                <a:sym typeface="Karla"/>
              </a:rPr>
              <a:t>The first two, which our our group’s Heuristic Evaluation Results and our Revised Design, are definitely intertwined. So there I’ll be showing you the feedback we received on our medium fi prototype and how we incorporated that into the hifi prototype that we’re constructing right now.</a:t>
            </a:r>
          </a:p>
          <a:p>
            <a:pPr indent="0" lvl="0" marL="0" rtl="0">
              <a:spcBef>
                <a:spcPts val="0"/>
              </a:spcBef>
              <a:buNone/>
            </a:pPr>
            <a:r>
              <a:rPr lang="en" sz="2100">
                <a:solidFill>
                  <a:srgbClr val="004C52"/>
                </a:solidFill>
                <a:latin typeface="Karla"/>
                <a:ea typeface="Karla"/>
                <a:cs typeface="Karla"/>
                <a:sym typeface="Karla"/>
              </a:rPr>
              <a:t>Lastly I’m going to talk about our prototype status and give a quick demo of where it stands currently.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600"/>
              </a:spcBef>
              <a:buClr>
                <a:schemeClr val="dk1"/>
              </a:buClr>
              <a:buSzPts val="1100"/>
              <a:buFont typeface="Arial"/>
              <a:buNone/>
            </a:pPr>
            <a:r>
              <a:rPr lang="en" sz="2100">
                <a:solidFill>
                  <a:srgbClr val="004C52"/>
                </a:solidFill>
                <a:latin typeface="Karla"/>
                <a:ea typeface="Karla"/>
                <a:cs typeface="Karla"/>
                <a:sym typeface="Karla"/>
              </a:rPr>
              <a:t>So we’re going to start off by talking about our Heuristic Evaluation and the takeaways we got from that feedback.</a:t>
            </a:r>
          </a:p>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sz="2100">
                <a:solidFill>
                  <a:srgbClr val="004C52"/>
                </a:solidFill>
                <a:latin typeface="Karla"/>
                <a:ea typeface="Karla"/>
                <a:cs typeface="Karla"/>
                <a:sym typeface="Karla"/>
              </a:rPr>
              <a:t>We received 2 severity 4 violations, which we knew that we definitely needed to address. </a:t>
            </a:r>
          </a:p>
          <a:p>
            <a:pPr indent="0" lvl="0" marL="0">
              <a:spcBef>
                <a:spcPts val="0"/>
              </a:spcBef>
              <a:buNone/>
            </a:pPr>
            <a:r>
              <a:t/>
            </a:r>
            <a:endParaRPr sz="2100">
              <a:solidFill>
                <a:srgbClr val="004C52"/>
              </a:solidFill>
              <a:latin typeface="Karla"/>
              <a:ea typeface="Karla"/>
              <a:cs typeface="Karla"/>
              <a:sym typeface="Karla"/>
            </a:endParaRPr>
          </a:p>
          <a:p>
            <a:pPr indent="0" lvl="0" marL="0">
              <a:spcBef>
                <a:spcPts val="0"/>
              </a:spcBef>
              <a:buNone/>
            </a:pPr>
            <a:r>
              <a:rPr lang="en" sz="2100">
                <a:solidFill>
                  <a:srgbClr val="004C52"/>
                </a:solidFill>
                <a:latin typeface="Karla"/>
                <a:ea typeface="Karla"/>
                <a:cs typeface="Karla"/>
                <a:sym typeface="Karla"/>
              </a:rPr>
              <a:t>The first was about confusion over our time setting page, which was the last step in creating a challenge. We had originally envisioned that here, users would be able to set a deadline to complete a challenge, but our evaluators were rightfully confused by it’s function, what it meant, and how they should be using it.</a:t>
            </a:r>
          </a:p>
          <a:p>
            <a:pPr indent="0" lvl="0" marL="0">
              <a:spcBef>
                <a:spcPts val="0"/>
              </a:spcBef>
              <a:buNone/>
            </a:pPr>
            <a:r>
              <a:t/>
            </a:r>
            <a:endParaRPr sz="2100">
              <a:solidFill>
                <a:srgbClr val="004C52"/>
              </a:solidFill>
              <a:latin typeface="Karla"/>
              <a:ea typeface="Karla"/>
              <a:cs typeface="Karla"/>
              <a:sym typeface="Karla"/>
            </a:endParaRPr>
          </a:p>
          <a:p>
            <a:pPr indent="0" lvl="0" marL="0" rtl="0">
              <a:spcBef>
                <a:spcPts val="0"/>
              </a:spcBef>
              <a:buNone/>
            </a:pPr>
            <a:r>
              <a:rPr lang="en" sz="2100">
                <a:solidFill>
                  <a:srgbClr val="004C52"/>
                </a:solidFill>
                <a:latin typeface="Karla"/>
                <a:ea typeface="Karla"/>
                <a:cs typeface="Karla"/>
                <a:sym typeface="Karla"/>
              </a:rPr>
              <a:t>They noted in particular that they weren’t sure whether they were setting the start or end time of the challenge, especially in regards to challenging friends and letting them start the challenge with you.</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600"/>
              </a:spcBef>
              <a:buNone/>
            </a:pPr>
            <a:r>
              <a:rPr lang="en" sz="2100">
                <a:solidFill>
                  <a:srgbClr val="004C52"/>
                </a:solidFill>
                <a:latin typeface="Karla"/>
                <a:ea typeface="Karla"/>
                <a:cs typeface="Karla"/>
                <a:sym typeface="Karla"/>
              </a:rPr>
              <a:t>There was also confusion about what specific challenges entailed, which is fair. Our previous iteration was pretty vague, and although we played with the thought of defining more specific challenges for the user to create, we never actually followed through.</a:t>
            </a:r>
          </a:p>
          <a:p>
            <a:pPr indent="-69850" lvl="0" marL="0" rtl="0">
              <a:spcBef>
                <a:spcPts val="600"/>
              </a:spcBef>
              <a:buClr>
                <a:schemeClr val="dk1"/>
              </a:buClr>
              <a:buSzPts val="1100"/>
              <a:buFont typeface="Arial"/>
              <a:buNone/>
            </a:pPr>
            <a:r>
              <a:rPr lang="en" sz="2100">
                <a:solidFill>
                  <a:srgbClr val="004C52"/>
                </a:solidFill>
                <a:latin typeface="Karla"/>
                <a:ea typeface="Karla"/>
                <a:cs typeface="Karla"/>
                <a:sym typeface="Karla"/>
              </a:rPr>
              <a:t>As a result, the evaluators were unsure about when they should be logging progress or even what they should be doing to keep up with a challenge. For example, if the challenge is walking, do we log progress whenever we get up to walk? Or whenever we walk, like, 3 miles? Or walk for 15 minutes? Overall it was confusing.</a:t>
            </a:r>
          </a:p>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p:bg>
      <p:bgPr>
        <a:solidFill>
          <a:srgbClr val="004C52"/>
        </a:solidFill>
      </p:bgPr>
    </p:bg>
    <p:spTree>
      <p:nvGrpSpPr>
        <p:cNvPr id="8" name="Shape 8"/>
        <p:cNvGrpSpPr/>
        <p:nvPr/>
      </p:nvGrpSpPr>
      <p:grpSpPr>
        <a:xfrm>
          <a:off x="0" y="0"/>
          <a:ext cx="0" cy="0"/>
          <a:chOff x="0" y="0"/>
          <a:chExt cx="0" cy="0"/>
        </a:xfrm>
      </p:grpSpPr>
      <p:sp>
        <p:nvSpPr>
          <p:cNvPr id="9" name="Shape 9"/>
          <p:cNvSpPr/>
          <p:nvPr/>
        </p:nvSpPr>
        <p:spPr>
          <a:xfrm flipH="1">
            <a:off x="6025" y="301575"/>
            <a:ext cx="9150050" cy="4496748"/>
          </a:xfrm>
          <a:custGeom>
            <a:pathLst>
              <a:path extrusionOk="0" h="149344" w="366002">
                <a:moveTo>
                  <a:pt x="0" y="55491"/>
                </a:moveTo>
                <a:lnTo>
                  <a:pt x="0" y="107122"/>
                </a:lnTo>
                <a:lnTo>
                  <a:pt x="96507" y="149344"/>
                </a:lnTo>
                <a:lnTo>
                  <a:pt x="366002" y="116290"/>
                </a:lnTo>
                <a:lnTo>
                  <a:pt x="366002" y="40050"/>
                </a:lnTo>
                <a:lnTo>
                  <a:pt x="274079" y="0"/>
                </a:lnTo>
                <a:close/>
              </a:path>
            </a:pathLst>
          </a:custGeom>
          <a:solidFill>
            <a:srgbClr val="00AE9D">
              <a:alpha val="83460"/>
            </a:srgbClr>
          </a:solidFill>
          <a:ln>
            <a:noFill/>
          </a:ln>
        </p:spPr>
      </p:sp>
      <p:sp>
        <p:nvSpPr>
          <p:cNvPr id="10" name="Shape 10"/>
          <p:cNvSpPr/>
          <p:nvPr/>
        </p:nvSpPr>
        <p:spPr>
          <a:xfrm>
            <a:off x="-5900" y="759982"/>
            <a:ext cx="9144150" cy="3769800"/>
          </a:xfrm>
          <a:custGeom>
            <a:pathLst>
              <a:path extrusionOk="0" h="150792" w="365766">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1" name="Shape 11"/>
          <p:cNvSpPr/>
          <p:nvPr/>
        </p:nvSpPr>
        <p:spPr>
          <a:xfrm>
            <a:off x="0" y="1351100"/>
            <a:ext cx="9156075" cy="2889063"/>
          </a:xfrm>
          <a:custGeom>
            <a:pathLst>
              <a:path extrusionOk="0" h="106157" w="366243">
                <a:moveTo>
                  <a:pt x="241" y="0"/>
                </a:moveTo>
                <a:lnTo>
                  <a:pt x="0" y="77929"/>
                </a:lnTo>
                <a:lnTo>
                  <a:pt x="366243" y="106157"/>
                </a:lnTo>
                <a:lnTo>
                  <a:pt x="366243" y="4102"/>
                </a:lnTo>
                <a:close/>
              </a:path>
            </a:pathLst>
          </a:custGeom>
          <a:solidFill>
            <a:srgbClr val="ABE33F">
              <a:alpha val="81150"/>
            </a:srgbClr>
          </a:solidFill>
          <a:ln>
            <a:noFill/>
          </a:ln>
        </p:spPr>
      </p:sp>
      <p:sp>
        <p:nvSpPr>
          <p:cNvPr id="12" name="Shape 12"/>
          <p:cNvSpPr txBox="1"/>
          <p:nvPr>
            <p:ph type="ctrTitle"/>
          </p:nvPr>
        </p:nvSpPr>
        <p:spPr>
          <a:xfrm>
            <a:off x="1719025" y="1991825"/>
            <a:ext cx="5706000" cy="1159800"/>
          </a:xfrm>
          <a:prstGeom prst="rect">
            <a:avLst/>
          </a:prstGeom>
        </p:spPr>
        <p:txBody>
          <a:bodyPr anchorCtr="0" anchor="ctr" bIns="91425" lIns="91425" rIns="91425" wrap="square" tIns="91425"/>
          <a:lstStyle>
            <a:lvl1pPr lvl="0" algn="ctr">
              <a:spcBef>
                <a:spcPts val="0"/>
              </a:spcBef>
              <a:buSzPts val="4800"/>
              <a:buNone/>
              <a:defRPr sz="4800"/>
            </a:lvl1pPr>
            <a:lvl2pPr lvl="1" algn="ctr">
              <a:spcBef>
                <a:spcPts val="0"/>
              </a:spcBef>
              <a:buSzPts val="4800"/>
              <a:buNone/>
              <a:defRPr sz="4800"/>
            </a:lvl2pPr>
            <a:lvl3pPr lvl="2" algn="ctr">
              <a:spcBef>
                <a:spcPts val="0"/>
              </a:spcBef>
              <a:buSzPts val="4800"/>
              <a:buNone/>
              <a:defRPr sz="4800"/>
            </a:lvl3pPr>
            <a:lvl4pPr lvl="3" algn="ctr">
              <a:spcBef>
                <a:spcPts val="0"/>
              </a:spcBef>
              <a:buSzPts val="4800"/>
              <a:buNone/>
              <a:defRPr sz="4800"/>
            </a:lvl4pPr>
            <a:lvl5pPr lvl="4" algn="ctr">
              <a:spcBef>
                <a:spcPts val="0"/>
              </a:spcBef>
              <a:buSzPts val="4800"/>
              <a:buNone/>
              <a:defRPr sz="4800"/>
            </a:lvl5pPr>
            <a:lvl6pPr lvl="5" algn="ctr">
              <a:spcBef>
                <a:spcPts val="0"/>
              </a:spcBef>
              <a:buSzPts val="4800"/>
              <a:buNone/>
              <a:defRPr sz="4800"/>
            </a:lvl6pPr>
            <a:lvl7pPr lvl="6" algn="ctr">
              <a:spcBef>
                <a:spcPts val="0"/>
              </a:spcBef>
              <a:buSzPts val="4800"/>
              <a:buNone/>
              <a:defRPr sz="4800"/>
            </a:lvl7pPr>
            <a:lvl8pPr lvl="7" algn="ctr">
              <a:spcBef>
                <a:spcPts val="0"/>
              </a:spcBef>
              <a:buSzPts val="4800"/>
              <a:buNone/>
              <a:defRPr sz="4800"/>
            </a:lvl8pPr>
            <a:lvl9pPr lvl="8" algn="ctr">
              <a:spcBef>
                <a:spcPts val="0"/>
              </a:spcBef>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bg>
      <p:bgPr>
        <a:solidFill>
          <a:srgbClr val="ABE33F"/>
        </a:solidFill>
      </p:bgPr>
    </p:bg>
    <p:spTree>
      <p:nvGrpSpPr>
        <p:cNvPr id="13" name="Shape 13"/>
        <p:cNvGrpSpPr/>
        <p:nvPr/>
      </p:nvGrpSpPr>
      <p:grpSpPr>
        <a:xfrm>
          <a:off x="0" y="0"/>
          <a:ext cx="0" cy="0"/>
          <a:chOff x="0" y="0"/>
          <a:chExt cx="0" cy="0"/>
        </a:xfrm>
      </p:grpSpPr>
      <p:sp>
        <p:nvSpPr>
          <p:cNvPr id="14" name="Shape 14"/>
          <p:cNvSpPr/>
          <p:nvPr/>
        </p:nvSpPr>
        <p:spPr>
          <a:xfrm flipH="1">
            <a:off x="6025" y="301575"/>
            <a:ext cx="9150050" cy="4496748"/>
          </a:xfrm>
          <a:custGeom>
            <a:pathLst>
              <a:path extrusionOk="0" h="149344" w="366002">
                <a:moveTo>
                  <a:pt x="0" y="55491"/>
                </a:moveTo>
                <a:lnTo>
                  <a:pt x="0" y="107122"/>
                </a:lnTo>
                <a:lnTo>
                  <a:pt x="96507" y="149344"/>
                </a:lnTo>
                <a:lnTo>
                  <a:pt x="366002" y="116290"/>
                </a:lnTo>
                <a:lnTo>
                  <a:pt x="366002" y="40050"/>
                </a:lnTo>
                <a:lnTo>
                  <a:pt x="274079" y="0"/>
                </a:lnTo>
                <a:close/>
              </a:path>
            </a:pathLst>
          </a:custGeom>
          <a:solidFill>
            <a:srgbClr val="004C52"/>
          </a:solidFill>
          <a:ln>
            <a:noFill/>
          </a:ln>
        </p:spPr>
      </p:sp>
      <p:sp>
        <p:nvSpPr>
          <p:cNvPr id="15" name="Shape 15"/>
          <p:cNvSpPr/>
          <p:nvPr/>
        </p:nvSpPr>
        <p:spPr>
          <a:xfrm>
            <a:off x="-5900" y="753950"/>
            <a:ext cx="9144150" cy="3769800"/>
          </a:xfrm>
          <a:custGeom>
            <a:pathLst>
              <a:path extrusionOk="0" h="150792" w="365766">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6" name="Shape 16"/>
          <p:cNvSpPr/>
          <p:nvPr/>
        </p:nvSpPr>
        <p:spPr>
          <a:xfrm>
            <a:off x="0" y="1351100"/>
            <a:ext cx="9156075" cy="2889063"/>
          </a:xfrm>
          <a:custGeom>
            <a:pathLst>
              <a:path extrusionOk="0" h="106157" w="366243">
                <a:moveTo>
                  <a:pt x="241" y="0"/>
                </a:moveTo>
                <a:lnTo>
                  <a:pt x="0" y="77929"/>
                </a:lnTo>
                <a:lnTo>
                  <a:pt x="366243" y="106157"/>
                </a:lnTo>
                <a:lnTo>
                  <a:pt x="366243" y="4102"/>
                </a:lnTo>
                <a:close/>
              </a:path>
            </a:pathLst>
          </a:custGeom>
          <a:solidFill>
            <a:srgbClr val="00AE9D">
              <a:alpha val="83460"/>
            </a:srgbClr>
          </a:solidFill>
          <a:ln>
            <a:noFill/>
          </a:ln>
        </p:spPr>
      </p:sp>
      <p:sp>
        <p:nvSpPr>
          <p:cNvPr id="17" name="Shape 17"/>
          <p:cNvSpPr txBox="1"/>
          <p:nvPr>
            <p:ph type="ctrTitle"/>
          </p:nvPr>
        </p:nvSpPr>
        <p:spPr>
          <a:xfrm>
            <a:off x="1815525" y="2040550"/>
            <a:ext cx="5513100" cy="1159800"/>
          </a:xfrm>
          <a:prstGeom prst="rect">
            <a:avLst/>
          </a:prstGeom>
        </p:spPr>
        <p:txBody>
          <a:bodyPr anchorCtr="0" anchor="b" bIns="91425" lIns="91425" rIns="91425" wrap="square" tIns="91425"/>
          <a:lstStyle>
            <a:lvl1pPr lvl="0" rtl="0" algn="ctr">
              <a:spcBef>
                <a:spcPts val="0"/>
              </a:spcBef>
              <a:buSzPts val="3600"/>
              <a:buNone/>
              <a:defRPr sz="3600"/>
            </a:lvl1pPr>
            <a:lvl2pPr lvl="1" rtl="0" algn="ctr">
              <a:spcBef>
                <a:spcPts val="0"/>
              </a:spcBef>
              <a:buSzPts val="3600"/>
              <a:buNone/>
              <a:defRPr sz="3600"/>
            </a:lvl2pPr>
            <a:lvl3pPr lvl="2" rtl="0" algn="ctr">
              <a:spcBef>
                <a:spcPts val="0"/>
              </a:spcBef>
              <a:buSzPts val="3600"/>
              <a:buNone/>
              <a:defRPr sz="3600"/>
            </a:lvl3pPr>
            <a:lvl4pPr lvl="3" rtl="0" algn="ctr">
              <a:spcBef>
                <a:spcPts val="0"/>
              </a:spcBef>
              <a:buSzPts val="3600"/>
              <a:buNone/>
              <a:defRPr sz="3600"/>
            </a:lvl4pPr>
            <a:lvl5pPr lvl="4" rtl="0" algn="ctr">
              <a:spcBef>
                <a:spcPts val="0"/>
              </a:spcBef>
              <a:buSzPts val="3600"/>
              <a:buNone/>
              <a:defRPr sz="3600"/>
            </a:lvl5pPr>
            <a:lvl6pPr lvl="5" rtl="0" algn="ctr">
              <a:spcBef>
                <a:spcPts val="0"/>
              </a:spcBef>
              <a:buSzPts val="3600"/>
              <a:buNone/>
              <a:defRPr sz="3600"/>
            </a:lvl6pPr>
            <a:lvl7pPr lvl="6" rtl="0" algn="ctr">
              <a:spcBef>
                <a:spcPts val="0"/>
              </a:spcBef>
              <a:buSzPts val="3600"/>
              <a:buNone/>
              <a:defRPr sz="3600"/>
            </a:lvl7pPr>
            <a:lvl8pPr lvl="7" rtl="0" algn="ctr">
              <a:spcBef>
                <a:spcPts val="0"/>
              </a:spcBef>
              <a:buSzPts val="3600"/>
              <a:buNone/>
              <a:defRPr sz="3600"/>
            </a:lvl8pPr>
            <a:lvl9pPr lvl="8" rtl="0" algn="ctr">
              <a:spcBef>
                <a:spcPts val="0"/>
              </a:spcBef>
              <a:buSzPts val="3600"/>
              <a:buNone/>
              <a:defRPr sz="3600"/>
            </a:lvl9pPr>
          </a:lstStyle>
          <a:p/>
        </p:txBody>
      </p:sp>
      <p:sp>
        <p:nvSpPr>
          <p:cNvPr id="18" name="Shape 18"/>
          <p:cNvSpPr txBox="1"/>
          <p:nvPr>
            <p:ph idx="1" type="subTitle"/>
          </p:nvPr>
        </p:nvSpPr>
        <p:spPr>
          <a:xfrm>
            <a:off x="1815375" y="3068650"/>
            <a:ext cx="5513100" cy="784800"/>
          </a:xfrm>
          <a:prstGeom prst="rect">
            <a:avLst/>
          </a:prstGeom>
        </p:spPr>
        <p:txBody>
          <a:bodyPr anchorCtr="0" anchor="t" bIns="91425" lIns="91425" rIns="91425" wrap="square" tIns="91425"/>
          <a:lstStyle>
            <a:lvl1pPr lvl="0" rtl="0" algn="ctr">
              <a:spcBef>
                <a:spcPts val="0"/>
              </a:spcBef>
              <a:buClr>
                <a:srgbClr val="004C52"/>
              </a:buClr>
              <a:buSzPts val="1800"/>
              <a:buNone/>
              <a:defRPr b="1" sz="1800"/>
            </a:lvl1pPr>
            <a:lvl2pPr lvl="1" rtl="0" algn="ctr">
              <a:spcBef>
                <a:spcPts val="0"/>
              </a:spcBef>
              <a:buClr>
                <a:srgbClr val="004C52"/>
              </a:buClr>
              <a:buSzPts val="1800"/>
              <a:buNone/>
              <a:defRPr b="1" sz="1800"/>
            </a:lvl2pPr>
            <a:lvl3pPr lvl="2" rtl="0" algn="ctr">
              <a:spcBef>
                <a:spcPts val="0"/>
              </a:spcBef>
              <a:buClr>
                <a:srgbClr val="004C52"/>
              </a:buClr>
              <a:buSzPts val="1800"/>
              <a:buNone/>
              <a:defRPr b="1" sz="1800"/>
            </a:lvl3pPr>
            <a:lvl4pPr lvl="3" rtl="0" algn="ctr">
              <a:spcBef>
                <a:spcPts val="0"/>
              </a:spcBef>
              <a:buSzPts val="1800"/>
              <a:buNone/>
              <a:defRPr b="1" sz="1800"/>
            </a:lvl4pPr>
            <a:lvl5pPr lvl="4" rtl="0" algn="ctr">
              <a:spcBef>
                <a:spcPts val="0"/>
              </a:spcBef>
              <a:buSzPts val="1800"/>
              <a:buNone/>
              <a:defRPr b="1" sz="1800"/>
            </a:lvl5pPr>
            <a:lvl6pPr lvl="5" rtl="0" algn="ctr">
              <a:spcBef>
                <a:spcPts val="0"/>
              </a:spcBef>
              <a:buSzPts val="1800"/>
              <a:buNone/>
              <a:defRPr b="1" sz="1800"/>
            </a:lvl6pPr>
            <a:lvl7pPr lvl="6" rtl="0" algn="ctr">
              <a:spcBef>
                <a:spcPts val="0"/>
              </a:spcBef>
              <a:buSzPts val="1800"/>
              <a:buNone/>
              <a:defRPr b="1" sz="1800"/>
            </a:lvl7pPr>
            <a:lvl8pPr lvl="7" rtl="0" algn="ctr">
              <a:spcBef>
                <a:spcPts val="0"/>
              </a:spcBef>
              <a:buSzPts val="1800"/>
              <a:buNone/>
              <a:defRPr b="1" sz="1800"/>
            </a:lvl8pPr>
            <a:lvl9pPr lvl="8" rtl="0" algn="ctr">
              <a:spcBef>
                <a:spcPts val="0"/>
              </a:spcBef>
              <a:buSzPts val="1800"/>
              <a:buNone/>
              <a:defRPr b="1"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19" name="Shape 19"/>
        <p:cNvGrpSpPr/>
        <p:nvPr/>
      </p:nvGrpSpPr>
      <p:grpSpPr>
        <a:xfrm>
          <a:off x="0" y="0"/>
          <a:ext cx="0" cy="0"/>
          <a:chOff x="0" y="0"/>
          <a:chExt cx="0" cy="0"/>
        </a:xfrm>
      </p:grpSpPr>
      <p:sp>
        <p:nvSpPr>
          <p:cNvPr id="20" name="Shape 20"/>
          <p:cNvSpPr/>
          <p:nvPr/>
        </p:nvSpPr>
        <p:spPr>
          <a:xfrm>
            <a:off x="6025" y="301575"/>
            <a:ext cx="9150050" cy="4496748"/>
          </a:xfrm>
          <a:custGeom>
            <a:pathLst>
              <a:path extrusionOk="0" h="149344" w="366002">
                <a:moveTo>
                  <a:pt x="0" y="55491"/>
                </a:moveTo>
                <a:lnTo>
                  <a:pt x="0" y="107122"/>
                </a:lnTo>
                <a:lnTo>
                  <a:pt x="96507" y="149344"/>
                </a:lnTo>
                <a:lnTo>
                  <a:pt x="366002" y="116290"/>
                </a:lnTo>
                <a:lnTo>
                  <a:pt x="366002" y="40050"/>
                </a:lnTo>
                <a:lnTo>
                  <a:pt x="274079" y="0"/>
                </a:lnTo>
                <a:close/>
              </a:path>
            </a:pathLst>
          </a:custGeom>
          <a:solidFill>
            <a:srgbClr val="004C52"/>
          </a:solidFill>
          <a:ln>
            <a:noFill/>
          </a:ln>
        </p:spPr>
      </p:sp>
      <p:sp>
        <p:nvSpPr>
          <p:cNvPr id="21" name="Shape 21"/>
          <p:cNvSpPr/>
          <p:nvPr/>
        </p:nvSpPr>
        <p:spPr>
          <a:xfrm>
            <a:off x="0" y="1580113"/>
            <a:ext cx="9144000" cy="3341668"/>
          </a:xfrm>
          <a:custGeom>
            <a:pathLst>
              <a:path extrusionOk="0" h="110982" w="365760">
                <a:moveTo>
                  <a:pt x="0" y="0"/>
                </a:moveTo>
                <a:lnTo>
                  <a:pt x="0" y="54526"/>
                </a:lnTo>
                <a:lnTo>
                  <a:pt x="317748" y="110982"/>
                </a:lnTo>
                <a:lnTo>
                  <a:pt x="365760" y="84202"/>
                </a:lnTo>
                <a:lnTo>
                  <a:pt x="365760" y="26780"/>
                </a:lnTo>
                <a:close/>
              </a:path>
            </a:pathLst>
          </a:custGeom>
          <a:solidFill>
            <a:srgbClr val="00AE9D">
              <a:alpha val="83460"/>
            </a:srgbClr>
          </a:solidFill>
          <a:ln>
            <a:noFill/>
          </a:ln>
        </p:spPr>
      </p:sp>
      <p:sp>
        <p:nvSpPr>
          <p:cNvPr id="22" name="Shape 22"/>
          <p:cNvSpPr/>
          <p:nvPr/>
        </p:nvSpPr>
        <p:spPr>
          <a:xfrm>
            <a:off x="-5900" y="410541"/>
            <a:ext cx="9144152" cy="4453148"/>
          </a:xfrm>
          <a:custGeom>
            <a:pathLst>
              <a:path extrusionOk="0" h="147896" w="365036">
                <a:moveTo>
                  <a:pt x="365036" y="21714"/>
                </a:moveTo>
                <a:lnTo>
                  <a:pt x="87097" y="0"/>
                </a:lnTo>
                <a:lnTo>
                  <a:pt x="0" y="57421"/>
                </a:lnTo>
                <a:lnTo>
                  <a:pt x="0" y="117255"/>
                </a:lnTo>
                <a:lnTo>
                  <a:pt x="241266" y="147896"/>
                </a:lnTo>
                <a:lnTo>
                  <a:pt x="365036" y="112913"/>
                </a:lnTo>
                <a:close/>
              </a:path>
            </a:pathLst>
          </a:custGeom>
          <a:solidFill>
            <a:srgbClr val="ABE33F">
              <a:alpha val="81150"/>
            </a:srgbClr>
          </a:solidFill>
          <a:ln>
            <a:noFill/>
          </a:ln>
        </p:spPr>
      </p:sp>
      <p:sp>
        <p:nvSpPr>
          <p:cNvPr id="23" name="Shape 23"/>
          <p:cNvSpPr txBox="1"/>
          <p:nvPr>
            <p:ph idx="1" type="body"/>
          </p:nvPr>
        </p:nvSpPr>
        <p:spPr>
          <a:xfrm>
            <a:off x="1833775" y="2314200"/>
            <a:ext cx="5476500" cy="819900"/>
          </a:xfrm>
          <a:prstGeom prst="rect">
            <a:avLst/>
          </a:prstGeom>
        </p:spPr>
        <p:txBody>
          <a:bodyPr anchorCtr="0" anchor="ctr" bIns="91425" lIns="91425" rIns="91425" wrap="square" tIns="91425"/>
          <a:lstStyle>
            <a:lvl1pPr lvl="0" rtl="0" algn="ctr">
              <a:spcBef>
                <a:spcPts val="0"/>
              </a:spcBef>
              <a:buClr>
                <a:srgbClr val="FFFFFF"/>
              </a:buClr>
              <a:buSzPts val="2400"/>
              <a:buChar char="◆"/>
              <a:defRPr b="1" i="1">
                <a:solidFill>
                  <a:srgbClr val="FFFFFF"/>
                </a:solidFill>
              </a:defRPr>
            </a:lvl1pPr>
            <a:lvl2pPr lvl="1" rtl="0" algn="ctr">
              <a:spcBef>
                <a:spcPts val="0"/>
              </a:spcBef>
              <a:buClr>
                <a:srgbClr val="FFFFFF"/>
              </a:buClr>
              <a:buSzPts val="2400"/>
              <a:buChar char="◆"/>
              <a:defRPr b="1" i="1">
                <a:solidFill>
                  <a:srgbClr val="FFFFFF"/>
                </a:solidFill>
              </a:defRPr>
            </a:lvl2pPr>
            <a:lvl3pPr lvl="2" rtl="0" algn="ctr">
              <a:spcBef>
                <a:spcPts val="0"/>
              </a:spcBef>
              <a:buClr>
                <a:srgbClr val="FFFFFF"/>
              </a:buClr>
              <a:buSzPts val="2400"/>
              <a:buChar char="◇"/>
              <a:defRPr b="1" i="1">
                <a:solidFill>
                  <a:srgbClr val="FFFFFF"/>
                </a:solidFill>
              </a:defRPr>
            </a:lvl3pPr>
            <a:lvl4pPr lvl="3" rtl="0" algn="ctr">
              <a:spcBef>
                <a:spcPts val="0"/>
              </a:spcBef>
              <a:buClr>
                <a:srgbClr val="FFFFFF"/>
              </a:buClr>
              <a:buSzPts val="2400"/>
              <a:buChar char="●"/>
              <a:defRPr b="1" i="1">
                <a:solidFill>
                  <a:srgbClr val="FFFFFF"/>
                </a:solidFill>
              </a:defRPr>
            </a:lvl4pPr>
            <a:lvl5pPr lvl="4" rtl="0" algn="ctr">
              <a:spcBef>
                <a:spcPts val="0"/>
              </a:spcBef>
              <a:buClr>
                <a:srgbClr val="FFFFFF"/>
              </a:buClr>
              <a:buSzPts val="2400"/>
              <a:buChar char="○"/>
              <a:defRPr b="1" i="1">
                <a:solidFill>
                  <a:srgbClr val="FFFFFF"/>
                </a:solidFill>
              </a:defRPr>
            </a:lvl5pPr>
            <a:lvl6pPr lvl="5" rtl="0" algn="ctr">
              <a:spcBef>
                <a:spcPts val="0"/>
              </a:spcBef>
              <a:buClr>
                <a:srgbClr val="FFFFFF"/>
              </a:buClr>
              <a:buSzPts val="2400"/>
              <a:buChar char="■"/>
              <a:defRPr b="1" i="1">
                <a:solidFill>
                  <a:srgbClr val="FFFFFF"/>
                </a:solidFill>
              </a:defRPr>
            </a:lvl6pPr>
            <a:lvl7pPr lvl="6" rtl="0" algn="ctr">
              <a:spcBef>
                <a:spcPts val="0"/>
              </a:spcBef>
              <a:buClr>
                <a:srgbClr val="FFFFFF"/>
              </a:buClr>
              <a:buSzPts val="2400"/>
              <a:buChar char="●"/>
              <a:defRPr b="1" i="1">
                <a:solidFill>
                  <a:srgbClr val="FFFFFF"/>
                </a:solidFill>
              </a:defRPr>
            </a:lvl7pPr>
            <a:lvl8pPr lvl="7" rtl="0" algn="ctr">
              <a:spcBef>
                <a:spcPts val="0"/>
              </a:spcBef>
              <a:buClr>
                <a:srgbClr val="FFFFFF"/>
              </a:buClr>
              <a:buSzPts val="2400"/>
              <a:buChar char="○"/>
              <a:defRPr b="1" i="1">
                <a:solidFill>
                  <a:srgbClr val="FFFFFF"/>
                </a:solidFill>
              </a:defRPr>
            </a:lvl8pPr>
            <a:lvl9pPr lvl="8" algn="ctr">
              <a:spcBef>
                <a:spcPts val="0"/>
              </a:spcBef>
              <a:buClr>
                <a:srgbClr val="FFFFFF"/>
              </a:buClr>
              <a:buSzPts val="2400"/>
              <a:buChar char="■"/>
              <a:defRPr b="1" i="1">
                <a:solidFill>
                  <a:srgbClr val="FFFFFF"/>
                </a:solidFill>
              </a:defRPr>
            </a:lvl9pPr>
          </a:lstStyle>
          <a:p/>
        </p:txBody>
      </p:sp>
      <p:sp>
        <p:nvSpPr>
          <p:cNvPr id="24" name="Shape 24"/>
          <p:cNvSpPr txBox="1"/>
          <p:nvPr/>
        </p:nvSpPr>
        <p:spPr>
          <a:xfrm>
            <a:off x="3593400" y="1086169"/>
            <a:ext cx="1957200" cy="653700"/>
          </a:xfrm>
          <a:prstGeom prst="rect">
            <a:avLst/>
          </a:prstGeom>
          <a:noFill/>
          <a:ln>
            <a:noFill/>
          </a:ln>
        </p:spPr>
        <p:txBody>
          <a:bodyPr anchorCtr="0" anchor="t" bIns="91425" lIns="91425" rIns="91425" wrap="square" tIns="91425">
            <a:noAutofit/>
          </a:bodyPr>
          <a:lstStyle/>
          <a:p>
            <a:pPr indent="0" lvl="0" marL="0" algn="ctr">
              <a:spcBef>
                <a:spcPts val="0"/>
              </a:spcBef>
              <a:buNone/>
            </a:pPr>
            <a:r>
              <a:rPr b="1" lang="en" sz="6000">
                <a:solidFill>
                  <a:srgbClr val="FFFFFF"/>
                </a:solidFill>
                <a:latin typeface="Raleway"/>
                <a:ea typeface="Raleway"/>
                <a:cs typeface="Raleway"/>
                <a:sym typeface="Raleway"/>
              </a:rPr>
              <a:t>“</a:t>
            </a:r>
          </a:p>
        </p:txBody>
      </p:sp>
      <p:sp>
        <p:nvSpPr>
          <p:cNvPr id="25" name="Shape 25"/>
          <p:cNvSpPr/>
          <p:nvPr/>
        </p:nvSpPr>
        <p:spPr>
          <a:xfrm>
            <a:off x="4179900" y="1041875"/>
            <a:ext cx="784200" cy="784200"/>
          </a:xfrm>
          <a:prstGeom prst="diamond">
            <a:avLst/>
          </a:prstGeom>
          <a:noFill/>
          <a:ln cap="flat" cmpd="sng" w="28575">
            <a:solidFill>
              <a:srgbClr val="FFFFFF"/>
            </a:solidFill>
            <a:prstDash val="solid"/>
            <a:miter lim="8000"/>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1 column">
    <p:spTree>
      <p:nvGrpSpPr>
        <p:cNvPr id="26" name="Shape 26"/>
        <p:cNvGrpSpPr/>
        <p:nvPr/>
      </p:nvGrpSpPr>
      <p:grpSpPr>
        <a:xfrm>
          <a:off x="0" y="0"/>
          <a:ext cx="0" cy="0"/>
          <a:chOff x="0" y="0"/>
          <a:chExt cx="0" cy="0"/>
        </a:xfrm>
      </p:grpSpPr>
      <p:grpSp>
        <p:nvGrpSpPr>
          <p:cNvPr id="27" name="Shape 27"/>
          <p:cNvGrpSpPr/>
          <p:nvPr/>
        </p:nvGrpSpPr>
        <p:grpSpPr>
          <a:xfrm>
            <a:off x="-6025" y="0"/>
            <a:ext cx="9168125" cy="5163100"/>
            <a:chOff x="-6025" y="0"/>
            <a:chExt cx="9168125" cy="5163100"/>
          </a:xfrm>
        </p:grpSpPr>
        <p:sp>
          <p:nvSpPr>
            <p:cNvPr id="28" name="Shape 28"/>
            <p:cNvSpPr/>
            <p:nvPr/>
          </p:nvSpPr>
          <p:spPr>
            <a:xfrm>
              <a:off x="0" y="0"/>
              <a:ext cx="8552900" cy="1333000"/>
            </a:xfrm>
            <a:custGeom>
              <a:pathLst>
                <a:path extrusionOk="0" h="53320" w="342116">
                  <a:moveTo>
                    <a:pt x="0" y="0"/>
                  </a:moveTo>
                  <a:lnTo>
                    <a:pt x="0" y="53320"/>
                  </a:lnTo>
                  <a:lnTo>
                    <a:pt x="342116" y="0"/>
                  </a:lnTo>
                  <a:close/>
                </a:path>
              </a:pathLst>
            </a:custGeom>
            <a:solidFill>
              <a:srgbClr val="004C52"/>
            </a:solidFill>
            <a:ln>
              <a:noFill/>
            </a:ln>
          </p:spPr>
        </p:sp>
        <p:sp>
          <p:nvSpPr>
            <p:cNvPr id="29" name="Shape 29"/>
            <p:cNvSpPr/>
            <p:nvPr/>
          </p:nvSpPr>
          <p:spPr>
            <a:xfrm>
              <a:off x="2563450" y="0"/>
              <a:ext cx="6580550" cy="1272675"/>
            </a:xfrm>
            <a:custGeom>
              <a:pathLst>
                <a:path extrusionOk="0" h="50907" w="263222">
                  <a:moveTo>
                    <a:pt x="0" y="0"/>
                  </a:moveTo>
                  <a:lnTo>
                    <a:pt x="217381" y="50907"/>
                  </a:lnTo>
                  <a:lnTo>
                    <a:pt x="263222" y="10133"/>
                  </a:lnTo>
                  <a:lnTo>
                    <a:pt x="263222" y="0"/>
                  </a:lnTo>
                  <a:close/>
                </a:path>
              </a:pathLst>
            </a:custGeom>
            <a:solidFill>
              <a:srgbClr val="00AE9D">
                <a:alpha val="83460"/>
              </a:srgbClr>
            </a:solidFill>
            <a:ln>
              <a:noFill/>
            </a:ln>
          </p:spPr>
        </p:sp>
        <p:sp>
          <p:nvSpPr>
            <p:cNvPr id="30" name="Shape 30"/>
            <p:cNvSpPr/>
            <p:nvPr/>
          </p:nvSpPr>
          <p:spPr>
            <a:xfrm>
              <a:off x="-6025" y="2"/>
              <a:ext cx="7298300" cy="1471709"/>
            </a:xfrm>
            <a:custGeom>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31" name="Shape 31"/>
            <p:cNvSpPr/>
            <p:nvPr/>
          </p:nvSpPr>
          <p:spPr>
            <a:xfrm>
              <a:off x="3596100" y="4667000"/>
              <a:ext cx="5090700" cy="476500"/>
            </a:xfrm>
            <a:custGeom>
              <a:pathLst>
                <a:path extrusionOk="0" h="19060" w="203628">
                  <a:moveTo>
                    <a:pt x="0" y="19060"/>
                  </a:moveTo>
                  <a:lnTo>
                    <a:pt x="203628" y="19060"/>
                  </a:lnTo>
                  <a:lnTo>
                    <a:pt x="157305" y="0"/>
                  </a:lnTo>
                  <a:close/>
                </a:path>
              </a:pathLst>
            </a:custGeom>
            <a:solidFill>
              <a:srgbClr val="004C52"/>
            </a:solidFill>
            <a:ln>
              <a:noFill/>
            </a:ln>
          </p:spPr>
        </p:sp>
        <p:sp>
          <p:nvSpPr>
            <p:cNvPr id="32" name="Shape 32"/>
            <p:cNvSpPr/>
            <p:nvPr/>
          </p:nvSpPr>
          <p:spPr>
            <a:xfrm>
              <a:off x="5525000" y="4692625"/>
              <a:ext cx="3637100" cy="470475"/>
            </a:xfrm>
            <a:custGeom>
              <a:pathLst>
                <a:path extrusionOk="0" h="18819" w="145484">
                  <a:moveTo>
                    <a:pt x="145484" y="0"/>
                  </a:moveTo>
                  <a:lnTo>
                    <a:pt x="145484" y="18819"/>
                  </a:lnTo>
                  <a:lnTo>
                    <a:pt x="0" y="18819"/>
                  </a:lnTo>
                  <a:close/>
                </a:path>
              </a:pathLst>
            </a:custGeom>
            <a:solidFill>
              <a:srgbClr val="00AE9D">
                <a:alpha val="83460"/>
              </a:srgbClr>
            </a:solidFill>
            <a:ln>
              <a:noFill/>
            </a:ln>
          </p:spPr>
        </p:sp>
        <p:sp>
          <p:nvSpPr>
            <p:cNvPr id="33" name="Shape 33"/>
            <p:cNvSpPr/>
            <p:nvPr/>
          </p:nvSpPr>
          <p:spPr>
            <a:xfrm>
              <a:off x="7521475" y="4023125"/>
              <a:ext cx="1634600" cy="1139975"/>
            </a:xfrm>
            <a:custGeom>
              <a:pathLst>
                <a:path extrusionOk="0" h="45599" w="65384">
                  <a:moveTo>
                    <a:pt x="65384" y="27022"/>
                  </a:moveTo>
                  <a:lnTo>
                    <a:pt x="65384" y="0"/>
                  </a:lnTo>
                  <a:lnTo>
                    <a:pt x="0" y="45599"/>
                  </a:lnTo>
                  <a:close/>
                </a:path>
              </a:pathLst>
            </a:custGeom>
            <a:solidFill>
              <a:srgbClr val="ABE33F">
                <a:alpha val="81150"/>
              </a:srgbClr>
            </a:solidFill>
            <a:ln>
              <a:noFill/>
            </a:ln>
          </p:spPr>
        </p:sp>
      </p:grpSp>
      <p:sp>
        <p:nvSpPr>
          <p:cNvPr id="34" name="Shape 34"/>
          <p:cNvSpPr txBox="1"/>
          <p:nvPr>
            <p:ph type="title"/>
          </p:nvPr>
        </p:nvSpPr>
        <p:spPr>
          <a:xfrm>
            <a:off x="886650" y="398400"/>
            <a:ext cx="7370700" cy="857400"/>
          </a:xfrm>
          <a:prstGeom prst="rect">
            <a:avLst/>
          </a:prstGeom>
        </p:spPr>
        <p:txBody>
          <a:bodyPr anchorCtr="0" anchor="t" bIns="91425" lIns="91425" rIns="91425" wrap="square" tIns="91425"/>
          <a:lstStyle>
            <a:lvl1pPr lvl="0">
              <a:spcBef>
                <a:spcPts val="0"/>
              </a:spcBef>
              <a:buSzPts val="2400"/>
              <a:buNone/>
              <a:defRPr/>
            </a:lvl1pPr>
            <a:lvl2pPr lvl="1">
              <a:spcBef>
                <a:spcPts val="0"/>
              </a:spcBef>
              <a:buSzPts val="2400"/>
              <a:buNone/>
              <a:defRPr/>
            </a:lvl2pPr>
            <a:lvl3pPr lvl="2">
              <a:spcBef>
                <a:spcPts val="0"/>
              </a:spcBef>
              <a:buSzPts val="2400"/>
              <a:buNone/>
              <a:defRPr/>
            </a:lvl3pPr>
            <a:lvl4pPr lvl="3">
              <a:spcBef>
                <a:spcPts val="0"/>
              </a:spcBef>
              <a:buSzPts val="2400"/>
              <a:buNone/>
              <a:defRPr/>
            </a:lvl4pPr>
            <a:lvl5pPr lvl="4">
              <a:spcBef>
                <a:spcPts val="0"/>
              </a:spcBef>
              <a:buSzPts val="2400"/>
              <a:buNone/>
              <a:defRPr/>
            </a:lvl5pPr>
            <a:lvl6pPr lvl="5">
              <a:spcBef>
                <a:spcPts val="0"/>
              </a:spcBef>
              <a:buSzPts val="2400"/>
              <a:buNone/>
              <a:defRPr/>
            </a:lvl6pPr>
            <a:lvl7pPr lvl="6">
              <a:spcBef>
                <a:spcPts val="0"/>
              </a:spcBef>
              <a:buSzPts val="2400"/>
              <a:buNone/>
              <a:defRPr/>
            </a:lvl7pPr>
            <a:lvl8pPr lvl="7">
              <a:spcBef>
                <a:spcPts val="0"/>
              </a:spcBef>
              <a:buSzPts val="2400"/>
              <a:buNone/>
              <a:defRPr/>
            </a:lvl8pPr>
            <a:lvl9pPr lvl="8">
              <a:spcBef>
                <a:spcPts val="0"/>
              </a:spcBef>
              <a:buSzPts val="2400"/>
              <a:buNone/>
              <a:defRPr/>
            </a:lvl9pPr>
          </a:lstStyle>
          <a:p/>
        </p:txBody>
      </p:sp>
      <p:sp>
        <p:nvSpPr>
          <p:cNvPr id="35" name="Shape 35"/>
          <p:cNvSpPr txBox="1"/>
          <p:nvPr>
            <p:ph idx="1" type="body"/>
          </p:nvPr>
        </p:nvSpPr>
        <p:spPr>
          <a:xfrm>
            <a:off x="886650" y="1598408"/>
            <a:ext cx="7370700" cy="3327300"/>
          </a:xfrm>
          <a:prstGeom prst="rect">
            <a:avLst/>
          </a:prstGeom>
        </p:spPr>
        <p:txBody>
          <a:bodyPr anchorCtr="0" anchor="t" bIns="91425" lIns="91425" rIns="91425" wrap="square" tIns="91425"/>
          <a:lstStyle>
            <a:lvl1pPr lvl="0">
              <a:spcBef>
                <a:spcPts val="0"/>
              </a:spcBef>
              <a:buSzPts val="2400"/>
              <a:buChar char="◆"/>
              <a:defRPr/>
            </a:lvl1pPr>
            <a:lvl2pPr lvl="1">
              <a:spcBef>
                <a:spcPts val="0"/>
              </a:spcBef>
              <a:buSzPts val="2400"/>
              <a:buChar char="◆"/>
              <a:defRPr/>
            </a:lvl2pPr>
            <a:lvl3pPr lvl="2">
              <a:spcBef>
                <a:spcPts val="0"/>
              </a:spcBef>
              <a:buSzPts val="2400"/>
              <a:buChar char="◇"/>
              <a:defRPr/>
            </a:lvl3pPr>
            <a:lvl4pPr lvl="3">
              <a:spcBef>
                <a:spcPts val="0"/>
              </a:spcBef>
              <a:buSzPts val="2400"/>
              <a:buChar char="●"/>
              <a:defRPr/>
            </a:lvl4pPr>
            <a:lvl5pPr lvl="4">
              <a:spcBef>
                <a:spcPts val="0"/>
              </a:spcBef>
              <a:buSzPts val="2400"/>
              <a:buChar char="○"/>
              <a:defRPr/>
            </a:lvl5pPr>
            <a:lvl6pPr lvl="5">
              <a:spcBef>
                <a:spcPts val="0"/>
              </a:spcBef>
              <a:buSzPts val="2400"/>
              <a:buChar char="■"/>
              <a:defRPr/>
            </a:lvl6pPr>
            <a:lvl7pPr lvl="6">
              <a:spcBef>
                <a:spcPts val="0"/>
              </a:spcBef>
              <a:buSzPts val="2400"/>
              <a:buChar char="●"/>
              <a:defRPr/>
            </a:lvl7pPr>
            <a:lvl8pPr lvl="7">
              <a:spcBef>
                <a:spcPts val="0"/>
              </a:spcBef>
              <a:buSzPts val="2400"/>
              <a:buChar char="○"/>
              <a:defRPr/>
            </a:lvl8pPr>
            <a:lvl9pPr lvl="8">
              <a:spcBef>
                <a:spcPts val="0"/>
              </a:spcBef>
              <a:buSzPts val="2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spTree>
      <p:nvGrpSpPr>
        <p:cNvPr id="36" name="Shape 36"/>
        <p:cNvGrpSpPr/>
        <p:nvPr/>
      </p:nvGrpSpPr>
      <p:grpSpPr>
        <a:xfrm>
          <a:off x="0" y="0"/>
          <a:ext cx="0" cy="0"/>
          <a:chOff x="0" y="0"/>
          <a:chExt cx="0" cy="0"/>
        </a:xfrm>
      </p:grpSpPr>
      <p:grpSp>
        <p:nvGrpSpPr>
          <p:cNvPr id="37" name="Shape 37"/>
          <p:cNvGrpSpPr/>
          <p:nvPr/>
        </p:nvGrpSpPr>
        <p:grpSpPr>
          <a:xfrm>
            <a:off x="-6025" y="0"/>
            <a:ext cx="9168125" cy="5163100"/>
            <a:chOff x="-6025" y="0"/>
            <a:chExt cx="9168125" cy="5163100"/>
          </a:xfrm>
        </p:grpSpPr>
        <p:sp>
          <p:nvSpPr>
            <p:cNvPr id="38" name="Shape 38"/>
            <p:cNvSpPr/>
            <p:nvPr/>
          </p:nvSpPr>
          <p:spPr>
            <a:xfrm>
              <a:off x="0" y="0"/>
              <a:ext cx="8552900" cy="1333000"/>
            </a:xfrm>
            <a:custGeom>
              <a:pathLst>
                <a:path extrusionOk="0" h="53320" w="342116">
                  <a:moveTo>
                    <a:pt x="0" y="0"/>
                  </a:moveTo>
                  <a:lnTo>
                    <a:pt x="0" y="53320"/>
                  </a:lnTo>
                  <a:lnTo>
                    <a:pt x="342116" y="0"/>
                  </a:lnTo>
                  <a:close/>
                </a:path>
              </a:pathLst>
            </a:custGeom>
            <a:solidFill>
              <a:srgbClr val="004C52"/>
            </a:solidFill>
            <a:ln>
              <a:noFill/>
            </a:ln>
          </p:spPr>
        </p:sp>
        <p:sp>
          <p:nvSpPr>
            <p:cNvPr id="39" name="Shape 39"/>
            <p:cNvSpPr/>
            <p:nvPr/>
          </p:nvSpPr>
          <p:spPr>
            <a:xfrm>
              <a:off x="2563450" y="0"/>
              <a:ext cx="6580550" cy="1272675"/>
            </a:xfrm>
            <a:custGeom>
              <a:pathLst>
                <a:path extrusionOk="0" h="50907" w="263222">
                  <a:moveTo>
                    <a:pt x="0" y="0"/>
                  </a:moveTo>
                  <a:lnTo>
                    <a:pt x="217381" y="50907"/>
                  </a:lnTo>
                  <a:lnTo>
                    <a:pt x="263222" y="10133"/>
                  </a:lnTo>
                  <a:lnTo>
                    <a:pt x="263222" y="0"/>
                  </a:lnTo>
                  <a:close/>
                </a:path>
              </a:pathLst>
            </a:custGeom>
            <a:solidFill>
              <a:srgbClr val="00AE9D">
                <a:alpha val="83460"/>
              </a:srgbClr>
            </a:solidFill>
            <a:ln>
              <a:noFill/>
            </a:ln>
          </p:spPr>
        </p:sp>
        <p:sp>
          <p:nvSpPr>
            <p:cNvPr id="40" name="Shape 40"/>
            <p:cNvSpPr/>
            <p:nvPr/>
          </p:nvSpPr>
          <p:spPr>
            <a:xfrm>
              <a:off x="-6025" y="2"/>
              <a:ext cx="7298300" cy="1471709"/>
            </a:xfrm>
            <a:custGeom>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41" name="Shape 41"/>
            <p:cNvSpPr/>
            <p:nvPr/>
          </p:nvSpPr>
          <p:spPr>
            <a:xfrm>
              <a:off x="3596100" y="4667000"/>
              <a:ext cx="5090700" cy="476500"/>
            </a:xfrm>
            <a:custGeom>
              <a:pathLst>
                <a:path extrusionOk="0" h="19060" w="203628">
                  <a:moveTo>
                    <a:pt x="0" y="19060"/>
                  </a:moveTo>
                  <a:lnTo>
                    <a:pt x="203628" y="19060"/>
                  </a:lnTo>
                  <a:lnTo>
                    <a:pt x="157305" y="0"/>
                  </a:lnTo>
                  <a:close/>
                </a:path>
              </a:pathLst>
            </a:custGeom>
            <a:solidFill>
              <a:srgbClr val="004C52"/>
            </a:solidFill>
            <a:ln>
              <a:noFill/>
            </a:ln>
          </p:spPr>
        </p:sp>
        <p:sp>
          <p:nvSpPr>
            <p:cNvPr id="42" name="Shape 42"/>
            <p:cNvSpPr/>
            <p:nvPr/>
          </p:nvSpPr>
          <p:spPr>
            <a:xfrm>
              <a:off x="5525000" y="4692625"/>
              <a:ext cx="3637100" cy="470475"/>
            </a:xfrm>
            <a:custGeom>
              <a:pathLst>
                <a:path extrusionOk="0" h="18819" w="145484">
                  <a:moveTo>
                    <a:pt x="145484" y="0"/>
                  </a:moveTo>
                  <a:lnTo>
                    <a:pt x="145484" y="18819"/>
                  </a:lnTo>
                  <a:lnTo>
                    <a:pt x="0" y="18819"/>
                  </a:lnTo>
                  <a:close/>
                </a:path>
              </a:pathLst>
            </a:custGeom>
            <a:solidFill>
              <a:srgbClr val="00AE9D">
                <a:alpha val="83460"/>
              </a:srgbClr>
            </a:solidFill>
            <a:ln>
              <a:noFill/>
            </a:ln>
          </p:spPr>
        </p:sp>
        <p:sp>
          <p:nvSpPr>
            <p:cNvPr id="43" name="Shape 43"/>
            <p:cNvSpPr/>
            <p:nvPr/>
          </p:nvSpPr>
          <p:spPr>
            <a:xfrm>
              <a:off x="7521475" y="4023125"/>
              <a:ext cx="1634600" cy="1139975"/>
            </a:xfrm>
            <a:custGeom>
              <a:pathLst>
                <a:path extrusionOk="0" h="45599" w="65384">
                  <a:moveTo>
                    <a:pt x="65384" y="27022"/>
                  </a:moveTo>
                  <a:lnTo>
                    <a:pt x="65384" y="0"/>
                  </a:lnTo>
                  <a:lnTo>
                    <a:pt x="0" y="45599"/>
                  </a:lnTo>
                  <a:close/>
                </a:path>
              </a:pathLst>
            </a:custGeom>
            <a:solidFill>
              <a:srgbClr val="ABE33F">
                <a:alpha val="81150"/>
              </a:srgbClr>
            </a:solidFill>
            <a:ln>
              <a:noFill/>
            </a:ln>
          </p:spPr>
        </p:sp>
      </p:grpSp>
      <p:sp>
        <p:nvSpPr>
          <p:cNvPr id="44" name="Shape 44"/>
          <p:cNvSpPr txBox="1"/>
          <p:nvPr>
            <p:ph type="title"/>
          </p:nvPr>
        </p:nvSpPr>
        <p:spPr>
          <a:xfrm>
            <a:off x="886650" y="398400"/>
            <a:ext cx="7370700" cy="857400"/>
          </a:xfrm>
          <a:prstGeom prst="rect">
            <a:avLst/>
          </a:prstGeom>
        </p:spPr>
        <p:txBody>
          <a:bodyPr anchorCtr="0" anchor="t" bIns="91425" lIns="91425" rIns="91425" wrap="square" tIns="91425"/>
          <a:lstStyle>
            <a:lvl1pPr lvl="0">
              <a:spcBef>
                <a:spcPts val="0"/>
              </a:spcBef>
              <a:buSzPts val="2400"/>
              <a:buNone/>
              <a:defRPr/>
            </a:lvl1pPr>
            <a:lvl2pPr lvl="1">
              <a:spcBef>
                <a:spcPts val="0"/>
              </a:spcBef>
              <a:buSzPts val="2400"/>
              <a:buNone/>
              <a:defRPr/>
            </a:lvl2pPr>
            <a:lvl3pPr lvl="2">
              <a:spcBef>
                <a:spcPts val="0"/>
              </a:spcBef>
              <a:buSzPts val="2400"/>
              <a:buNone/>
              <a:defRPr/>
            </a:lvl3pPr>
            <a:lvl4pPr lvl="3">
              <a:spcBef>
                <a:spcPts val="0"/>
              </a:spcBef>
              <a:buSzPts val="2400"/>
              <a:buNone/>
              <a:defRPr/>
            </a:lvl4pPr>
            <a:lvl5pPr lvl="4">
              <a:spcBef>
                <a:spcPts val="0"/>
              </a:spcBef>
              <a:buSzPts val="2400"/>
              <a:buNone/>
              <a:defRPr/>
            </a:lvl5pPr>
            <a:lvl6pPr lvl="5">
              <a:spcBef>
                <a:spcPts val="0"/>
              </a:spcBef>
              <a:buSzPts val="2400"/>
              <a:buNone/>
              <a:defRPr/>
            </a:lvl6pPr>
            <a:lvl7pPr lvl="6">
              <a:spcBef>
                <a:spcPts val="0"/>
              </a:spcBef>
              <a:buSzPts val="2400"/>
              <a:buNone/>
              <a:defRPr/>
            </a:lvl7pPr>
            <a:lvl8pPr lvl="7">
              <a:spcBef>
                <a:spcPts val="0"/>
              </a:spcBef>
              <a:buSzPts val="2400"/>
              <a:buNone/>
              <a:defRPr/>
            </a:lvl8pPr>
            <a:lvl9pPr lvl="8">
              <a:spcBef>
                <a:spcPts val="0"/>
              </a:spcBef>
              <a:buSzPts val="2400"/>
              <a:buNone/>
              <a:defRPr/>
            </a:lvl9pPr>
          </a:lstStyle>
          <a:p/>
        </p:txBody>
      </p:sp>
      <p:sp>
        <p:nvSpPr>
          <p:cNvPr id="45" name="Shape 45"/>
          <p:cNvSpPr txBox="1"/>
          <p:nvPr>
            <p:ph idx="1" type="body"/>
          </p:nvPr>
        </p:nvSpPr>
        <p:spPr>
          <a:xfrm>
            <a:off x="904925" y="1495850"/>
            <a:ext cx="3560100" cy="3429900"/>
          </a:xfrm>
          <a:prstGeom prst="rect">
            <a:avLst/>
          </a:prstGeom>
        </p:spPr>
        <p:txBody>
          <a:bodyPr anchorCtr="0" anchor="t" bIns="91425" lIns="91425" rIns="91425" wrap="square" tIns="91425"/>
          <a:lstStyle>
            <a:lvl1pPr lvl="0">
              <a:spcBef>
                <a:spcPts val="0"/>
              </a:spcBef>
              <a:buSzPts val="1800"/>
              <a:buChar char="◆"/>
              <a:defRPr sz="1800"/>
            </a:lvl1pPr>
            <a:lvl2pPr lvl="1">
              <a:spcBef>
                <a:spcPts val="0"/>
              </a:spcBef>
              <a:buSzPts val="1800"/>
              <a:buChar char="◆"/>
              <a:defRPr sz="1800"/>
            </a:lvl2pPr>
            <a:lvl3pPr lvl="2">
              <a:spcBef>
                <a:spcPts val="0"/>
              </a:spcBef>
              <a:buSzPts val="1800"/>
              <a:buChar char="◇"/>
              <a:defRPr sz="1800"/>
            </a:lvl3pPr>
            <a:lvl4pPr lvl="3">
              <a:spcBef>
                <a:spcPts val="0"/>
              </a:spcBef>
              <a:buSzPts val="1800"/>
              <a:buChar char="●"/>
              <a:defRPr sz="1800"/>
            </a:lvl4pPr>
            <a:lvl5pPr lvl="4">
              <a:spcBef>
                <a:spcPts val="0"/>
              </a:spcBef>
              <a:buSzPts val="1800"/>
              <a:buChar char="○"/>
              <a:defRPr sz="1800"/>
            </a:lvl5pPr>
            <a:lvl6pPr lvl="5">
              <a:spcBef>
                <a:spcPts val="0"/>
              </a:spcBef>
              <a:buSzPts val="1800"/>
              <a:buChar char="■"/>
              <a:defRPr sz="1800"/>
            </a:lvl6pPr>
            <a:lvl7pPr lvl="6">
              <a:spcBef>
                <a:spcPts val="0"/>
              </a:spcBef>
              <a:buSzPts val="1800"/>
              <a:buChar char="●"/>
              <a:defRPr sz="1800"/>
            </a:lvl7pPr>
            <a:lvl8pPr lvl="7">
              <a:spcBef>
                <a:spcPts val="0"/>
              </a:spcBef>
              <a:buSzPts val="1800"/>
              <a:buChar char="○"/>
              <a:defRPr sz="1800"/>
            </a:lvl8pPr>
            <a:lvl9pPr lvl="8">
              <a:spcBef>
                <a:spcPts val="0"/>
              </a:spcBef>
              <a:buSzPts val="1800"/>
              <a:buChar char="■"/>
              <a:defRPr sz="1800"/>
            </a:lvl9pPr>
          </a:lstStyle>
          <a:p/>
        </p:txBody>
      </p:sp>
      <p:sp>
        <p:nvSpPr>
          <p:cNvPr id="46" name="Shape 46"/>
          <p:cNvSpPr txBox="1"/>
          <p:nvPr>
            <p:ph idx="2" type="body"/>
          </p:nvPr>
        </p:nvSpPr>
        <p:spPr>
          <a:xfrm>
            <a:off x="4679180" y="1495850"/>
            <a:ext cx="3560100" cy="3429900"/>
          </a:xfrm>
          <a:prstGeom prst="rect">
            <a:avLst/>
          </a:prstGeom>
        </p:spPr>
        <p:txBody>
          <a:bodyPr anchorCtr="0" anchor="t" bIns="91425" lIns="91425" rIns="91425" wrap="square" tIns="91425"/>
          <a:lstStyle>
            <a:lvl1pPr lvl="0">
              <a:spcBef>
                <a:spcPts val="0"/>
              </a:spcBef>
              <a:buSzPts val="1800"/>
              <a:buChar char="◆"/>
              <a:defRPr sz="1800"/>
            </a:lvl1pPr>
            <a:lvl2pPr lvl="1">
              <a:spcBef>
                <a:spcPts val="0"/>
              </a:spcBef>
              <a:buSzPts val="1800"/>
              <a:buChar char="◆"/>
              <a:defRPr sz="1800"/>
            </a:lvl2pPr>
            <a:lvl3pPr lvl="2">
              <a:spcBef>
                <a:spcPts val="0"/>
              </a:spcBef>
              <a:buSzPts val="1800"/>
              <a:buChar char="◇"/>
              <a:defRPr sz="1800"/>
            </a:lvl3pPr>
            <a:lvl4pPr lvl="3">
              <a:spcBef>
                <a:spcPts val="0"/>
              </a:spcBef>
              <a:buSzPts val="1800"/>
              <a:buChar char="●"/>
              <a:defRPr sz="1800"/>
            </a:lvl4pPr>
            <a:lvl5pPr lvl="4">
              <a:spcBef>
                <a:spcPts val="0"/>
              </a:spcBef>
              <a:buSzPts val="1800"/>
              <a:buChar char="○"/>
              <a:defRPr sz="1800"/>
            </a:lvl5pPr>
            <a:lvl6pPr lvl="5">
              <a:spcBef>
                <a:spcPts val="0"/>
              </a:spcBef>
              <a:buSzPts val="1800"/>
              <a:buChar char="■"/>
              <a:defRPr sz="1800"/>
            </a:lvl6pPr>
            <a:lvl7pPr lvl="6">
              <a:spcBef>
                <a:spcPts val="0"/>
              </a:spcBef>
              <a:buSzPts val="1800"/>
              <a:buChar char="●"/>
              <a:defRPr sz="1800"/>
            </a:lvl7pPr>
            <a:lvl8pPr lvl="7">
              <a:spcBef>
                <a:spcPts val="0"/>
              </a:spcBef>
              <a:buSzPts val="1800"/>
              <a:buChar char="○"/>
              <a:defRPr sz="1800"/>
            </a:lvl8pPr>
            <a:lvl9pPr lvl="8">
              <a:spcBef>
                <a:spcPts val="0"/>
              </a:spcBef>
              <a:buSzPts val="1800"/>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3 columns">
    <p:spTree>
      <p:nvGrpSpPr>
        <p:cNvPr id="47" name="Shape 47"/>
        <p:cNvGrpSpPr/>
        <p:nvPr/>
      </p:nvGrpSpPr>
      <p:grpSpPr>
        <a:xfrm>
          <a:off x="0" y="0"/>
          <a:ext cx="0" cy="0"/>
          <a:chOff x="0" y="0"/>
          <a:chExt cx="0" cy="0"/>
        </a:xfrm>
      </p:grpSpPr>
      <p:grpSp>
        <p:nvGrpSpPr>
          <p:cNvPr id="48" name="Shape 48"/>
          <p:cNvGrpSpPr/>
          <p:nvPr/>
        </p:nvGrpSpPr>
        <p:grpSpPr>
          <a:xfrm>
            <a:off x="-6025" y="0"/>
            <a:ext cx="9168125" cy="5163100"/>
            <a:chOff x="-6025" y="0"/>
            <a:chExt cx="9168125" cy="5163100"/>
          </a:xfrm>
        </p:grpSpPr>
        <p:sp>
          <p:nvSpPr>
            <p:cNvPr id="49" name="Shape 49"/>
            <p:cNvSpPr/>
            <p:nvPr/>
          </p:nvSpPr>
          <p:spPr>
            <a:xfrm>
              <a:off x="0" y="0"/>
              <a:ext cx="8552900" cy="1333000"/>
            </a:xfrm>
            <a:custGeom>
              <a:pathLst>
                <a:path extrusionOk="0" h="53320" w="342116">
                  <a:moveTo>
                    <a:pt x="0" y="0"/>
                  </a:moveTo>
                  <a:lnTo>
                    <a:pt x="0" y="53320"/>
                  </a:lnTo>
                  <a:lnTo>
                    <a:pt x="342116" y="0"/>
                  </a:lnTo>
                  <a:close/>
                </a:path>
              </a:pathLst>
            </a:custGeom>
            <a:solidFill>
              <a:srgbClr val="004C52"/>
            </a:solidFill>
            <a:ln>
              <a:noFill/>
            </a:ln>
          </p:spPr>
        </p:sp>
        <p:sp>
          <p:nvSpPr>
            <p:cNvPr id="50" name="Shape 50"/>
            <p:cNvSpPr/>
            <p:nvPr/>
          </p:nvSpPr>
          <p:spPr>
            <a:xfrm>
              <a:off x="2563450" y="0"/>
              <a:ext cx="6580550" cy="1272675"/>
            </a:xfrm>
            <a:custGeom>
              <a:pathLst>
                <a:path extrusionOk="0" h="50907" w="263222">
                  <a:moveTo>
                    <a:pt x="0" y="0"/>
                  </a:moveTo>
                  <a:lnTo>
                    <a:pt x="217381" y="50907"/>
                  </a:lnTo>
                  <a:lnTo>
                    <a:pt x="263222" y="10133"/>
                  </a:lnTo>
                  <a:lnTo>
                    <a:pt x="263222" y="0"/>
                  </a:lnTo>
                  <a:close/>
                </a:path>
              </a:pathLst>
            </a:custGeom>
            <a:solidFill>
              <a:srgbClr val="00AE9D">
                <a:alpha val="83460"/>
              </a:srgbClr>
            </a:solidFill>
            <a:ln>
              <a:noFill/>
            </a:ln>
          </p:spPr>
        </p:sp>
        <p:sp>
          <p:nvSpPr>
            <p:cNvPr id="51" name="Shape 51"/>
            <p:cNvSpPr/>
            <p:nvPr/>
          </p:nvSpPr>
          <p:spPr>
            <a:xfrm>
              <a:off x="-6025" y="2"/>
              <a:ext cx="7298300" cy="1471709"/>
            </a:xfrm>
            <a:custGeom>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52" name="Shape 52"/>
            <p:cNvSpPr/>
            <p:nvPr/>
          </p:nvSpPr>
          <p:spPr>
            <a:xfrm>
              <a:off x="3596100" y="4667000"/>
              <a:ext cx="5090700" cy="476500"/>
            </a:xfrm>
            <a:custGeom>
              <a:pathLst>
                <a:path extrusionOk="0" h="19060" w="203628">
                  <a:moveTo>
                    <a:pt x="0" y="19060"/>
                  </a:moveTo>
                  <a:lnTo>
                    <a:pt x="203628" y="19060"/>
                  </a:lnTo>
                  <a:lnTo>
                    <a:pt x="157305" y="0"/>
                  </a:lnTo>
                  <a:close/>
                </a:path>
              </a:pathLst>
            </a:custGeom>
            <a:solidFill>
              <a:srgbClr val="004C52"/>
            </a:solidFill>
            <a:ln>
              <a:noFill/>
            </a:ln>
          </p:spPr>
        </p:sp>
        <p:sp>
          <p:nvSpPr>
            <p:cNvPr id="53" name="Shape 53"/>
            <p:cNvSpPr/>
            <p:nvPr/>
          </p:nvSpPr>
          <p:spPr>
            <a:xfrm>
              <a:off x="5525000" y="4692625"/>
              <a:ext cx="3637100" cy="470475"/>
            </a:xfrm>
            <a:custGeom>
              <a:pathLst>
                <a:path extrusionOk="0" h="18819" w="145484">
                  <a:moveTo>
                    <a:pt x="145484" y="0"/>
                  </a:moveTo>
                  <a:lnTo>
                    <a:pt x="145484" y="18819"/>
                  </a:lnTo>
                  <a:lnTo>
                    <a:pt x="0" y="18819"/>
                  </a:lnTo>
                  <a:close/>
                </a:path>
              </a:pathLst>
            </a:custGeom>
            <a:solidFill>
              <a:srgbClr val="00AE9D">
                <a:alpha val="83460"/>
              </a:srgbClr>
            </a:solidFill>
            <a:ln>
              <a:noFill/>
            </a:ln>
          </p:spPr>
        </p:sp>
        <p:sp>
          <p:nvSpPr>
            <p:cNvPr id="54" name="Shape 54"/>
            <p:cNvSpPr/>
            <p:nvPr/>
          </p:nvSpPr>
          <p:spPr>
            <a:xfrm>
              <a:off x="7521475" y="4023125"/>
              <a:ext cx="1634600" cy="1139975"/>
            </a:xfrm>
            <a:custGeom>
              <a:pathLst>
                <a:path extrusionOk="0" h="45599" w="65384">
                  <a:moveTo>
                    <a:pt x="65384" y="27022"/>
                  </a:moveTo>
                  <a:lnTo>
                    <a:pt x="65384" y="0"/>
                  </a:lnTo>
                  <a:lnTo>
                    <a:pt x="0" y="45599"/>
                  </a:lnTo>
                  <a:close/>
                </a:path>
              </a:pathLst>
            </a:custGeom>
            <a:solidFill>
              <a:srgbClr val="ABE33F">
                <a:alpha val="81150"/>
              </a:srgbClr>
            </a:solidFill>
            <a:ln>
              <a:noFill/>
            </a:ln>
          </p:spPr>
        </p:sp>
      </p:grpSp>
      <p:sp>
        <p:nvSpPr>
          <p:cNvPr id="55" name="Shape 55"/>
          <p:cNvSpPr txBox="1"/>
          <p:nvPr>
            <p:ph type="title"/>
          </p:nvPr>
        </p:nvSpPr>
        <p:spPr>
          <a:xfrm>
            <a:off x="886650" y="398400"/>
            <a:ext cx="7370700" cy="857400"/>
          </a:xfrm>
          <a:prstGeom prst="rect">
            <a:avLst/>
          </a:prstGeom>
        </p:spPr>
        <p:txBody>
          <a:bodyPr anchorCtr="0" anchor="t" bIns="91425" lIns="91425" rIns="91425" wrap="square" tIns="91425"/>
          <a:lstStyle>
            <a:lvl1pPr lvl="0" rtl="0">
              <a:spcBef>
                <a:spcPts val="0"/>
              </a:spcBef>
              <a:buSzPts val="2400"/>
              <a:buNone/>
              <a:defRPr/>
            </a:lvl1pPr>
            <a:lvl2pPr lvl="1" rtl="0">
              <a:spcBef>
                <a:spcPts val="0"/>
              </a:spcBef>
              <a:buSzPts val="2400"/>
              <a:buNone/>
              <a:defRPr/>
            </a:lvl2pPr>
            <a:lvl3pPr lvl="2" rtl="0">
              <a:spcBef>
                <a:spcPts val="0"/>
              </a:spcBef>
              <a:buSzPts val="2400"/>
              <a:buNone/>
              <a:defRPr/>
            </a:lvl3pPr>
            <a:lvl4pPr lvl="3" rtl="0">
              <a:spcBef>
                <a:spcPts val="0"/>
              </a:spcBef>
              <a:buSzPts val="2400"/>
              <a:buNone/>
              <a:defRPr/>
            </a:lvl4pPr>
            <a:lvl5pPr lvl="4" rtl="0">
              <a:spcBef>
                <a:spcPts val="0"/>
              </a:spcBef>
              <a:buSzPts val="2400"/>
              <a:buNone/>
              <a:defRPr/>
            </a:lvl5pPr>
            <a:lvl6pPr lvl="5" rtl="0">
              <a:spcBef>
                <a:spcPts val="0"/>
              </a:spcBef>
              <a:buSzPts val="2400"/>
              <a:buNone/>
              <a:defRPr/>
            </a:lvl6pPr>
            <a:lvl7pPr lvl="6" rtl="0">
              <a:spcBef>
                <a:spcPts val="0"/>
              </a:spcBef>
              <a:buSzPts val="2400"/>
              <a:buNone/>
              <a:defRPr/>
            </a:lvl7pPr>
            <a:lvl8pPr lvl="7" rtl="0">
              <a:spcBef>
                <a:spcPts val="0"/>
              </a:spcBef>
              <a:buSzPts val="2400"/>
              <a:buNone/>
              <a:defRPr/>
            </a:lvl8pPr>
            <a:lvl9pPr lvl="8" rtl="0">
              <a:spcBef>
                <a:spcPts val="0"/>
              </a:spcBef>
              <a:buSzPts val="2400"/>
              <a:buNone/>
              <a:defRPr/>
            </a:lvl9pPr>
          </a:lstStyle>
          <a:p/>
        </p:txBody>
      </p:sp>
      <p:sp>
        <p:nvSpPr>
          <p:cNvPr id="56" name="Shape 56"/>
          <p:cNvSpPr txBox="1"/>
          <p:nvPr>
            <p:ph idx="1" type="body"/>
          </p:nvPr>
        </p:nvSpPr>
        <p:spPr>
          <a:xfrm>
            <a:off x="870750" y="1495850"/>
            <a:ext cx="2365200" cy="3429900"/>
          </a:xfrm>
          <a:prstGeom prst="rect">
            <a:avLst/>
          </a:prstGeom>
        </p:spPr>
        <p:txBody>
          <a:bodyPr anchorCtr="0" anchor="t" bIns="91425" lIns="91425" rIns="91425" wrap="square" tIns="91425"/>
          <a:lstStyle>
            <a:lvl1pPr lvl="0" rtl="0">
              <a:spcBef>
                <a:spcPts val="0"/>
              </a:spcBef>
              <a:buSzPts val="1400"/>
              <a:buChar char="◆"/>
              <a:defRPr sz="1400"/>
            </a:lvl1pPr>
            <a:lvl2pPr lvl="1" rtl="0">
              <a:spcBef>
                <a:spcPts val="0"/>
              </a:spcBef>
              <a:buSzPts val="1400"/>
              <a:buChar char="◆"/>
              <a:defRPr sz="1400"/>
            </a:lvl2pPr>
            <a:lvl3pPr lvl="2" rtl="0">
              <a:spcBef>
                <a:spcPts val="0"/>
              </a:spcBef>
              <a:buSzPts val="1400"/>
              <a:buChar char="◇"/>
              <a:defRPr sz="1400"/>
            </a:lvl3pPr>
            <a:lvl4pPr lvl="3" rtl="0">
              <a:spcBef>
                <a:spcPts val="0"/>
              </a:spcBef>
              <a:buSzPts val="1400"/>
              <a:buChar char="●"/>
              <a:defRPr sz="1400"/>
            </a:lvl4pPr>
            <a:lvl5pPr lvl="4" rtl="0">
              <a:spcBef>
                <a:spcPts val="0"/>
              </a:spcBef>
              <a:buSzPts val="1400"/>
              <a:buChar char="○"/>
              <a:defRPr sz="1400"/>
            </a:lvl5pPr>
            <a:lvl6pPr lvl="5" rtl="0">
              <a:spcBef>
                <a:spcPts val="0"/>
              </a:spcBef>
              <a:buSzPts val="1400"/>
              <a:buChar char="■"/>
              <a:defRPr sz="1400"/>
            </a:lvl6pPr>
            <a:lvl7pPr lvl="6" rtl="0">
              <a:spcBef>
                <a:spcPts val="0"/>
              </a:spcBef>
              <a:buSzPts val="1400"/>
              <a:buChar char="●"/>
              <a:defRPr sz="1400"/>
            </a:lvl7pPr>
            <a:lvl8pPr lvl="7" rtl="0">
              <a:spcBef>
                <a:spcPts val="0"/>
              </a:spcBef>
              <a:buSzPts val="1400"/>
              <a:buChar char="○"/>
              <a:defRPr sz="1400"/>
            </a:lvl8pPr>
            <a:lvl9pPr lvl="8" rtl="0">
              <a:spcBef>
                <a:spcPts val="0"/>
              </a:spcBef>
              <a:buSzPts val="1400"/>
              <a:buChar char="■"/>
              <a:defRPr sz="1400"/>
            </a:lvl9pPr>
          </a:lstStyle>
          <a:p/>
        </p:txBody>
      </p:sp>
      <p:sp>
        <p:nvSpPr>
          <p:cNvPr id="57" name="Shape 57"/>
          <p:cNvSpPr txBox="1"/>
          <p:nvPr>
            <p:ph idx="2" type="body"/>
          </p:nvPr>
        </p:nvSpPr>
        <p:spPr>
          <a:xfrm>
            <a:off x="3357262" y="1495850"/>
            <a:ext cx="2365200" cy="3429900"/>
          </a:xfrm>
          <a:prstGeom prst="rect">
            <a:avLst/>
          </a:prstGeom>
        </p:spPr>
        <p:txBody>
          <a:bodyPr anchorCtr="0" anchor="t" bIns="91425" lIns="91425" rIns="91425" wrap="square" tIns="91425"/>
          <a:lstStyle>
            <a:lvl1pPr lvl="0" rtl="0">
              <a:spcBef>
                <a:spcPts val="0"/>
              </a:spcBef>
              <a:buSzPts val="1400"/>
              <a:buChar char="◆"/>
              <a:defRPr sz="1400"/>
            </a:lvl1pPr>
            <a:lvl2pPr lvl="1" rtl="0">
              <a:spcBef>
                <a:spcPts val="0"/>
              </a:spcBef>
              <a:buSzPts val="1400"/>
              <a:buChar char="◆"/>
              <a:defRPr sz="1400"/>
            </a:lvl2pPr>
            <a:lvl3pPr lvl="2" rtl="0">
              <a:spcBef>
                <a:spcPts val="0"/>
              </a:spcBef>
              <a:buSzPts val="1400"/>
              <a:buChar char="◇"/>
              <a:defRPr sz="1400"/>
            </a:lvl3pPr>
            <a:lvl4pPr lvl="3" rtl="0">
              <a:spcBef>
                <a:spcPts val="0"/>
              </a:spcBef>
              <a:buSzPts val="1400"/>
              <a:buChar char="●"/>
              <a:defRPr sz="1400"/>
            </a:lvl4pPr>
            <a:lvl5pPr lvl="4" rtl="0">
              <a:spcBef>
                <a:spcPts val="0"/>
              </a:spcBef>
              <a:buSzPts val="1400"/>
              <a:buChar char="○"/>
              <a:defRPr sz="1400"/>
            </a:lvl5pPr>
            <a:lvl6pPr lvl="5" rtl="0">
              <a:spcBef>
                <a:spcPts val="0"/>
              </a:spcBef>
              <a:buSzPts val="1400"/>
              <a:buChar char="■"/>
              <a:defRPr sz="1400"/>
            </a:lvl6pPr>
            <a:lvl7pPr lvl="6" rtl="0">
              <a:spcBef>
                <a:spcPts val="0"/>
              </a:spcBef>
              <a:buSzPts val="1400"/>
              <a:buChar char="●"/>
              <a:defRPr sz="1400"/>
            </a:lvl7pPr>
            <a:lvl8pPr lvl="7" rtl="0">
              <a:spcBef>
                <a:spcPts val="0"/>
              </a:spcBef>
              <a:buSzPts val="1400"/>
              <a:buChar char="○"/>
              <a:defRPr sz="1400"/>
            </a:lvl8pPr>
            <a:lvl9pPr lvl="8" rtl="0">
              <a:spcBef>
                <a:spcPts val="0"/>
              </a:spcBef>
              <a:buSzPts val="1400"/>
              <a:buChar char="■"/>
              <a:defRPr sz="1400"/>
            </a:lvl9pPr>
          </a:lstStyle>
          <a:p/>
        </p:txBody>
      </p:sp>
      <p:sp>
        <p:nvSpPr>
          <p:cNvPr id="58" name="Shape 58"/>
          <p:cNvSpPr txBox="1"/>
          <p:nvPr>
            <p:ph idx="3" type="body"/>
          </p:nvPr>
        </p:nvSpPr>
        <p:spPr>
          <a:xfrm>
            <a:off x="5843773" y="1495850"/>
            <a:ext cx="2365200" cy="3429900"/>
          </a:xfrm>
          <a:prstGeom prst="rect">
            <a:avLst/>
          </a:prstGeom>
        </p:spPr>
        <p:txBody>
          <a:bodyPr anchorCtr="0" anchor="t" bIns="91425" lIns="91425" rIns="91425" wrap="square" tIns="91425"/>
          <a:lstStyle>
            <a:lvl1pPr lvl="0" rtl="0">
              <a:spcBef>
                <a:spcPts val="0"/>
              </a:spcBef>
              <a:buSzPts val="1400"/>
              <a:buChar char="◆"/>
              <a:defRPr sz="1400"/>
            </a:lvl1pPr>
            <a:lvl2pPr lvl="1" rtl="0">
              <a:spcBef>
                <a:spcPts val="0"/>
              </a:spcBef>
              <a:buSzPts val="1400"/>
              <a:buChar char="◆"/>
              <a:defRPr sz="1400"/>
            </a:lvl2pPr>
            <a:lvl3pPr lvl="2" rtl="0">
              <a:spcBef>
                <a:spcPts val="0"/>
              </a:spcBef>
              <a:buSzPts val="1400"/>
              <a:buChar char="◇"/>
              <a:defRPr sz="1400"/>
            </a:lvl3pPr>
            <a:lvl4pPr lvl="3" rtl="0">
              <a:spcBef>
                <a:spcPts val="0"/>
              </a:spcBef>
              <a:buSzPts val="1400"/>
              <a:buChar char="●"/>
              <a:defRPr sz="1400"/>
            </a:lvl4pPr>
            <a:lvl5pPr lvl="4" rtl="0">
              <a:spcBef>
                <a:spcPts val="0"/>
              </a:spcBef>
              <a:buSzPts val="1400"/>
              <a:buChar char="○"/>
              <a:defRPr sz="1400"/>
            </a:lvl5pPr>
            <a:lvl6pPr lvl="5" rtl="0">
              <a:spcBef>
                <a:spcPts val="0"/>
              </a:spcBef>
              <a:buSzPts val="1400"/>
              <a:buChar char="■"/>
              <a:defRPr sz="1400"/>
            </a:lvl6pPr>
            <a:lvl7pPr lvl="6" rtl="0">
              <a:spcBef>
                <a:spcPts val="0"/>
              </a:spcBef>
              <a:buSzPts val="1400"/>
              <a:buChar char="●"/>
              <a:defRPr sz="1400"/>
            </a:lvl7pPr>
            <a:lvl8pPr lvl="7" rtl="0">
              <a:spcBef>
                <a:spcPts val="0"/>
              </a:spcBef>
              <a:buSzPts val="1400"/>
              <a:buChar char="○"/>
              <a:defRPr sz="1400"/>
            </a:lvl8pPr>
            <a:lvl9pPr lvl="8" rtl="0">
              <a:spcBef>
                <a:spcPts val="0"/>
              </a:spcBef>
              <a:buSzPts val="1400"/>
              <a:buChar char="■"/>
              <a:defRPr sz="1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9" name="Shape 59"/>
        <p:cNvGrpSpPr/>
        <p:nvPr/>
      </p:nvGrpSpPr>
      <p:grpSpPr>
        <a:xfrm>
          <a:off x="0" y="0"/>
          <a:ext cx="0" cy="0"/>
          <a:chOff x="0" y="0"/>
          <a:chExt cx="0" cy="0"/>
        </a:xfrm>
      </p:grpSpPr>
      <p:grpSp>
        <p:nvGrpSpPr>
          <p:cNvPr id="60" name="Shape 60"/>
          <p:cNvGrpSpPr/>
          <p:nvPr/>
        </p:nvGrpSpPr>
        <p:grpSpPr>
          <a:xfrm>
            <a:off x="-6025" y="0"/>
            <a:ext cx="9168125" cy="5163100"/>
            <a:chOff x="-6025" y="0"/>
            <a:chExt cx="9168125" cy="5163100"/>
          </a:xfrm>
        </p:grpSpPr>
        <p:sp>
          <p:nvSpPr>
            <p:cNvPr id="61" name="Shape 61"/>
            <p:cNvSpPr/>
            <p:nvPr/>
          </p:nvSpPr>
          <p:spPr>
            <a:xfrm>
              <a:off x="0" y="0"/>
              <a:ext cx="8552900" cy="1333000"/>
            </a:xfrm>
            <a:custGeom>
              <a:pathLst>
                <a:path extrusionOk="0" h="53320" w="342116">
                  <a:moveTo>
                    <a:pt x="0" y="0"/>
                  </a:moveTo>
                  <a:lnTo>
                    <a:pt x="0" y="53320"/>
                  </a:lnTo>
                  <a:lnTo>
                    <a:pt x="342116" y="0"/>
                  </a:lnTo>
                  <a:close/>
                </a:path>
              </a:pathLst>
            </a:custGeom>
            <a:solidFill>
              <a:srgbClr val="004C52"/>
            </a:solidFill>
            <a:ln>
              <a:noFill/>
            </a:ln>
          </p:spPr>
        </p:sp>
        <p:sp>
          <p:nvSpPr>
            <p:cNvPr id="62" name="Shape 62"/>
            <p:cNvSpPr/>
            <p:nvPr/>
          </p:nvSpPr>
          <p:spPr>
            <a:xfrm>
              <a:off x="2563450" y="0"/>
              <a:ext cx="6580550" cy="1272675"/>
            </a:xfrm>
            <a:custGeom>
              <a:pathLst>
                <a:path extrusionOk="0" h="50907" w="263222">
                  <a:moveTo>
                    <a:pt x="0" y="0"/>
                  </a:moveTo>
                  <a:lnTo>
                    <a:pt x="217381" y="50907"/>
                  </a:lnTo>
                  <a:lnTo>
                    <a:pt x="263222" y="10133"/>
                  </a:lnTo>
                  <a:lnTo>
                    <a:pt x="263222" y="0"/>
                  </a:lnTo>
                  <a:close/>
                </a:path>
              </a:pathLst>
            </a:custGeom>
            <a:solidFill>
              <a:srgbClr val="00AE9D">
                <a:alpha val="83460"/>
              </a:srgbClr>
            </a:solidFill>
            <a:ln>
              <a:noFill/>
            </a:ln>
          </p:spPr>
        </p:sp>
        <p:sp>
          <p:nvSpPr>
            <p:cNvPr id="63" name="Shape 63"/>
            <p:cNvSpPr/>
            <p:nvPr/>
          </p:nvSpPr>
          <p:spPr>
            <a:xfrm>
              <a:off x="-6025" y="2"/>
              <a:ext cx="7298300" cy="1471709"/>
            </a:xfrm>
            <a:custGeom>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64" name="Shape 64"/>
            <p:cNvSpPr/>
            <p:nvPr/>
          </p:nvSpPr>
          <p:spPr>
            <a:xfrm>
              <a:off x="3596100" y="4667000"/>
              <a:ext cx="5090700" cy="476500"/>
            </a:xfrm>
            <a:custGeom>
              <a:pathLst>
                <a:path extrusionOk="0" h="19060" w="203628">
                  <a:moveTo>
                    <a:pt x="0" y="19060"/>
                  </a:moveTo>
                  <a:lnTo>
                    <a:pt x="203628" y="19060"/>
                  </a:lnTo>
                  <a:lnTo>
                    <a:pt x="157305" y="0"/>
                  </a:lnTo>
                  <a:close/>
                </a:path>
              </a:pathLst>
            </a:custGeom>
            <a:solidFill>
              <a:srgbClr val="004C52"/>
            </a:solidFill>
            <a:ln>
              <a:noFill/>
            </a:ln>
          </p:spPr>
        </p:sp>
        <p:sp>
          <p:nvSpPr>
            <p:cNvPr id="65" name="Shape 65"/>
            <p:cNvSpPr/>
            <p:nvPr/>
          </p:nvSpPr>
          <p:spPr>
            <a:xfrm>
              <a:off x="5525000" y="4692625"/>
              <a:ext cx="3637100" cy="470475"/>
            </a:xfrm>
            <a:custGeom>
              <a:pathLst>
                <a:path extrusionOk="0" h="18819" w="145484">
                  <a:moveTo>
                    <a:pt x="145484" y="0"/>
                  </a:moveTo>
                  <a:lnTo>
                    <a:pt x="145484" y="18819"/>
                  </a:lnTo>
                  <a:lnTo>
                    <a:pt x="0" y="18819"/>
                  </a:lnTo>
                  <a:close/>
                </a:path>
              </a:pathLst>
            </a:custGeom>
            <a:solidFill>
              <a:srgbClr val="00AE9D">
                <a:alpha val="83460"/>
              </a:srgbClr>
            </a:solidFill>
            <a:ln>
              <a:noFill/>
            </a:ln>
          </p:spPr>
        </p:sp>
        <p:sp>
          <p:nvSpPr>
            <p:cNvPr id="66" name="Shape 66"/>
            <p:cNvSpPr/>
            <p:nvPr/>
          </p:nvSpPr>
          <p:spPr>
            <a:xfrm>
              <a:off x="7521475" y="4023125"/>
              <a:ext cx="1634600" cy="1139975"/>
            </a:xfrm>
            <a:custGeom>
              <a:pathLst>
                <a:path extrusionOk="0" h="45599" w="65384">
                  <a:moveTo>
                    <a:pt x="65384" y="27022"/>
                  </a:moveTo>
                  <a:lnTo>
                    <a:pt x="65384" y="0"/>
                  </a:lnTo>
                  <a:lnTo>
                    <a:pt x="0" y="45599"/>
                  </a:lnTo>
                  <a:close/>
                </a:path>
              </a:pathLst>
            </a:custGeom>
            <a:solidFill>
              <a:srgbClr val="ABE33F">
                <a:alpha val="81150"/>
              </a:srgbClr>
            </a:solidFill>
            <a:ln>
              <a:noFill/>
            </a:ln>
          </p:spPr>
        </p:sp>
      </p:grpSp>
      <p:sp>
        <p:nvSpPr>
          <p:cNvPr id="67" name="Shape 67"/>
          <p:cNvSpPr txBox="1"/>
          <p:nvPr>
            <p:ph type="title"/>
          </p:nvPr>
        </p:nvSpPr>
        <p:spPr>
          <a:xfrm>
            <a:off x="886650" y="398400"/>
            <a:ext cx="7370700" cy="857400"/>
          </a:xfrm>
          <a:prstGeom prst="rect">
            <a:avLst/>
          </a:prstGeom>
        </p:spPr>
        <p:txBody>
          <a:bodyPr anchorCtr="0" anchor="t" bIns="91425" lIns="91425" rIns="91425" wrap="square" tIns="91425"/>
          <a:lstStyle>
            <a:lvl1pPr lvl="0">
              <a:spcBef>
                <a:spcPts val="0"/>
              </a:spcBef>
              <a:buSzPts val="2400"/>
              <a:buNone/>
              <a:defRPr/>
            </a:lvl1pPr>
            <a:lvl2pPr lvl="1">
              <a:spcBef>
                <a:spcPts val="0"/>
              </a:spcBef>
              <a:buSzPts val="2400"/>
              <a:buNone/>
              <a:defRPr/>
            </a:lvl2pPr>
            <a:lvl3pPr lvl="2">
              <a:spcBef>
                <a:spcPts val="0"/>
              </a:spcBef>
              <a:buSzPts val="2400"/>
              <a:buNone/>
              <a:defRPr/>
            </a:lvl3pPr>
            <a:lvl4pPr lvl="3">
              <a:spcBef>
                <a:spcPts val="0"/>
              </a:spcBef>
              <a:buSzPts val="2400"/>
              <a:buNone/>
              <a:defRPr/>
            </a:lvl4pPr>
            <a:lvl5pPr lvl="4">
              <a:spcBef>
                <a:spcPts val="0"/>
              </a:spcBef>
              <a:buSzPts val="2400"/>
              <a:buNone/>
              <a:defRPr/>
            </a:lvl5pPr>
            <a:lvl6pPr lvl="5">
              <a:spcBef>
                <a:spcPts val="0"/>
              </a:spcBef>
              <a:buSzPts val="2400"/>
              <a:buNone/>
              <a:defRPr/>
            </a:lvl6pPr>
            <a:lvl7pPr lvl="6">
              <a:spcBef>
                <a:spcPts val="0"/>
              </a:spcBef>
              <a:buSzPts val="2400"/>
              <a:buNone/>
              <a:defRPr/>
            </a:lvl7pPr>
            <a:lvl8pPr lvl="7">
              <a:spcBef>
                <a:spcPts val="0"/>
              </a:spcBef>
              <a:buSzPts val="2400"/>
              <a:buNone/>
              <a:defRPr/>
            </a:lvl8pPr>
            <a:lvl9pPr lvl="8">
              <a:spcBef>
                <a:spcPts val="0"/>
              </a:spcBef>
              <a:buSzPts val="2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68" name="Shape 68"/>
        <p:cNvGrpSpPr/>
        <p:nvPr/>
      </p:nvGrpSpPr>
      <p:grpSpPr>
        <a:xfrm>
          <a:off x="0" y="0"/>
          <a:ext cx="0" cy="0"/>
          <a:chOff x="0" y="0"/>
          <a:chExt cx="0" cy="0"/>
        </a:xfrm>
      </p:grpSpPr>
      <p:sp>
        <p:nvSpPr>
          <p:cNvPr id="69" name="Shape 69"/>
          <p:cNvSpPr/>
          <p:nvPr/>
        </p:nvSpPr>
        <p:spPr>
          <a:xfrm>
            <a:off x="-2355" y="0"/>
            <a:ext cx="5209571" cy="983354"/>
          </a:xfrm>
          <a:custGeom>
            <a:pathLst>
              <a:path extrusionOk="0" h="53320" w="342116">
                <a:moveTo>
                  <a:pt x="0" y="0"/>
                </a:moveTo>
                <a:lnTo>
                  <a:pt x="0" y="53320"/>
                </a:lnTo>
                <a:lnTo>
                  <a:pt x="342116" y="0"/>
                </a:lnTo>
                <a:close/>
              </a:path>
            </a:pathLst>
          </a:custGeom>
          <a:solidFill>
            <a:srgbClr val="004C52"/>
          </a:solidFill>
          <a:ln>
            <a:noFill/>
          </a:ln>
        </p:spPr>
      </p:sp>
      <p:sp>
        <p:nvSpPr>
          <p:cNvPr id="70" name="Shape 70"/>
          <p:cNvSpPr/>
          <p:nvPr/>
        </p:nvSpPr>
        <p:spPr>
          <a:xfrm>
            <a:off x="-6025" y="2"/>
            <a:ext cx="4445394" cy="1085644"/>
          </a:xfrm>
          <a:custGeom>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71" name="Shape 71"/>
          <p:cNvSpPr/>
          <p:nvPr/>
        </p:nvSpPr>
        <p:spPr>
          <a:xfrm>
            <a:off x="6375475" y="4745747"/>
            <a:ext cx="2548913" cy="400879"/>
          </a:xfrm>
          <a:custGeom>
            <a:pathLst>
              <a:path extrusionOk="0" h="19060" w="203628">
                <a:moveTo>
                  <a:pt x="0" y="19060"/>
                </a:moveTo>
                <a:lnTo>
                  <a:pt x="203628" y="19060"/>
                </a:lnTo>
                <a:lnTo>
                  <a:pt x="157305" y="0"/>
                </a:lnTo>
                <a:close/>
              </a:path>
            </a:pathLst>
          </a:custGeom>
          <a:solidFill>
            <a:srgbClr val="004C52"/>
          </a:solidFill>
          <a:ln>
            <a:noFill/>
          </a:ln>
        </p:spPr>
      </p:sp>
      <p:sp>
        <p:nvSpPr>
          <p:cNvPr id="72" name="Shape 72"/>
          <p:cNvSpPr/>
          <p:nvPr/>
        </p:nvSpPr>
        <p:spPr>
          <a:xfrm>
            <a:off x="7341180" y="4767304"/>
            <a:ext cx="1821096" cy="395811"/>
          </a:xfrm>
          <a:custGeom>
            <a:pathLst>
              <a:path extrusionOk="0" h="18819" w="145484">
                <a:moveTo>
                  <a:pt x="145484" y="0"/>
                </a:moveTo>
                <a:lnTo>
                  <a:pt x="145484" y="18819"/>
                </a:lnTo>
                <a:lnTo>
                  <a:pt x="0" y="18819"/>
                </a:lnTo>
                <a:close/>
              </a:path>
            </a:pathLst>
          </a:custGeom>
          <a:solidFill>
            <a:srgbClr val="00AE9D">
              <a:alpha val="83460"/>
            </a:srgbClr>
          </a:solidFill>
          <a:ln>
            <a:noFill/>
          </a:ln>
        </p:spPr>
      </p:sp>
      <p:sp>
        <p:nvSpPr>
          <p:cNvPr id="73" name="Shape 73"/>
          <p:cNvSpPr/>
          <p:nvPr/>
        </p:nvSpPr>
        <p:spPr>
          <a:xfrm>
            <a:off x="8340717" y="4204075"/>
            <a:ext cx="818444" cy="959061"/>
          </a:xfrm>
          <a:custGeom>
            <a:pathLst>
              <a:path extrusionOk="0" h="45599" w="65384">
                <a:moveTo>
                  <a:pt x="65384" y="27022"/>
                </a:moveTo>
                <a:lnTo>
                  <a:pt x="65384" y="0"/>
                </a:lnTo>
                <a:lnTo>
                  <a:pt x="0" y="45599"/>
                </a:lnTo>
                <a:close/>
              </a:path>
            </a:pathLst>
          </a:custGeom>
          <a:solidFill>
            <a:srgbClr val="ABE33F">
              <a:alpha val="81150"/>
            </a:srgbClr>
          </a:solidFill>
          <a:ln>
            <a:noFill/>
          </a:ln>
        </p:spPr>
      </p:sp>
      <p:sp>
        <p:nvSpPr>
          <p:cNvPr id="74" name="Shape 74"/>
          <p:cNvSpPr/>
          <p:nvPr/>
        </p:nvSpPr>
        <p:spPr>
          <a:xfrm>
            <a:off x="1559025" y="-6025"/>
            <a:ext cx="4116775" cy="944875"/>
          </a:xfrm>
          <a:custGeom>
            <a:pathLst>
              <a:path extrusionOk="0" h="37795" w="164671">
                <a:moveTo>
                  <a:pt x="0" y="241"/>
                </a:moveTo>
                <a:lnTo>
                  <a:pt x="132407" y="37795"/>
                </a:lnTo>
                <a:lnTo>
                  <a:pt x="164671" y="0"/>
                </a:lnTo>
                <a:lnTo>
                  <a:pt x="160329" y="241"/>
                </a:lnTo>
                <a:close/>
              </a:path>
            </a:pathLst>
          </a:custGeom>
          <a:solidFill>
            <a:srgbClr val="00AE9D">
              <a:alpha val="83460"/>
            </a:srgbClr>
          </a:solidFill>
          <a:ln>
            <a:noFill/>
          </a:ln>
        </p:spPr>
      </p:sp>
      <p:sp>
        <p:nvSpPr>
          <p:cNvPr id="75" name="Shape 75"/>
          <p:cNvSpPr txBox="1"/>
          <p:nvPr>
            <p:ph idx="1" type="body"/>
          </p:nvPr>
        </p:nvSpPr>
        <p:spPr>
          <a:xfrm>
            <a:off x="457200" y="4406309"/>
            <a:ext cx="8229600" cy="519600"/>
          </a:xfrm>
          <a:prstGeom prst="rect">
            <a:avLst/>
          </a:prstGeom>
        </p:spPr>
        <p:txBody>
          <a:bodyPr anchorCtr="0" anchor="t" bIns="91425" lIns="91425" rIns="91425" wrap="square" tIns="91425"/>
          <a:lstStyle>
            <a:lvl1pPr lvl="0" algn="ctr">
              <a:spcBef>
                <a:spcPts val="360"/>
              </a:spcBef>
              <a:buSzPts val="1400"/>
              <a:buNone/>
              <a:defRPr sz="1400"/>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76" name="Shape 76"/>
        <p:cNvGrpSpPr/>
        <p:nvPr/>
      </p:nvGrpSpPr>
      <p:grpSpPr>
        <a:xfrm>
          <a:off x="0" y="0"/>
          <a:ext cx="0" cy="0"/>
          <a:chOff x="0" y="0"/>
          <a:chExt cx="0" cy="0"/>
        </a:xfrm>
      </p:grpSpPr>
      <p:sp>
        <p:nvSpPr>
          <p:cNvPr id="77" name="Shape 77"/>
          <p:cNvSpPr/>
          <p:nvPr/>
        </p:nvSpPr>
        <p:spPr>
          <a:xfrm>
            <a:off x="-2355" y="0"/>
            <a:ext cx="5209571" cy="983354"/>
          </a:xfrm>
          <a:custGeom>
            <a:pathLst>
              <a:path extrusionOk="0" h="53320" w="342116">
                <a:moveTo>
                  <a:pt x="0" y="0"/>
                </a:moveTo>
                <a:lnTo>
                  <a:pt x="0" y="53320"/>
                </a:lnTo>
                <a:lnTo>
                  <a:pt x="342116" y="0"/>
                </a:lnTo>
                <a:close/>
              </a:path>
            </a:pathLst>
          </a:custGeom>
          <a:solidFill>
            <a:srgbClr val="004C52"/>
          </a:solidFill>
          <a:ln>
            <a:noFill/>
          </a:ln>
        </p:spPr>
      </p:sp>
      <p:sp>
        <p:nvSpPr>
          <p:cNvPr id="78" name="Shape 78"/>
          <p:cNvSpPr/>
          <p:nvPr/>
        </p:nvSpPr>
        <p:spPr>
          <a:xfrm>
            <a:off x="-6025" y="2"/>
            <a:ext cx="4445394" cy="1085644"/>
          </a:xfrm>
          <a:custGeom>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79" name="Shape 79"/>
          <p:cNvSpPr/>
          <p:nvPr/>
        </p:nvSpPr>
        <p:spPr>
          <a:xfrm>
            <a:off x="6375475" y="4745747"/>
            <a:ext cx="2548913" cy="400879"/>
          </a:xfrm>
          <a:custGeom>
            <a:pathLst>
              <a:path extrusionOk="0" h="19060" w="203628">
                <a:moveTo>
                  <a:pt x="0" y="19060"/>
                </a:moveTo>
                <a:lnTo>
                  <a:pt x="203628" y="19060"/>
                </a:lnTo>
                <a:lnTo>
                  <a:pt x="157305" y="0"/>
                </a:lnTo>
                <a:close/>
              </a:path>
            </a:pathLst>
          </a:custGeom>
          <a:solidFill>
            <a:srgbClr val="004C52"/>
          </a:solidFill>
          <a:ln>
            <a:noFill/>
          </a:ln>
        </p:spPr>
      </p:sp>
      <p:sp>
        <p:nvSpPr>
          <p:cNvPr id="80" name="Shape 80"/>
          <p:cNvSpPr/>
          <p:nvPr/>
        </p:nvSpPr>
        <p:spPr>
          <a:xfrm>
            <a:off x="7341180" y="4767304"/>
            <a:ext cx="1821096" cy="395811"/>
          </a:xfrm>
          <a:custGeom>
            <a:pathLst>
              <a:path extrusionOk="0" h="18819" w="145484">
                <a:moveTo>
                  <a:pt x="145484" y="0"/>
                </a:moveTo>
                <a:lnTo>
                  <a:pt x="145484" y="18819"/>
                </a:lnTo>
                <a:lnTo>
                  <a:pt x="0" y="18819"/>
                </a:lnTo>
                <a:close/>
              </a:path>
            </a:pathLst>
          </a:custGeom>
          <a:solidFill>
            <a:srgbClr val="00AE9D">
              <a:alpha val="83460"/>
            </a:srgbClr>
          </a:solidFill>
          <a:ln>
            <a:noFill/>
          </a:ln>
        </p:spPr>
      </p:sp>
      <p:sp>
        <p:nvSpPr>
          <p:cNvPr id="81" name="Shape 81"/>
          <p:cNvSpPr/>
          <p:nvPr/>
        </p:nvSpPr>
        <p:spPr>
          <a:xfrm>
            <a:off x="8340717" y="4204075"/>
            <a:ext cx="818444" cy="959061"/>
          </a:xfrm>
          <a:custGeom>
            <a:pathLst>
              <a:path extrusionOk="0" h="45599" w="65384">
                <a:moveTo>
                  <a:pt x="65384" y="27022"/>
                </a:moveTo>
                <a:lnTo>
                  <a:pt x="65384" y="0"/>
                </a:lnTo>
                <a:lnTo>
                  <a:pt x="0" y="45599"/>
                </a:lnTo>
                <a:close/>
              </a:path>
            </a:pathLst>
          </a:custGeom>
          <a:solidFill>
            <a:srgbClr val="ABE33F">
              <a:alpha val="81150"/>
            </a:srgbClr>
          </a:solidFill>
          <a:ln>
            <a:noFill/>
          </a:ln>
        </p:spPr>
      </p:sp>
      <p:sp>
        <p:nvSpPr>
          <p:cNvPr id="82" name="Shape 82"/>
          <p:cNvSpPr/>
          <p:nvPr/>
        </p:nvSpPr>
        <p:spPr>
          <a:xfrm>
            <a:off x="1559025" y="-6025"/>
            <a:ext cx="4116775" cy="944875"/>
          </a:xfrm>
          <a:custGeom>
            <a:pathLst>
              <a:path extrusionOk="0" h="37795" w="164671">
                <a:moveTo>
                  <a:pt x="0" y="241"/>
                </a:moveTo>
                <a:lnTo>
                  <a:pt x="132407" y="37795"/>
                </a:lnTo>
                <a:lnTo>
                  <a:pt x="164671" y="0"/>
                </a:lnTo>
                <a:lnTo>
                  <a:pt x="160329" y="241"/>
                </a:lnTo>
                <a:close/>
              </a:path>
            </a:pathLst>
          </a:custGeom>
          <a:solidFill>
            <a:srgbClr val="00AE9D">
              <a:alpha val="83460"/>
            </a:srgbClr>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Shape 6"/>
          <p:cNvSpPr txBox="1"/>
          <p:nvPr>
            <p:ph idx="1" type="body"/>
          </p:nvPr>
        </p:nvSpPr>
        <p:spPr>
          <a:xfrm>
            <a:off x="886650" y="1598408"/>
            <a:ext cx="7370700" cy="3327300"/>
          </a:xfrm>
          <a:prstGeom prst="rect">
            <a:avLst/>
          </a:prstGeom>
          <a:noFill/>
          <a:ln>
            <a:noFill/>
          </a:ln>
        </p:spPr>
        <p:txBody>
          <a:bodyPr anchorCtr="0" anchor="t" bIns="91425" lIns="91425" rIns="91425" wrap="square" tIns="91425"/>
          <a:lstStyle>
            <a:lvl1pPr lvl="0">
              <a:spcBef>
                <a:spcPts val="600"/>
              </a:spcBef>
              <a:buClr>
                <a:srgbClr val="ABE33F"/>
              </a:buClr>
              <a:buSzPts val="2400"/>
              <a:buFont typeface="Karla"/>
              <a:buChar char="◆"/>
              <a:defRPr sz="2400">
                <a:solidFill>
                  <a:srgbClr val="004C52"/>
                </a:solidFill>
                <a:latin typeface="Karla"/>
                <a:ea typeface="Karla"/>
                <a:cs typeface="Karla"/>
                <a:sym typeface="Karla"/>
              </a:defRPr>
            </a:lvl1pPr>
            <a:lvl2pPr lvl="1">
              <a:spcBef>
                <a:spcPts val="480"/>
              </a:spcBef>
              <a:buClr>
                <a:srgbClr val="ABE33F"/>
              </a:buClr>
              <a:buSzPts val="2400"/>
              <a:buFont typeface="Karla"/>
              <a:buChar char="◆"/>
              <a:defRPr sz="2400">
                <a:solidFill>
                  <a:srgbClr val="004C52"/>
                </a:solidFill>
                <a:latin typeface="Karla"/>
                <a:ea typeface="Karla"/>
                <a:cs typeface="Karla"/>
                <a:sym typeface="Karla"/>
              </a:defRPr>
            </a:lvl2pPr>
            <a:lvl3pPr lvl="2">
              <a:spcBef>
                <a:spcPts val="480"/>
              </a:spcBef>
              <a:buClr>
                <a:srgbClr val="ABE33F"/>
              </a:buClr>
              <a:buSzPts val="2400"/>
              <a:buFont typeface="Karla"/>
              <a:buChar char="◇"/>
              <a:defRPr sz="2400">
                <a:solidFill>
                  <a:srgbClr val="004C52"/>
                </a:solidFill>
                <a:latin typeface="Karla"/>
                <a:ea typeface="Karla"/>
                <a:cs typeface="Karla"/>
                <a:sym typeface="Karla"/>
              </a:defRPr>
            </a:lvl3pPr>
            <a:lvl4pPr lvl="3">
              <a:spcBef>
                <a:spcPts val="360"/>
              </a:spcBef>
              <a:buClr>
                <a:srgbClr val="004C52"/>
              </a:buClr>
              <a:buSzPts val="2400"/>
              <a:buFont typeface="Karla"/>
              <a:buChar char="●"/>
              <a:defRPr sz="2400">
                <a:solidFill>
                  <a:srgbClr val="004C52"/>
                </a:solidFill>
                <a:latin typeface="Karla"/>
                <a:ea typeface="Karla"/>
                <a:cs typeface="Karla"/>
                <a:sym typeface="Karla"/>
              </a:defRPr>
            </a:lvl4pPr>
            <a:lvl5pPr lvl="4">
              <a:spcBef>
                <a:spcPts val="360"/>
              </a:spcBef>
              <a:buClr>
                <a:srgbClr val="004C52"/>
              </a:buClr>
              <a:buSzPts val="2400"/>
              <a:buFont typeface="Karla"/>
              <a:buChar char="○"/>
              <a:defRPr sz="2400">
                <a:solidFill>
                  <a:srgbClr val="004C52"/>
                </a:solidFill>
                <a:latin typeface="Karla"/>
                <a:ea typeface="Karla"/>
                <a:cs typeface="Karla"/>
                <a:sym typeface="Karla"/>
              </a:defRPr>
            </a:lvl5pPr>
            <a:lvl6pPr lvl="5">
              <a:spcBef>
                <a:spcPts val="360"/>
              </a:spcBef>
              <a:buClr>
                <a:srgbClr val="004C52"/>
              </a:buClr>
              <a:buSzPts val="2400"/>
              <a:buFont typeface="Karla"/>
              <a:buChar char="■"/>
              <a:defRPr sz="2400">
                <a:solidFill>
                  <a:srgbClr val="004C52"/>
                </a:solidFill>
                <a:latin typeface="Karla"/>
                <a:ea typeface="Karla"/>
                <a:cs typeface="Karla"/>
                <a:sym typeface="Karla"/>
              </a:defRPr>
            </a:lvl6pPr>
            <a:lvl7pPr lvl="6">
              <a:spcBef>
                <a:spcPts val="360"/>
              </a:spcBef>
              <a:buClr>
                <a:srgbClr val="004C52"/>
              </a:buClr>
              <a:buSzPts val="2400"/>
              <a:buFont typeface="Karla"/>
              <a:buChar char="●"/>
              <a:defRPr sz="2400">
                <a:solidFill>
                  <a:srgbClr val="004C52"/>
                </a:solidFill>
                <a:latin typeface="Karla"/>
                <a:ea typeface="Karla"/>
                <a:cs typeface="Karla"/>
                <a:sym typeface="Karla"/>
              </a:defRPr>
            </a:lvl7pPr>
            <a:lvl8pPr lvl="7">
              <a:spcBef>
                <a:spcPts val="360"/>
              </a:spcBef>
              <a:buClr>
                <a:srgbClr val="004C52"/>
              </a:buClr>
              <a:buSzPts val="2400"/>
              <a:buFont typeface="Karla"/>
              <a:buChar char="○"/>
              <a:defRPr sz="2400">
                <a:solidFill>
                  <a:srgbClr val="004C52"/>
                </a:solidFill>
                <a:latin typeface="Karla"/>
                <a:ea typeface="Karla"/>
                <a:cs typeface="Karla"/>
                <a:sym typeface="Karla"/>
              </a:defRPr>
            </a:lvl8pPr>
            <a:lvl9pPr lvl="8">
              <a:spcBef>
                <a:spcPts val="360"/>
              </a:spcBef>
              <a:buClr>
                <a:srgbClr val="004C52"/>
              </a:buClr>
              <a:buSzPts val="2400"/>
              <a:buFont typeface="Karla"/>
              <a:buChar char="■"/>
              <a:defRPr sz="2400">
                <a:solidFill>
                  <a:srgbClr val="004C52"/>
                </a:solidFill>
                <a:latin typeface="Karla"/>
                <a:ea typeface="Karla"/>
                <a:cs typeface="Karla"/>
                <a:sym typeface="Karla"/>
              </a:defRPr>
            </a:lvl9pPr>
          </a:lstStyle>
          <a:p/>
        </p:txBody>
      </p:sp>
      <p:sp>
        <p:nvSpPr>
          <p:cNvPr id="7" name="Shape 7"/>
          <p:cNvSpPr txBox="1"/>
          <p:nvPr>
            <p:ph type="title"/>
          </p:nvPr>
        </p:nvSpPr>
        <p:spPr>
          <a:xfrm>
            <a:off x="886650" y="398400"/>
            <a:ext cx="7370700" cy="857400"/>
          </a:xfrm>
          <a:prstGeom prst="rect">
            <a:avLst/>
          </a:prstGeom>
          <a:noFill/>
          <a:ln>
            <a:noFill/>
          </a:ln>
        </p:spPr>
        <p:txBody>
          <a:bodyPr anchorCtr="0" anchor="t" bIns="91425" lIns="91425" rIns="91425" wrap="square" tIns="91425"/>
          <a:lstStyle>
            <a:lvl1pPr lvl="0">
              <a:spcBef>
                <a:spcPts val="0"/>
              </a:spcBef>
              <a:buClr>
                <a:srgbClr val="FFFFFF"/>
              </a:buClr>
              <a:buSzPts val="2400"/>
              <a:buFont typeface="Raleway"/>
              <a:buNone/>
              <a:defRPr b="1" sz="2400">
                <a:solidFill>
                  <a:srgbClr val="FFFFFF"/>
                </a:solidFill>
                <a:latin typeface="Raleway"/>
                <a:ea typeface="Raleway"/>
                <a:cs typeface="Raleway"/>
                <a:sym typeface="Raleway"/>
              </a:defRPr>
            </a:lvl1pPr>
            <a:lvl2pPr lvl="1">
              <a:spcBef>
                <a:spcPts val="0"/>
              </a:spcBef>
              <a:buClr>
                <a:srgbClr val="FFFFFF"/>
              </a:buClr>
              <a:buSzPts val="2400"/>
              <a:buFont typeface="Raleway"/>
              <a:buNone/>
              <a:defRPr b="1" sz="2400">
                <a:solidFill>
                  <a:srgbClr val="FFFFFF"/>
                </a:solidFill>
                <a:latin typeface="Raleway"/>
                <a:ea typeface="Raleway"/>
                <a:cs typeface="Raleway"/>
                <a:sym typeface="Raleway"/>
              </a:defRPr>
            </a:lvl2pPr>
            <a:lvl3pPr lvl="2">
              <a:spcBef>
                <a:spcPts val="0"/>
              </a:spcBef>
              <a:buClr>
                <a:srgbClr val="FFFFFF"/>
              </a:buClr>
              <a:buSzPts val="2400"/>
              <a:buFont typeface="Raleway"/>
              <a:buNone/>
              <a:defRPr b="1" sz="2400">
                <a:solidFill>
                  <a:srgbClr val="FFFFFF"/>
                </a:solidFill>
                <a:latin typeface="Raleway"/>
                <a:ea typeface="Raleway"/>
                <a:cs typeface="Raleway"/>
                <a:sym typeface="Raleway"/>
              </a:defRPr>
            </a:lvl3pPr>
            <a:lvl4pPr lvl="3">
              <a:spcBef>
                <a:spcPts val="0"/>
              </a:spcBef>
              <a:buClr>
                <a:srgbClr val="FFFFFF"/>
              </a:buClr>
              <a:buSzPts val="2400"/>
              <a:buFont typeface="Raleway"/>
              <a:buNone/>
              <a:defRPr b="1" sz="2400">
                <a:solidFill>
                  <a:srgbClr val="FFFFFF"/>
                </a:solidFill>
                <a:latin typeface="Raleway"/>
                <a:ea typeface="Raleway"/>
                <a:cs typeface="Raleway"/>
                <a:sym typeface="Raleway"/>
              </a:defRPr>
            </a:lvl4pPr>
            <a:lvl5pPr lvl="4">
              <a:spcBef>
                <a:spcPts val="0"/>
              </a:spcBef>
              <a:buClr>
                <a:srgbClr val="FFFFFF"/>
              </a:buClr>
              <a:buSzPts val="2400"/>
              <a:buFont typeface="Raleway"/>
              <a:buNone/>
              <a:defRPr b="1" sz="2400">
                <a:solidFill>
                  <a:srgbClr val="FFFFFF"/>
                </a:solidFill>
                <a:latin typeface="Raleway"/>
                <a:ea typeface="Raleway"/>
                <a:cs typeface="Raleway"/>
                <a:sym typeface="Raleway"/>
              </a:defRPr>
            </a:lvl5pPr>
            <a:lvl6pPr lvl="5">
              <a:spcBef>
                <a:spcPts val="0"/>
              </a:spcBef>
              <a:buClr>
                <a:srgbClr val="FFFFFF"/>
              </a:buClr>
              <a:buSzPts val="2400"/>
              <a:buFont typeface="Raleway"/>
              <a:buNone/>
              <a:defRPr b="1" sz="2400">
                <a:solidFill>
                  <a:srgbClr val="FFFFFF"/>
                </a:solidFill>
                <a:latin typeface="Raleway"/>
                <a:ea typeface="Raleway"/>
                <a:cs typeface="Raleway"/>
                <a:sym typeface="Raleway"/>
              </a:defRPr>
            </a:lvl6pPr>
            <a:lvl7pPr lvl="6">
              <a:spcBef>
                <a:spcPts val="0"/>
              </a:spcBef>
              <a:buClr>
                <a:srgbClr val="FFFFFF"/>
              </a:buClr>
              <a:buSzPts val="2400"/>
              <a:buFont typeface="Raleway"/>
              <a:buNone/>
              <a:defRPr b="1" sz="2400">
                <a:solidFill>
                  <a:srgbClr val="FFFFFF"/>
                </a:solidFill>
                <a:latin typeface="Raleway"/>
                <a:ea typeface="Raleway"/>
                <a:cs typeface="Raleway"/>
                <a:sym typeface="Raleway"/>
              </a:defRPr>
            </a:lvl7pPr>
            <a:lvl8pPr lvl="7">
              <a:spcBef>
                <a:spcPts val="0"/>
              </a:spcBef>
              <a:buClr>
                <a:srgbClr val="FFFFFF"/>
              </a:buClr>
              <a:buSzPts val="2400"/>
              <a:buFont typeface="Raleway"/>
              <a:buNone/>
              <a:defRPr b="1" sz="2400">
                <a:solidFill>
                  <a:srgbClr val="FFFFFF"/>
                </a:solidFill>
                <a:latin typeface="Raleway"/>
                <a:ea typeface="Raleway"/>
                <a:cs typeface="Raleway"/>
                <a:sym typeface="Raleway"/>
              </a:defRPr>
            </a:lvl8pPr>
            <a:lvl9pPr lvl="8">
              <a:spcBef>
                <a:spcPts val="0"/>
              </a:spcBef>
              <a:buClr>
                <a:srgbClr val="FFFFFF"/>
              </a:buClr>
              <a:buSzPts val="2400"/>
              <a:buFont typeface="Raleway"/>
              <a:buNone/>
              <a:defRPr b="1" sz="2400">
                <a:solidFill>
                  <a:srgbClr val="FFFFFF"/>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hyperlink" Target="https://drive.google.com/file/d/1c4Mi7z7ynh0Jo4J4bLyxX81vcDJ861Af/view" TargetMode="External"/><Relationship Id="rId5"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ctrTitle"/>
          </p:nvPr>
        </p:nvSpPr>
        <p:spPr>
          <a:xfrm>
            <a:off x="0" y="1991825"/>
            <a:ext cx="9144000" cy="1159800"/>
          </a:xfrm>
          <a:prstGeom prst="rect">
            <a:avLst/>
          </a:prstGeom>
        </p:spPr>
        <p:txBody>
          <a:bodyPr anchorCtr="0" anchor="ctr" bIns="91425" lIns="91425" rIns="91425" wrap="square" tIns="91425">
            <a:noAutofit/>
          </a:bodyPr>
          <a:lstStyle/>
          <a:p>
            <a:pPr indent="0" lvl="0" marL="0" rtl="0">
              <a:spcBef>
                <a:spcPts val="0"/>
              </a:spcBef>
              <a:buNone/>
            </a:pPr>
            <a:r>
              <a:rPr lang="en"/>
              <a:t>goFIT: Midway Milestone</a:t>
            </a:r>
          </a:p>
        </p:txBody>
      </p:sp>
      <p:sp>
        <p:nvSpPr>
          <p:cNvPr id="88" name="Shape 88"/>
          <p:cNvSpPr txBox="1"/>
          <p:nvPr>
            <p:ph type="ctrTitle"/>
          </p:nvPr>
        </p:nvSpPr>
        <p:spPr>
          <a:xfrm>
            <a:off x="0" y="2677625"/>
            <a:ext cx="9144000" cy="1159800"/>
          </a:xfrm>
          <a:prstGeom prst="rect">
            <a:avLst/>
          </a:prstGeom>
        </p:spPr>
        <p:txBody>
          <a:bodyPr anchorCtr="0" anchor="ctr" bIns="91425" lIns="91425" rIns="91425" wrap="square" tIns="91425">
            <a:noAutofit/>
          </a:bodyPr>
          <a:lstStyle/>
          <a:p>
            <a:pPr indent="0" lvl="0" marL="0" rtl="0">
              <a:spcBef>
                <a:spcPts val="0"/>
              </a:spcBef>
              <a:buNone/>
            </a:pPr>
            <a:r>
              <a:rPr lang="en" sz="2400"/>
              <a:t>Brought to you by Team FITLIT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886650" y="398400"/>
            <a:ext cx="7370700" cy="857400"/>
          </a:xfrm>
          <a:prstGeom prst="rect">
            <a:avLst/>
          </a:prstGeom>
        </p:spPr>
        <p:txBody>
          <a:bodyPr anchorCtr="0" anchor="t" bIns="91425" lIns="91425" rIns="91425" wrap="square" tIns="91425">
            <a:noAutofit/>
          </a:bodyPr>
          <a:lstStyle/>
          <a:p>
            <a:pPr indent="0" lvl="0" marL="0" rtl="0">
              <a:spcBef>
                <a:spcPts val="0"/>
              </a:spcBef>
              <a:buNone/>
            </a:pPr>
            <a:r>
              <a:rPr lang="en"/>
              <a:t>Fixing Severity 4s</a:t>
            </a:r>
          </a:p>
        </p:txBody>
      </p:sp>
      <p:sp>
        <p:nvSpPr>
          <p:cNvPr id="168" name="Shape 168"/>
          <p:cNvSpPr txBox="1"/>
          <p:nvPr>
            <p:ph idx="2" type="body"/>
          </p:nvPr>
        </p:nvSpPr>
        <p:spPr>
          <a:xfrm>
            <a:off x="5757700" y="1537425"/>
            <a:ext cx="2740500" cy="2876100"/>
          </a:xfrm>
          <a:prstGeom prst="rect">
            <a:avLst/>
          </a:prstGeom>
        </p:spPr>
        <p:txBody>
          <a:bodyPr anchorCtr="0" anchor="t" bIns="91425" lIns="91425" rIns="91425" wrap="square" tIns="91425">
            <a:noAutofit/>
          </a:bodyPr>
          <a:lstStyle/>
          <a:p>
            <a:pPr indent="-317500" lvl="0" marL="457200" rtl="0">
              <a:lnSpc>
                <a:spcPct val="115000"/>
              </a:lnSpc>
              <a:spcBef>
                <a:spcPts val="0"/>
              </a:spcBef>
              <a:buClr>
                <a:srgbClr val="004C52"/>
              </a:buClr>
              <a:buSzPts val="1400"/>
              <a:buChar char="◆"/>
            </a:pPr>
            <a:r>
              <a:rPr lang="en" sz="1400"/>
              <a:t>Remove “set time” screen </a:t>
            </a:r>
          </a:p>
          <a:p>
            <a:pPr indent="-317500" lvl="0" marL="457200" rtl="0">
              <a:lnSpc>
                <a:spcPct val="115000"/>
              </a:lnSpc>
              <a:spcBef>
                <a:spcPts val="0"/>
              </a:spcBef>
              <a:buClr>
                <a:srgbClr val="004C52"/>
              </a:buClr>
              <a:buSzPts val="1400"/>
              <a:buChar char="◆"/>
            </a:pPr>
            <a:r>
              <a:rPr lang="en" sz="1400"/>
              <a:t>Make all challenges weekly</a:t>
            </a:r>
          </a:p>
          <a:p>
            <a:pPr indent="-317500" lvl="0" marL="457200" rtl="0">
              <a:lnSpc>
                <a:spcPct val="115000"/>
              </a:lnSpc>
              <a:spcBef>
                <a:spcPts val="0"/>
              </a:spcBef>
              <a:buClr>
                <a:srgbClr val="004C52"/>
              </a:buClr>
              <a:buSzPts val="1400"/>
              <a:buChar char="◆"/>
            </a:pPr>
            <a:r>
              <a:rPr lang="en" sz="1400"/>
              <a:t>Define challenges in terms of distance (if applicable) or time</a:t>
            </a:r>
          </a:p>
        </p:txBody>
      </p:sp>
      <p:pic>
        <p:nvPicPr>
          <p:cNvPr id="169" name="Shape 169"/>
          <p:cNvPicPr preferRelativeResize="0"/>
          <p:nvPr/>
        </p:nvPicPr>
        <p:blipFill>
          <a:blip r:embed="rId3">
            <a:alphaModFix/>
          </a:blip>
          <a:stretch>
            <a:fillRect/>
          </a:stretch>
        </p:blipFill>
        <p:spPr>
          <a:xfrm>
            <a:off x="886650" y="1537425"/>
            <a:ext cx="4709850" cy="2345175"/>
          </a:xfrm>
          <a:prstGeom prst="rect">
            <a:avLst/>
          </a:prstGeom>
          <a:noFill/>
          <a:ln cap="flat" cmpd="sng" w="9525">
            <a:solidFill>
              <a:srgbClr val="000000"/>
            </a:solidFill>
            <a:prstDash val="solid"/>
            <a:round/>
            <a:headEnd len="med" w="med" type="none"/>
            <a:tailEnd len="med" w="med"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886650" y="398400"/>
            <a:ext cx="7370700" cy="857400"/>
          </a:xfrm>
          <a:prstGeom prst="rect">
            <a:avLst/>
          </a:prstGeom>
        </p:spPr>
        <p:txBody>
          <a:bodyPr anchorCtr="0" anchor="t" bIns="91425" lIns="91425" rIns="91425" wrap="square" tIns="91425">
            <a:noAutofit/>
          </a:bodyPr>
          <a:lstStyle/>
          <a:p>
            <a:pPr indent="0" lvl="0" marL="0" rtl="0">
              <a:spcBef>
                <a:spcPts val="0"/>
              </a:spcBef>
              <a:buNone/>
            </a:pPr>
            <a:r>
              <a:rPr lang="en"/>
              <a:t>Fixing Severity 4s</a:t>
            </a:r>
          </a:p>
        </p:txBody>
      </p:sp>
      <p:sp>
        <p:nvSpPr>
          <p:cNvPr id="175" name="Shape 175"/>
          <p:cNvSpPr txBox="1"/>
          <p:nvPr>
            <p:ph idx="2" type="body"/>
          </p:nvPr>
        </p:nvSpPr>
        <p:spPr>
          <a:xfrm>
            <a:off x="3907575" y="1537425"/>
            <a:ext cx="3288000" cy="2876100"/>
          </a:xfrm>
          <a:prstGeom prst="rect">
            <a:avLst/>
          </a:prstGeom>
        </p:spPr>
        <p:txBody>
          <a:bodyPr anchorCtr="0" anchor="t" bIns="91425" lIns="91425" rIns="91425" wrap="square" tIns="91425">
            <a:noAutofit/>
          </a:bodyPr>
          <a:lstStyle/>
          <a:p>
            <a:pPr indent="-317500" lvl="0" marL="457200" rtl="0">
              <a:lnSpc>
                <a:spcPct val="115000"/>
              </a:lnSpc>
              <a:spcBef>
                <a:spcPts val="0"/>
              </a:spcBef>
              <a:buClr>
                <a:srgbClr val="004C52"/>
              </a:buClr>
              <a:buSzPts val="1400"/>
              <a:buChar char="◆"/>
            </a:pPr>
            <a:r>
              <a:rPr lang="en" sz="1400"/>
              <a:t>Track progress in terms of what you do</a:t>
            </a:r>
          </a:p>
          <a:p>
            <a:pPr indent="-317500" lvl="0" marL="457200" rtl="0">
              <a:lnSpc>
                <a:spcPct val="115000"/>
              </a:lnSpc>
              <a:spcBef>
                <a:spcPts val="0"/>
              </a:spcBef>
              <a:buClr>
                <a:srgbClr val="004C52"/>
              </a:buClr>
              <a:buSzPts val="1400"/>
              <a:buChar char="◆"/>
            </a:pPr>
            <a:r>
              <a:rPr lang="en" sz="1400"/>
              <a:t>Standardize challenge deadlines</a:t>
            </a:r>
          </a:p>
          <a:p>
            <a:pPr indent="-317500" lvl="0" marL="457200" rtl="0">
              <a:lnSpc>
                <a:spcPct val="115000"/>
              </a:lnSpc>
              <a:spcBef>
                <a:spcPts val="0"/>
              </a:spcBef>
              <a:buClr>
                <a:srgbClr val="004C52"/>
              </a:buClr>
              <a:buSzPts val="1400"/>
              <a:buChar char="◆"/>
            </a:pPr>
            <a:r>
              <a:rPr lang="en" sz="1400"/>
              <a:t>Better way of displaying progress</a:t>
            </a:r>
          </a:p>
          <a:p>
            <a:pPr indent="-317500" lvl="1" marL="914400" rtl="0">
              <a:lnSpc>
                <a:spcPct val="115000"/>
              </a:lnSpc>
              <a:spcBef>
                <a:spcPts val="0"/>
              </a:spcBef>
              <a:buClr>
                <a:srgbClr val="004C52"/>
              </a:buClr>
              <a:buSzPts val="1400"/>
              <a:buChar char="◆"/>
            </a:pPr>
            <a:r>
              <a:rPr lang="en" sz="1400"/>
              <a:t>Easier for scheduling</a:t>
            </a:r>
          </a:p>
          <a:p>
            <a:pPr indent="-317500" lvl="1" marL="914400" rtl="0">
              <a:lnSpc>
                <a:spcPct val="115000"/>
              </a:lnSpc>
              <a:spcBef>
                <a:spcPts val="0"/>
              </a:spcBef>
              <a:buClr>
                <a:srgbClr val="004C52"/>
              </a:buClr>
              <a:buSzPts val="1400"/>
              <a:buChar char="◆"/>
            </a:pPr>
            <a:r>
              <a:rPr lang="en" sz="1400"/>
              <a:t>Easier for understanding</a:t>
            </a:r>
          </a:p>
          <a:p>
            <a:pPr indent="-317500" lvl="1" marL="914400" rtl="0">
              <a:lnSpc>
                <a:spcPct val="115000"/>
              </a:lnSpc>
              <a:spcBef>
                <a:spcPts val="0"/>
              </a:spcBef>
              <a:buClr>
                <a:srgbClr val="004C52"/>
              </a:buClr>
              <a:buSzPts val="1400"/>
              <a:buChar char="◆"/>
            </a:pPr>
            <a:r>
              <a:rPr lang="en" sz="1400"/>
              <a:t>Easier for keeping track</a:t>
            </a:r>
          </a:p>
        </p:txBody>
      </p:sp>
      <p:pic>
        <p:nvPicPr>
          <p:cNvPr id="176" name="Shape 176"/>
          <p:cNvPicPr preferRelativeResize="0"/>
          <p:nvPr/>
        </p:nvPicPr>
        <p:blipFill>
          <a:blip r:embed="rId3">
            <a:alphaModFix/>
          </a:blip>
          <a:stretch>
            <a:fillRect/>
          </a:stretch>
        </p:blipFill>
        <p:spPr>
          <a:xfrm>
            <a:off x="981475" y="1537425"/>
            <a:ext cx="2565301" cy="2381026"/>
          </a:xfrm>
          <a:prstGeom prst="rect">
            <a:avLst/>
          </a:prstGeom>
          <a:noFill/>
          <a:ln cap="flat" cmpd="sng" w="9525">
            <a:solidFill>
              <a:srgbClr val="000000"/>
            </a:solidFill>
            <a:prstDash val="solid"/>
            <a:round/>
            <a:headEnd len="med" w="med" type="none"/>
            <a:tailEnd len="med" w="med"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886650" y="398400"/>
            <a:ext cx="7370700" cy="857400"/>
          </a:xfrm>
          <a:prstGeom prst="rect">
            <a:avLst/>
          </a:prstGeom>
        </p:spPr>
        <p:txBody>
          <a:bodyPr anchorCtr="0" anchor="t" bIns="91425" lIns="91425" rIns="91425" wrap="square" tIns="91425">
            <a:noAutofit/>
          </a:bodyPr>
          <a:lstStyle/>
          <a:p>
            <a:pPr indent="0" lvl="0" marL="0" rtl="0">
              <a:spcBef>
                <a:spcPts val="0"/>
              </a:spcBef>
              <a:buNone/>
            </a:pPr>
            <a:r>
              <a:rPr lang="en"/>
              <a:t>Severity 3</a:t>
            </a:r>
          </a:p>
        </p:txBody>
      </p:sp>
      <p:sp>
        <p:nvSpPr>
          <p:cNvPr id="182" name="Shape 182"/>
          <p:cNvSpPr txBox="1"/>
          <p:nvPr>
            <p:ph idx="2" type="body"/>
          </p:nvPr>
        </p:nvSpPr>
        <p:spPr>
          <a:xfrm>
            <a:off x="270450" y="1357050"/>
            <a:ext cx="8603100" cy="3093900"/>
          </a:xfrm>
          <a:prstGeom prst="rect">
            <a:avLst/>
          </a:prstGeom>
        </p:spPr>
        <p:txBody>
          <a:bodyPr anchorCtr="0" anchor="t" bIns="91425" lIns="91425" rIns="91425" wrap="square" tIns="91425">
            <a:noAutofit/>
          </a:bodyPr>
          <a:lstStyle/>
          <a:p>
            <a:pPr indent="-355600" lvl="0" marL="457200" rtl="0">
              <a:lnSpc>
                <a:spcPct val="115000"/>
              </a:lnSpc>
              <a:spcBef>
                <a:spcPts val="0"/>
              </a:spcBef>
              <a:spcAft>
                <a:spcPts val="0"/>
              </a:spcAft>
              <a:buClr>
                <a:srgbClr val="004C52"/>
              </a:buClr>
              <a:buSzPts val="2000"/>
              <a:buChar char="◆"/>
            </a:pPr>
            <a:r>
              <a:rPr lang="en" sz="2000">
                <a:solidFill>
                  <a:srgbClr val="004C52"/>
                </a:solidFill>
              </a:rPr>
              <a:t>How do you receive,</a:t>
            </a:r>
            <a:r>
              <a:rPr lang="en" sz="2000">
                <a:solidFill>
                  <a:srgbClr val="004C52"/>
                </a:solidFill>
              </a:rPr>
              <a:t> accept, or reject challenges/friends?</a:t>
            </a:r>
          </a:p>
          <a:p>
            <a:pPr indent="-317500" lvl="1" marL="914400" rtl="0">
              <a:lnSpc>
                <a:spcPct val="115000"/>
              </a:lnSpc>
              <a:spcBef>
                <a:spcPts val="0"/>
              </a:spcBef>
              <a:buClr>
                <a:srgbClr val="004C52"/>
              </a:buClr>
              <a:buSzPts val="1400"/>
              <a:buChar char="◆"/>
            </a:pPr>
            <a:r>
              <a:rPr lang="en" sz="1400">
                <a:solidFill>
                  <a:srgbClr val="004C52"/>
                </a:solidFill>
              </a:rPr>
              <a:t>Visibility of System Status</a:t>
            </a:r>
          </a:p>
          <a:p>
            <a:pPr indent="-355600" lvl="0" marL="457200" rtl="0">
              <a:lnSpc>
                <a:spcPct val="115000"/>
              </a:lnSpc>
              <a:spcBef>
                <a:spcPts val="0"/>
              </a:spcBef>
              <a:spcAft>
                <a:spcPts val="0"/>
              </a:spcAft>
              <a:buClr>
                <a:srgbClr val="004C52"/>
              </a:buClr>
              <a:buSzPts val="2000"/>
              <a:buChar char="◆"/>
            </a:pPr>
            <a:r>
              <a:rPr lang="en" sz="2000">
                <a:solidFill>
                  <a:srgbClr val="004C52"/>
                </a:solidFill>
              </a:rPr>
              <a:t>What is the green button for on the social page?</a:t>
            </a:r>
          </a:p>
          <a:p>
            <a:pPr indent="-317500" lvl="1" marL="914400" rtl="0">
              <a:lnSpc>
                <a:spcPct val="115000"/>
              </a:lnSpc>
              <a:spcBef>
                <a:spcPts val="0"/>
              </a:spcBef>
              <a:buClr>
                <a:srgbClr val="004C52"/>
              </a:buClr>
              <a:buSzPts val="1400"/>
              <a:buChar char="◆"/>
            </a:pPr>
            <a:r>
              <a:rPr lang="en" sz="1400">
                <a:solidFill>
                  <a:srgbClr val="004C52"/>
                </a:solidFill>
              </a:rPr>
              <a:t>Consistency and Standards</a:t>
            </a:r>
          </a:p>
          <a:p>
            <a:pPr indent="-355600" lvl="0" marL="457200" rtl="0">
              <a:lnSpc>
                <a:spcPct val="115000"/>
              </a:lnSpc>
              <a:spcBef>
                <a:spcPts val="0"/>
              </a:spcBef>
              <a:spcAft>
                <a:spcPts val="0"/>
              </a:spcAft>
              <a:buClr>
                <a:srgbClr val="004C52"/>
              </a:buClr>
              <a:buSzPts val="2000"/>
              <a:buChar char="◆"/>
            </a:pPr>
            <a:r>
              <a:rPr lang="en" sz="2000">
                <a:solidFill>
                  <a:srgbClr val="004C52"/>
                </a:solidFill>
              </a:rPr>
              <a:t>How do you incentivize health without a defined rewards system?</a:t>
            </a:r>
          </a:p>
          <a:p>
            <a:pPr indent="-317500" lvl="1" marL="914400" rtl="0">
              <a:lnSpc>
                <a:spcPct val="115000"/>
              </a:lnSpc>
              <a:spcBef>
                <a:spcPts val="0"/>
              </a:spcBef>
              <a:buClr>
                <a:srgbClr val="004C52"/>
              </a:buClr>
              <a:buSzPts val="1400"/>
              <a:buChar char="◆"/>
            </a:pPr>
            <a:r>
              <a:rPr lang="en" sz="1400">
                <a:solidFill>
                  <a:srgbClr val="004C52"/>
                </a:solidFill>
              </a:rPr>
              <a:t>Aesthetic and Minimalist Design</a:t>
            </a:r>
          </a:p>
          <a:p>
            <a:pPr indent="-355600" lvl="0" marL="457200" rtl="0">
              <a:lnSpc>
                <a:spcPct val="115000"/>
              </a:lnSpc>
              <a:spcBef>
                <a:spcPts val="0"/>
              </a:spcBef>
              <a:spcAft>
                <a:spcPts val="0"/>
              </a:spcAft>
              <a:buClr>
                <a:srgbClr val="004C52"/>
              </a:buClr>
              <a:buSzPts val="2000"/>
              <a:buChar char="◆"/>
            </a:pPr>
            <a:r>
              <a:rPr lang="en" sz="2000">
                <a:solidFill>
                  <a:srgbClr val="004C52"/>
                </a:solidFill>
              </a:rPr>
              <a:t>What happens if a challenge is failed?</a:t>
            </a:r>
          </a:p>
          <a:p>
            <a:pPr indent="-317500" lvl="1" marL="914400" rtl="0">
              <a:lnSpc>
                <a:spcPct val="115000"/>
              </a:lnSpc>
              <a:spcBef>
                <a:spcPts val="0"/>
              </a:spcBef>
              <a:buClr>
                <a:srgbClr val="004C52"/>
              </a:buClr>
              <a:buSzPts val="1400"/>
              <a:buChar char="◆"/>
            </a:pPr>
            <a:r>
              <a:rPr lang="en" sz="1400">
                <a:solidFill>
                  <a:srgbClr val="004C52"/>
                </a:solidFill>
              </a:rPr>
              <a:t>Help and Documentation</a:t>
            </a:r>
          </a:p>
          <a:p>
            <a:pPr indent="-355600" lvl="0" marL="457200" rtl="0">
              <a:lnSpc>
                <a:spcPct val="115000"/>
              </a:lnSpc>
              <a:spcBef>
                <a:spcPts val="0"/>
              </a:spcBef>
              <a:buClr>
                <a:srgbClr val="004C52"/>
              </a:buClr>
              <a:buSzPts val="2000"/>
              <a:buChar char="◆"/>
            </a:pPr>
            <a:r>
              <a:rPr lang="en" sz="2000"/>
              <a:t>Why isn’t there a way to see what options a user has chosen while creating a new challenge?</a:t>
            </a:r>
          </a:p>
          <a:p>
            <a:pPr indent="-317500" lvl="1" marL="914400" rtl="0">
              <a:lnSpc>
                <a:spcPct val="115000"/>
              </a:lnSpc>
              <a:spcBef>
                <a:spcPts val="0"/>
              </a:spcBef>
              <a:buClr>
                <a:srgbClr val="004C52"/>
              </a:buClr>
              <a:buSzPts val="1400"/>
              <a:buChar char="◆"/>
            </a:pPr>
            <a:r>
              <a:rPr lang="en" sz="1400">
                <a:solidFill>
                  <a:srgbClr val="004C52"/>
                </a:solidFill>
              </a:rPr>
              <a:t>Visibility of System Status</a:t>
            </a:r>
          </a:p>
          <a:p>
            <a:pPr indent="0" lvl="0" marL="0" rtl="0">
              <a:lnSpc>
                <a:spcPct val="115000"/>
              </a:lnSpc>
              <a:spcBef>
                <a:spcPts val="0"/>
              </a:spcBef>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886650" y="398400"/>
            <a:ext cx="7370700" cy="857400"/>
          </a:xfrm>
          <a:prstGeom prst="rect">
            <a:avLst/>
          </a:prstGeom>
        </p:spPr>
        <p:txBody>
          <a:bodyPr anchorCtr="0" anchor="t" bIns="91425" lIns="91425" rIns="91425" wrap="square" tIns="91425">
            <a:noAutofit/>
          </a:bodyPr>
          <a:lstStyle/>
          <a:p>
            <a:pPr indent="0" lvl="0" marL="0" rtl="0">
              <a:spcBef>
                <a:spcPts val="0"/>
              </a:spcBef>
              <a:buNone/>
            </a:pPr>
            <a:r>
              <a:rPr lang="en"/>
              <a:t>Severity 3</a:t>
            </a:r>
          </a:p>
        </p:txBody>
      </p:sp>
      <p:pic>
        <p:nvPicPr>
          <p:cNvPr id="188" name="Shape 188"/>
          <p:cNvPicPr preferRelativeResize="0"/>
          <p:nvPr/>
        </p:nvPicPr>
        <p:blipFill>
          <a:blip r:embed="rId3">
            <a:alphaModFix/>
          </a:blip>
          <a:stretch>
            <a:fillRect/>
          </a:stretch>
        </p:blipFill>
        <p:spPr>
          <a:xfrm>
            <a:off x="3919950" y="1432813"/>
            <a:ext cx="5154149" cy="2277864"/>
          </a:xfrm>
          <a:prstGeom prst="rect">
            <a:avLst/>
          </a:prstGeom>
          <a:noFill/>
          <a:ln>
            <a:noFill/>
          </a:ln>
        </p:spPr>
      </p:pic>
      <p:sp>
        <p:nvSpPr>
          <p:cNvPr id="189" name="Shape 189"/>
          <p:cNvSpPr txBox="1"/>
          <p:nvPr>
            <p:ph idx="2" type="body"/>
          </p:nvPr>
        </p:nvSpPr>
        <p:spPr>
          <a:xfrm>
            <a:off x="886650" y="1371900"/>
            <a:ext cx="3106800" cy="3079200"/>
          </a:xfrm>
          <a:prstGeom prst="rect">
            <a:avLst/>
          </a:prstGeom>
        </p:spPr>
        <p:txBody>
          <a:bodyPr anchorCtr="0" anchor="t" bIns="91425" lIns="91425" rIns="91425" wrap="square" tIns="91425">
            <a:noAutofit/>
          </a:bodyPr>
          <a:lstStyle/>
          <a:p>
            <a:pPr indent="-317500" lvl="0" marL="457200" rtl="0">
              <a:lnSpc>
                <a:spcPct val="115000"/>
              </a:lnSpc>
              <a:spcBef>
                <a:spcPts val="0"/>
              </a:spcBef>
              <a:spcAft>
                <a:spcPts val="0"/>
              </a:spcAft>
              <a:buClr>
                <a:srgbClr val="004C52"/>
              </a:buClr>
              <a:buSzPts val="1400"/>
              <a:buChar char="◆"/>
            </a:pPr>
            <a:r>
              <a:rPr b="1" lang="en" sz="1400">
                <a:solidFill>
                  <a:srgbClr val="004C52"/>
                </a:solidFill>
              </a:rPr>
              <a:t>How do you receive, accept, or reject challenges/friends?</a:t>
            </a:r>
          </a:p>
          <a:p>
            <a:pPr indent="-317500" lvl="0" marL="457200" rtl="0">
              <a:lnSpc>
                <a:spcPct val="115000"/>
              </a:lnSpc>
              <a:spcBef>
                <a:spcPts val="0"/>
              </a:spcBef>
              <a:spcAft>
                <a:spcPts val="0"/>
              </a:spcAft>
              <a:buClr>
                <a:srgbClr val="004C52"/>
              </a:buClr>
              <a:buSzPts val="1400"/>
              <a:buChar char="◆"/>
            </a:pPr>
            <a:r>
              <a:rPr b="1" lang="en" sz="1400">
                <a:solidFill>
                  <a:srgbClr val="004C52"/>
                </a:solidFill>
              </a:rPr>
              <a:t>What is the green button for on the social page?</a:t>
            </a:r>
          </a:p>
          <a:p>
            <a:pPr indent="-317500" lvl="0" marL="457200" rtl="0">
              <a:lnSpc>
                <a:spcPct val="115000"/>
              </a:lnSpc>
              <a:spcBef>
                <a:spcPts val="0"/>
              </a:spcBef>
              <a:spcAft>
                <a:spcPts val="0"/>
              </a:spcAft>
              <a:buClr>
                <a:srgbClr val="004C52"/>
              </a:buClr>
              <a:buSzPts val="1400"/>
              <a:buChar char="◆"/>
            </a:pPr>
            <a:r>
              <a:rPr lang="en" sz="1400">
                <a:solidFill>
                  <a:srgbClr val="004C52"/>
                </a:solidFill>
              </a:rPr>
              <a:t>How do you incentivize health without a defined rewards system?</a:t>
            </a:r>
          </a:p>
          <a:p>
            <a:pPr indent="-317500" lvl="0" marL="457200" rtl="0">
              <a:lnSpc>
                <a:spcPct val="115000"/>
              </a:lnSpc>
              <a:spcBef>
                <a:spcPts val="0"/>
              </a:spcBef>
              <a:spcAft>
                <a:spcPts val="0"/>
              </a:spcAft>
              <a:buClr>
                <a:srgbClr val="004C52"/>
              </a:buClr>
              <a:buSzPts val="1400"/>
              <a:buChar char="◆"/>
            </a:pPr>
            <a:r>
              <a:rPr lang="en" sz="1400">
                <a:solidFill>
                  <a:srgbClr val="004C52"/>
                </a:solidFill>
              </a:rPr>
              <a:t>What happens if a challenge is failed?</a:t>
            </a:r>
          </a:p>
          <a:p>
            <a:pPr indent="-317500" lvl="0" marL="457200" rtl="0">
              <a:lnSpc>
                <a:spcPct val="115000"/>
              </a:lnSpc>
              <a:spcBef>
                <a:spcPts val="0"/>
              </a:spcBef>
              <a:buClr>
                <a:srgbClr val="004C52"/>
              </a:buClr>
              <a:buSzPts val="1400"/>
              <a:buChar char="◆"/>
            </a:pPr>
            <a:r>
              <a:rPr lang="en" sz="1400"/>
              <a:t>Why isn’t there a way to see what opens a user has chosen while creating a new challenge?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886650" y="398400"/>
            <a:ext cx="7370700" cy="857400"/>
          </a:xfrm>
          <a:prstGeom prst="rect">
            <a:avLst/>
          </a:prstGeom>
        </p:spPr>
        <p:txBody>
          <a:bodyPr anchorCtr="0" anchor="t" bIns="91425" lIns="91425" rIns="91425" wrap="square" tIns="91425">
            <a:noAutofit/>
          </a:bodyPr>
          <a:lstStyle/>
          <a:p>
            <a:pPr indent="0" lvl="0" marL="0" rtl="0">
              <a:spcBef>
                <a:spcPts val="0"/>
              </a:spcBef>
              <a:buNone/>
            </a:pPr>
            <a:r>
              <a:rPr lang="en"/>
              <a:t>Severity 3</a:t>
            </a:r>
          </a:p>
        </p:txBody>
      </p:sp>
      <p:pic>
        <p:nvPicPr>
          <p:cNvPr id="195" name="Shape 195"/>
          <p:cNvPicPr preferRelativeResize="0"/>
          <p:nvPr/>
        </p:nvPicPr>
        <p:blipFill>
          <a:blip r:embed="rId3">
            <a:alphaModFix/>
          </a:blip>
          <a:stretch>
            <a:fillRect/>
          </a:stretch>
        </p:blipFill>
        <p:spPr>
          <a:xfrm>
            <a:off x="3837450" y="1408200"/>
            <a:ext cx="5154150" cy="3001462"/>
          </a:xfrm>
          <a:prstGeom prst="rect">
            <a:avLst/>
          </a:prstGeom>
          <a:noFill/>
          <a:ln>
            <a:noFill/>
          </a:ln>
        </p:spPr>
      </p:pic>
      <p:sp>
        <p:nvSpPr>
          <p:cNvPr id="196" name="Shape 196"/>
          <p:cNvSpPr txBox="1"/>
          <p:nvPr>
            <p:ph idx="2" type="body"/>
          </p:nvPr>
        </p:nvSpPr>
        <p:spPr>
          <a:xfrm>
            <a:off x="886650" y="1371900"/>
            <a:ext cx="3033300" cy="3079200"/>
          </a:xfrm>
          <a:prstGeom prst="rect">
            <a:avLst/>
          </a:prstGeom>
        </p:spPr>
        <p:txBody>
          <a:bodyPr anchorCtr="0" anchor="t" bIns="91425" lIns="91425" rIns="91425" wrap="square" tIns="91425">
            <a:noAutofit/>
          </a:bodyPr>
          <a:lstStyle/>
          <a:p>
            <a:pPr indent="-317500" lvl="0" marL="457200" rtl="0">
              <a:lnSpc>
                <a:spcPct val="115000"/>
              </a:lnSpc>
              <a:spcBef>
                <a:spcPts val="0"/>
              </a:spcBef>
              <a:spcAft>
                <a:spcPts val="0"/>
              </a:spcAft>
              <a:buClr>
                <a:srgbClr val="004C52"/>
              </a:buClr>
              <a:buSzPts val="1400"/>
              <a:buChar char="◆"/>
            </a:pPr>
            <a:r>
              <a:rPr lang="en" sz="1400">
                <a:solidFill>
                  <a:srgbClr val="004C52"/>
                </a:solidFill>
              </a:rPr>
              <a:t>How do you receive, accept, or reject challenges/friends?</a:t>
            </a:r>
          </a:p>
          <a:p>
            <a:pPr indent="-317500" lvl="0" marL="457200" rtl="0">
              <a:lnSpc>
                <a:spcPct val="115000"/>
              </a:lnSpc>
              <a:spcBef>
                <a:spcPts val="0"/>
              </a:spcBef>
              <a:spcAft>
                <a:spcPts val="0"/>
              </a:spcAft>
              <a:buClr>
                <a:srgbClr val="004C52"/>
              </a:buClr>
              <a:buSzPts val="1400"/>
              <a:buChar char="◆"/>
            </a:pPr>
            <a:r>
              <a:rPr lang="en" sz="1400">
                <a:solidFill>
                  <a:srgbClr val="004C52"/>
                </a:solidFill>
              </a:rPr>
              <a:t>What is the green button for on the social page?</a:t>
            </a:r>
          </a:p>
          <a:p>
            <a:pPr indent="-317500" lvl="0" marL="457200" rtl="0">
              <a:lnSpc>
                <a:spcPct val="115000"/>
              </a:lnSpc>
              <a:spcBef>
                <a:spcPts val="0"/>
              </a:spcBef>
              <a:spcAft>
                <a:spcPts val="0"/>
              </a:spcAft>
              <a:buClr>
                <a:srgbClr val="004C52"/>
              </a:buClr>
              <a:buSzPts val="1400"/>
              <a:buChar char="◆"/>
            </a:pPr>
            <a:r>
              <a:rPr b="1" lang="en" sz="1400">
                <a:solidFill>
                  <a:srgbClr val="004C52"/>
                </a:solidFill>
              </a:rPr>
              <a:t>How do you incentivize health without a defined rewards system?</a:t>
            </a:r>
          </a:p>
          <a:p>
            <a:pPr indent="-317500" lvl="0" marL="457200" rtl="0">
              <a:lnSpc>
                <a:spcPct val="115000"/>
              </a:lnSpc>
              <a:spcBef>
                <a:spcPts val="0"/>
              </a:spcBef>
              <a:spcAft>
                <a:spcPts val="0"/>
              </a:spcAft>
              <a:buClr>
                <a:srgbClr val="004C52"/>
              </a:buClr>
              <a:buSzPts val="1400"/>
              <a:buChar char="◆"/>
            </a:pPr>
            <a:r>
              <a:rPr lang="en" sz="1400">
                <a:solidFill>
                  <a:srgbClr val="004C52"/>
                </a:solidFill>
              </a:rPr>
              <a:t>What happens if a challenge is failed?</a:t>
            </a:r>
          </a:p>
          <a:p>
            <a:pPr indent="-317500" lvl="0" marL="457200" rtl="0">
              <a:lnSpc>
                <a:spcPct val="115000"/>
              </a:lnSpc>
              <a:spcBef>
                <a:spcPts val="0"/>
              </a:spcBef>
              <a:buClr>
                <a:srgbClr val="004C52"/>
              </a:buClr>
              <a:buSzPts val="1400"/>
              <a:buChar char="◆"/>
            </a:pPr>
            <a:r>
              <a:rPr lang="en" sz="1400"/>
              <a:t>Why isn’t there a way to see what opens a user has chosen while creating a new challenge?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886650" y="398400"/>
            <a:ext cx="7370700" cy="857400"/>
          </a:xfrm>
          <a:prstGeom prst="rect">
            <a:avLst/>
          </a:prstGeom>
        </p:spPr>
        <p:txBody>
          <a:bodyPr anchorCtr="0" anchor="t" bIns="91425" lIns="91425" rIns="91425" wrap="square" tIns="91425">
            <a:noAutofit/>
          </a:bodyPr>
          <a:lstStyle/>
          <a:p>
            <a:pPr indent="0" lvl="0" marL="0" rtl="0">
              <a:spcBef>
                <a:spcPts val="0"/>
              </a:spcBef>
              <a:buNone/>
            </a:pPr>
            <a:r>
              <a:rPr lang="en"/>
              <a:t>Severity 3</a:t>
            </a:r>
          </a:p>
        </p:txBody>
      </p:sp>
      <p:pic>
        <p:nvPicPr>
          <p:cNvPr id="202" name="Shape 202"/>
          <p:cNvPicPr preferRelativeResize="0"/>
          <p:nvPr/>
        </p:nvPicPr>
        <p:blipFill>
          <a:blip r:embed="rId3">
            <a:alphaModFix/>
          </a:blip>
          <a:stretch>
            <a:fillRect/>
          </a:stretch>
        </p:blipFill>
        <p:spPr>
          <a:xfrm>
            <a:off x="4037050" y="1514150"/>
            <a:ext cx="3025725" cy="2115200"/>
          </a:xfrm>
          <a:prstGeom prst="rect">
            <a:avLst/>
          </a:prstGeom>
          <a:noFill/>
          <a:ln>
            <a:noFill/>
          </a:ln>
        </p:spPr>
      </p:pic>
      <p:sp>
        <p:nvSpPr>
          <p:cNvPr id="203" name="Shape 203"/>
          <p:cNvSpPr txBox="1"/>
          <p:nvPr>
            <p:ph idx="2" type="body"/>
          </p:nvPr>
        </p:nvSpPr>
        <p:spPr>
          <a:xfrm>
            <a:off x="886650" y="1371900"/>
            <a:ext cx="3033300" cy="3079200"/>
          </a:xfrm>
          <a:prstGeom prst="rect">
            <a:avLst/>
          </a:prstGeom>
        </p:spPr>
        <p:txBody>
          <a:bodyPr anchorCtr="0" anchor="t" bIns="91425" lIns="91425" rIns="91425" wrap="square" tIns="91425">
            <a:noAutofit/>
          </a:bodyPr>
          <a:lstStyle/>
          <a:p>
            <a:pPr indent="-317500" lvl="0" marL="457200" rtl="0">
              <a:lnSpc>
                <a:spcPct val="115000"/>
              </a:lnSpc>
              <a:spcBef>
                <a:spcPts val="0"/>
              </a:spcBef>
              <a:spcAft>
                <a:spcPts val="0"/>
              </a:spcAft>
              <a:buClr>
                <a:srgbClr val="004C52"/>
              </a:buClr>
              <a:buSzPts val="1400"/>
              <a:buChar char="◆"/>
            </a:pPr>
            <a:r>
              <a:rPr lang="en" sz="1400">
                <a:solidFill>
                  <a:srgbClr val="004C52"/>
                </a:solidFill>
              </a:rPr>
              <a:t>How do you receive, accept, or reject challenges/friends?</a:t>
            </a:r>
          </a:p>
          <a:p>
            <a:pPr indent="-317500" lvl="0" marL="457200" rtl="0">
              <a:lnSpc>
                <a:spcPct val="115000"/>
              </a:lnSpc>
              <a:spcBef>
                <a:spcPts val="0"/>
              </a:spcBef>
              <a:spcAft>
                <a:spcPts val="0"/>
              </a:spcAft>
              <a:buClr>
                <a:srgbClr val="004C52"/>
              </a:buClr>
              <a:buSzPts val="1400"/>
              <a:buChar char="◆"/>
            </a:pPr>
            <a:r>
              <a:rPr lang="en" sz="1400">
                <a:solidFill>
                  <a:srgbClr val="004C52"/>
                </a:solidFill>
              </a:rPr>
              <a:t>What is the green button for on the social page?</a:t>
            </a:r>
          </a:p>
          <a:p>
            <a:pPr indent="-317500" lvl="0" marL="457200" rtl="0">
              <a:lnSpc>
                <a:spcPct val="115000"/>
              </a:lnSpc>
              <a:spcBef>
                <a:spcPts val="0"/>
              </a:spcBef>
              <a:spcAft>
                <a:spcPts val="0"/>
              </a:spcAft>
              <a:buClr>
                <a:srgbClr val="004C52"/>
              </a:buClr>
              <a:buSzPts val="1400"/>
              <a:buChar char="◆"/>
            </a:pPr>
            <a:r>
              <a:rPr b="1" lang="en" sz="1400">
                <a:solidFill>
                  <a:srgbClr val="004C52"/>
                </a:solidFill>
              </a:rPr>
              <a:t>How do you incentivize health without a defined rewards system?</a:t>
            </a:r>
          </a:p>
          <a:p>
            <a:pPr indent="-317500" lvl="0" marL="457200" rtl="0">
              <a:lnSpc>
                <a:spcPct val="115000"/>
              </a:lnSpc>
              <a:spcBef>
                <a:spcPts val="0"/>
              </a:spcBef>
              <a:spcAft>
                <a:spcPts val="0"/>
              </a:spcAft>
              <a:buClr>
                <a:srgbClr val="004C52"/>
              </a:buClr>
              <a:buSzPts val="1400"/>
              <a:buChar char="◆"/>
            </a:pPr>
            <a:r>
              <a:rPr b="1" lang="en" sz="1400">
                <a:solidFill>
                  <a:srgbClr val="004C52"/>
                </a:solidFill>
              </a:rPr>
              <a:t>What happens if a challenge is failed?</a:t>
            </a:r>
          </a:p>
          <a:p>
            <a:pPr indent="-317500" lvl="0" marL="457200" rtl="0">
              <a:lnSpc>
                <a:spcPct val="115000"/>
              </a:lnSpc>
              <a:spcBef>
                <a:spcPts val="0"/>
              </a:spcBef>
              <a:buClr>
                <a:srgbClr val="004C52"/>
              </a:buClr>
              <a:buSzPts val="1400"/>
              <a:buChar char="◆"/>
            </a:pPr>
            <a:r>
              <a:rPr lang="en" sz="1400"/>
              <a:t>Why isn’t there a way to see what opens a user has chosen while creating a new challenge?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idx="2" type="body"/>
          </p:nvPr>
        </p:nvSpPr>
        <p:spPr>
          <a:xfrm>
            <a:off x="886650" y="1371900"/>
            <a:ext cx="3033300" cy="3079200"/>
          </a:xfrm>
          <a:prstGeom prst="rect">
            <a:avLst/>
          </a:prstGeom>
        </p:spPr>
        <p:txBody>
          <a:bodyPr anchorCtr="0" anchor="t" bIns="91425" lIns="91425" rIns="91425" wrap="square" tIns="91425">
            <a:noAutofit/>
          </a:bodyPr>
          <a:lstStyle/>
          <a:p>
            <a:pPr indent="-317500" lvl="0" marL="457200" rtl="0">
              <a:lnSpc>
                <a:spcPct val="115000"/>
              </a:lnSpc>
              <a:spcBef>
                <a:spcPts val="0"/>
              </a:spcBef>
              <a:spcAft>
                <a:spcPts val="0"/>
              </a:spcAft>
              <a:buClr>
                <a:srgbClr val="004C52"/>
              </a:buClr>
              <a:buSzPts val="1400"/>
              <a:buChar char="◆"/>
            </a:pPr>
            <a:r>
              <a:rPr lang="en" sz="1400">
                <a:solidFill>
                  <a:srgbClr val="004C52"/>
                </a:solidFill>
              </a:rPr>
              <a:t>How do you receive, accept, or reject challenges/friends?</a:t>
            </a:r>
          </a:p>
          <a:p>
            <a:pPr indent="-317500" lvl="0" marL="457200" rtl="0">
              <a:lnSpc>
                <a:spcPct val="115000"/>
              </a:lnSpc>
              <a:spcBef>
                <a:spcPts val="0"/>
              </a:spcBef>
              <a:spcAft>
                <a:spcPts val="0"/>
              </a:spcAft>
              <a:buClr>
                <a:srgbClr val="004C52"/>
              </a:buClr>
              <a:buSzPts val="1400"/>
              <a:buChar char="◆"/>
            </a:pPr>
            <a:r>
              <a:rPr lang="en" sz="1400">
                <a:solidFill>
                  <a:srgbClr val="004C52"/>
                </a:solidFill>
              </a:rPr>
              <a:t>What is the green button for on the social page?</a:t>
            </a:r>
          </a:p>
          <a:p>
            <a:pPr indent="-317500" lvl="0" marL="457200" rtl="0">
              <a:lnSpc>
                <a:spcPct val="115000"/>
              </a:lnSpc>
              <a:spcBef>
                <a:spcPts val="0"/>
              </a:spcBef>
              <a:spcAft>
                <a:spcPts val="0"/>
              </a:spcAft>
              <a:buClr>
                <a:srgbClr val="004C52"/>
              </a:buClr>
              <a:buSzPts val="1400"/>
              <a:buChar char="◆"/>
            </a:pPr>
            <a:r>
              <a:rPr lang="en" sz="1400">
                <a:solidFill>
                  <a:srgbClr val="004C52"/>
                </a:solidFill>
              </a:rPr>
              <a:t>How do you incentivize health without a defined rewards system?</a:t>
            </a:r>
          </a:p>
          <a:p>
            <a:pPr indent="-317500" lvl="0" marL="457200" rtl="0">
              <a:lnSpc>
                <a:spcPct val="115000"/>
              </a:lnSpc>
              <a:spcBef>
                <a:spcPts val="0"/>
              </a:spcBef>
              <a:spcAft>
                <a:spcPts val="0"/>
              </a:spcAft>
              <a:buClr>
                <a:srgbClr val="004C52"/>
              </a:buClr>
              <a:buSzPts val="1400"/>
              <a:buChar char="◆"/>
            </a:pPr>
            <a:r>
              <a:rPr lang="en" sz="1400">
                <a:solidFill>
                  <a:srgbClr val="004C52"/>
                </a:solidFill>
              </a:rPr>
              <a:t>What happens if a challenge is failed?</a:t>
            </a:r>
          </a:p>
          <a:p>
            <a:pPr indent="-317500" lvl="0" marL="457200" rtl="0">
              <a:lnSpc>
                <a:spcPct val="115000"/>
              </a:lnSpc>
              <a:spcBef>
                <a:spcPts val="0"/>
              </a:spcBef>
              <a:buClr>
                <a:srgbClr val="004C52"/>
              </a:buClr>
              <a:buSzPts val="1400"/>
              <a:buChar char="◆"/>
            </a:pPr>
            <a:r>
              <a:rPr b="1" lang="en" sz="1400"/>
              <a:t>Why isn’t there a way to see what opens a user has chosen while creating a new challenge?</a:t>
            </a:r>
          </a:p>
        </p:txBody>
      </p:sp>
      <p:sp>
        <p:nvSpPr>
          <p:cNvPr id="209" name="Shape 209"/>
          <p:cNvSpPr txBox="1"/>
          <p:nvPr>
            <p:ph type="title"/>
          </p:nvPr>
        </p:nvSpPr>
        <p:spPr>
          <a:xfrm>
            <a:off x="886650" y="398400"/>
            <a:ext cx="7370700" cy="857400"/>
          </a:xfrm>
          <a:prstGeom prst="rect">
            <a:avLst/>
          </a:prstGeom>
        </p:spPr>
        <p:txBody>
          <a:bodyPr anchorCtr="0" anchor="t" bIns="91425" lIns="91425" rIns="91425" wrap="square" tIns="91425">
            <a:noAutofit/>
          </a:bodyPr>
          <a:lstStyle/>
          <a:p>
            <a:pPr indent="0" lvl="0" marL="0" rtl="0">
              <a:spcBef>
                <a:spcPts val="0"/>
              </a:spcBef>
              <a:buNone/>
            </a:pPr>
            <a:r>
              <a:rPr lang="en"/>
              <a:t>Severity 3</a:t>
            </a:r>
          </a:p>
        </p:txBody>
      </p:sp>
      <p:pic>
        <p:nvPicPr>
          <p:cNvPr id="210" name="Shape 210"/>
          <p:cNvPicPr preferRelativeResize="0"/>
          <p:nvPr/>
        </p:nvPicPr>
        <p:blipFill>
          <a:blip r:embed="rId3">
            <a:alphaModFix/>
          </a:blip>
          <a:stretch>
            <a:fillRect/>
          </a:stretch>
        </p:blipFill>
        <p:spPr>
          <a:xfrm>
            <a:off x="3919850" y="1807925"/>
            <a:ext cx="4815024" cy="1757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idx="4294967295" type="ctrTitle"/>
          </p:nvPr>
        </p:nvSpPr>
        <p:spPr>
          <a:xfrm>
            <a:off x="685800" y="821342"/>
            <a:ext cx="7772400" cy="1159800"/>
          </a:xfrm>
          <a:prstGeom prst="rect">
            <a:avLst/>
          </a:prstGeom>
        </p:spPr>
        <p:txBody>
          <a:bodyPr anchorCtr="0" anchor="b" bIns="91425" lIns="91425" rIns="91425" wrap="square" tIns="91425">
            <a:noAutofit/>
          </a:bodyPr>
          <a:lstStyle/>
          <a:p>
            <a:pPr indent="0" lvl="0" marL="0" rtl="0">
              <a:spcBef>
                <a:spcPts val="0"/>
              </a:spcBef>
              <a:buNone/>
            </a:pPr>
            <a:r>
              <a:rPr lang="en" sz="4800">
                <a:solidFill>
                  <a:srgbClr val="ABE33F"/>
                </a:solidFill>
              </a:rPr>
              <a:t>Takeaways</a:t>
            </a:r>
          </a:p>
        </p:txBody>
      </p:sp>
      <p:sp>
        <p:nvSpPr>
          <p:cNvPr id="216" name="Shape 216"/>
          <p:cNvSpPr/>
          <p:nvPr/>
        </p:nvSpPr>
        <p:spPr>
          <a:xfrm>
            <a:off x="4874250" y="-17350"/>
            <a:ext cx="4290325" cy="3789650"/>
          </a:xfrm>
          <a:custGeom>
            <a:pathLst>
              <a:path extrusionOk="0" h="151586" w="171613">
                <a:moveTo>
                  <a:pt x="0" y="694"/>
                </a:moveTo>
                <a:lnTo>
                  <a:pt x="171613" y="0"/>
                </a:lnTo>
                <a:lnTo>
                  <a:pt x="170790" y="151586"/>
                </a:lnTo>
                <a:lnTo>
                  <a:pt x="46492" y="123154"/>
                </a:lnTo>
                <a:close/>
              </a:path>
            </a:pathLst>
          </a:custGeom>
          <a:solidFill>
            <a:srgbClr val="ABE33F">
              <a:alpha val="81150"/>
            </a:srgbClr>
          </a:solidFill>
          <a:ln>
            <a:noFill/>
          </a:ln>
        </p:spPr>
      </p:sp>
      <p:sp>
        <p:nvSpPr>
          <p:cNvPr id="217" name="Shape 217"/>
          <p:cNvSpPr/>
          <p:nvPr/>
        </p:nvSpPr>
        <p:spPr>
          <a:xfrm rot="10286814">
            <a:off x="6499116" y="1416524"/>
            <a:ext cx="177684" cy="169659"/>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8" name="Shape 218"/>
          <p:cNvSpPr/>
          <p:nvPr/>
        </p:nvSpPr>
        <p:spPr>
          <a:xfrm rot="-1627561">
            <a:off x="7434266" y="487482"/>
            <a:ext cx="280162" cy="267508"/>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219" name="Shape 219"/>
          <p:cNvSpPr/>
          <p:nvPr/>
        </p:nvSpPr>
        <p:spPr>
          <a:xfrm rot="1504353">
            <a:off x="7841214" y="2080539"/>
            <a:ext cx="280176" cy="267521"/>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220" name="Shape 220"/>
          <p:cNvSpPr/>
          <p:nvPr/>
        </p:nvSpPr>
        <p:spPr>
          <a:xfrm rot="1973881">
            <a:off x="8121371" y="1454163"/>
            <a:ext cx="192944" cy="184229"/>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221" name="Shape 221"/>
          <p:cNvGrpSpPr/>
          <p:nvPr/>
        </p:nvGrpSpPr>
        <p:grpSpPr>
          <a:xfrm>
            <a:off x="6166888" y="955475"/>
            <a:ext cx="1512762" cy="1433896"/>
            <a:chOff x="5300400" y="3670175"/>
            <a:chExt cx="421300" cy="399325"/>
          </a:xfrm>
        </p:grpSpPr>
        <p:sp>
          <p:nvSpPr>
            <p:cNvPr id="222" name="Shape 222"/>
            <p:cNvSpPr/>
            <p:nvPr/>
          </p:nvSpPr>
          <p:spPr>
            <a:xfrm>
              <a:off x="5300400" y="3708025"/>
              <a:ext cx="421300" cy="267450"/>
            </a:xfrm>
            <a:custGeom>
              <a:pathLst>
                <a:path extrusionOk="0" h="10698" w="16852">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004C52"/>
            </a:solidFill>
            <a:ln>
              <a:noFill/>
            </a:ln>
          </p:spPr>
          <p:txBody>
            <a:bodyPr anchorCtr="0" anchor="ctr" bIns="91425" lIns="91425" rIns="91425" wrap="square" tIns="91425">
              <a:noAutofit/>
            </a:bodyPr>
            <a:lstStyle/>
            <a:p>
              <a:pPr indent="0" lvl="0" marL="0">
                <a:spcBef>
                  <a:spcPts val="0"/>
                </a:spcBef>
                <a:buNone/>
              </a:pPr>
              <a:r>
                <a:t/>
              </a:r>
              <a:endParaRPr/>
            </a:p>
          </p:txBody>
        </p:sp>
        <p:sp>
          <p:nvSpPr>
            <p:cNvPr id="223" name="Shape 223"/>
            <p:cNvSpPr/>
            <p:nvPr/>
          </p:nvSpPr>
          <p:spPr>
            <a:xfrm>
              <a:off x="5498825" y="3670175"/>
              <a:ext cx="24450" cy="25650"/>
            </a:xfrm>
            <a:custGeom>
              <a:pathLst>
                <a:path extrusionOk="0" h="1026" w="978">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004C52"/>
            </a:solidFill>
            <a:ln>
              <a:noFill/>
            </a:ln>
          </p:spPr>
          <p:txBody>
            <a:bodyPr anchorCtr="0" anchor="ctr" bIns="91425" lIns="91425" rIns="91425" wrap="square" tIns="91425">
              <a:noAutofit/>
            </a:bodyPr>
            <a:lstStyle/>
            <a:p>
              <a:pPr indent="0" lvl="0" marL="0">
                <a:spcBef>
                  <a:spcPts val="0"/>
                </a:spcBef>
                <a:buNone/>
              </a:pPr>
              <a:r>
                <a:t/>
              </a:r>
              <a:endParaRPr/>
            </a:p>
          </p:txBody>
        </p:sp>
        <p:sp>
          <p:nvSpPr>
            <p:cNvPr id="224" name="Shape 224"/>
            <p:cNvSpPr/>
            <p:nvPr/>
          </p:nvSpPr>
          <p:spPr>
            <a:xfrm>
              <a:off x="5366325" y="3987675"/>
              <a:ext cx="61100" cy="81825"/>
            </a:xfrm>
            <a:custGeom>
              <a:pathLst>
                <a:path extrusionOk="0" h="3273" w="2444">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004C52"/>
            </a:solidFill>
            <a:ln>
              <a:noFill/>
            </a:ln>
          </p:spPr>
          <p:txBody>
            <a:bodyPr anchorCtr="0" anchor="ctr" bIns="91425" lIns="91425" rIns="91425" wrap="square" tIns="91425">
              <a:noAutofit/>
            </a:bodyPr>
            <a:lstStyle/>
            <a:p>
              <a:pPr indent="0" lvl="0" marL="0">
                <a:spcBef>
                  <a:spcPts val="0"/>
                </a:spcBef>
                <a:buNone/>
              </a:pPr>
              <a:r>
                <a:t/>
              </a:r>
              <a:endParaRPr/>
            </a:p>
          </p:txBody>
        </p:sp>
        <p:sp>
          <p:nvSpPr>
            <p:cNvPr id="225" name="Shape 225"/>
            <p:cNvSpPr/>
            <p:nvPr/>
          </p:nvSpPr>
          <p:spPr>
            <a:xfrm>
              <a:off x="5594700" y="3987675"/>
              <a:ext cx="61075" cy="81825"/>
            </a:xfrm>
            <a:custGeom>
              <a:pathLst>
                <a:path extrusionOk="0" h="3273" w="2443">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004C52"/>
            </a:solidFill>
            <a:ln>
              <a:noFill/>
            </a:ln>
          </p:spPr>
          <p:txBody>
            <a:bodyPr anchorCtr="0" anchor="ctr" bIns="91425" lIns="91425" rIns="91425" wrap="square" tIns="91425">
              <a:noAutofit/>
            </a:bodyPr>
            <a:lstStyle/>
            <a:p>
              <a:pPr indent="0" lvl="0" marL="0">
                <a:spcBef>
                  <a:spcPts val="0"/>
                </a:spcBef>
                <a:buNone/>
              </a:pPr>
              <a:r>
                <a:t/>
              </a:r>
              <a:endParaRPr/>
            </a:p>
          </p:txBody>
        </p:sp>
        <p:sp>
          <p:nvSpPr>
            <p:cNvPr id="226" name="Shape 226"/>
            <p:cNvSpPr/>
            <p:nvPr/>
          </p:nvSpPr>
          <p:spPr>
            <a:xfrm>
              <a:off x="5324825" y="3732450"/>
              <a:ext cx="372475" cy="218600"/>
            </a:xfrm>
            <a:custGeom>
              <a:pathLst>
                <a:path extrusionOk="0" h="8744" w="14899">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004C5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227" name="Shape 227"/>
          <p:cNvSpPr/>
          <p:nvPr/>
        </p:nvSpPr>
        <p:spPr>
          <a:xfrm>
            <a:off x="7331647" y="703188"/>
            <a:ext cx="957630" cy="859666"/>
          </a:xfrm>
          <a:custGeom>
            <a:pathLst>
              <a:path extrusionOk="0" h="14997" w="16706">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00AE9D">
              <a:alpha val="8346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8" name="Shape 228"/>
          <p:cNvSpPr txBox="1"/>
          <p:nvPr>
            <p:ph idx="4294967295" type="body"/>
          </p:nvPr>
        </p:nvSpPr>
        <p:spPr>
          <a:xfrm>
            <a:off x="886650" y="1936825"/>
            <a:ext cx="5563500" cy="2705100"/>
          </a:xfrm>
          <a:prstGeom prst="rect">
            <a:avLst/>
          </a:prstGeom>
        </p:spPr>
        <p:txBody>
          <a:bodyPr anchorCtr="0" anchor="t" bIns="91425" lIns="91425" rIns="91425" wrap="square" tIns="91425">
            <a:noAutofit/>
          </a:bodyPr>
          <a:lstStyle/>
          <a:p>
            <a:pPr indent="-368300" lvl="0" marL="457200" marR="0" rtl="0" algn="l">
              <a:lnSpc>
                <a:spcPct val="115000"/>
              </a:lnSpc>
              <a:spcBef>
                <a:spcPts val="0"/>
              </a:spcBef>
              <a:spcAft>
                <a:spcPts val="0"/>
              </a:spcAft>
              <a:buClr>
                <a:srgbClr val="004C52"/>
              </a:buClr>
              <a:buSzPts val="2200"/>
              <a:buFont typeface="Karla"/>
              <a:buChar char="◆"/>
            </a:pPr>
            <a:r>
              <a:rPr lang="en" sz="2200"/>
              <a:t>Simplify many features</a:t>
            </a:r>
          </a:p>
          <a:p>
            <a:pPr indent="-342900" lvl="1" marL="914400" marR="0" rtl="0" algn="l">
              <a:lnSpc>
                <a:spcPct val="115000"/>
              </a:lnSpc>
              <a:spcBef>
                <a:spcPts val="0"/>
              </a:spcBef>
              <a:spcAft>
                <a:spcPts val="0"/>
              </a:spcAft>
              <a:buClr>
                <a:srgbClr val="004C52"/>
              </a:buClr>
              <a:buSzPts val="1800"/>
              <a:buChar char="◆"/>
            </a:pPr>
            <a:r>
              <a:rPr lang="en" sz="1800"/>
              <a:t>Give users more visual information</a:t>
            </a:r>
          </a:p>
          <a:p>
            <a:pPr indent="-342900" lvl="1" marL="914400" marR="0" rtl="0" algn="l">
              <a:lnSpc>
                <a:spcPct val="115000"/>
              </a:lnSpc>
              <a:spcBef>
                <a:spcPts val="0"/>
              </a:spcBef>
              <a:spcAft>
                <a:spcPts val="0"/>
              </a:spcAft>
              <a:buClr>
                <a:srgbClr val="004C52"/>
              </a:buClr>
              <a:buSzPts val="1800"/>
              <a:buChar char="◆"/>
            </a:pPr>
            <a:r>
              <a:rPr lang="en" sz="1800"/>
              <a:t>Make tasks even simpler and more intuitive</a:t>
            </a:r>
          </a:p>
          <a:p>
            <a:pPr indent="-368300" lvl="0" marL="457200" marR="0" rtl="0" algn="l">
              <a:lnSpc>
                <a:spcPct val="115000"/>
              </a:lnSpc>
              <a:spcBef>
                <a:spcPts val="0"/>
              </a:spcBef>
              <a:spcAft>
                <a:spcPts val="0"/>
              </a:spcAft>
              <a:buClr>
                <a:srgbClr val="004C52"/>
              </a:buClr>
              <a:buSzPts val="2200"/>
              <a:buFont typeface="Karla"/>
              <a:buChar char="◆"/>
            </a:pPr>
            <a:r>
              <a:rPr lang="en" sz="2200"/>
              <a:t>Narrow target audience</a:t>
            </a:r>
          </a:p>
          <a:p>
            <a:pPr indent="-342900" lvl="1" marL="914400" marR="0" rtl="0" algn="l">
              <a:lnSpc>
                <a:spcPct val="115000"/>
              </a:lnSpc>
              <a:spcBef>
                <a:spcPts val="0"/>
              </a:spcBef>
              <a:spcAft>
                <a:spcPts val="0"/>
              </a:spcAft>
              <a:buClr>
                <a:srgbClr val="004C52"/>
              </a:buClr>
              <a:buSzPts val="1800"/>
              <a:buChar char="◆"/>
            </a:pPr>
            <a:r>
              <a:rPr lang="en" sz="1800"/>
              <a:t>Focus on audience that wants to get into exercising</a:t>
            </a:r>
          </a:p>
          <a:p>
            <a:pPr indent="-342900" lvl="1" marL="914400" marR="0" rtl="0" algn="l">
              <a:lnSpc>
                <a:spcPct val="115000"/>
              </a:lnSpc>
              <a:spcBef>
                <a:spcPts val="0"/>
              </a:spcBef>
              <a:spcAft>
                <a:spcPts val="0"/>
              </a:spcAft>
              <a:buClr>
                <a:srgbClr val="004C52"/>
              </a:buClr>
              <a:buSzPts val="1800"/>
              <a:buChar char="◆"/>
            </a:pPr>
            <a:r>
              <a:rPr lang="en" sz="1800"/>
              <a:t>Cater less to experienced user</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ctrTitle"/>
          </p:nvPr>
        </p:nvSpPr>
        <p:spPr>
          <a:xfrm>
            <a:off x="0" y="1888150"/>
            <a:ext cx="9144000" cy="1159800"/>
          </a:xfrm>
          <a:prstGeom prst="rect">
            <a:avLst/>
          </a:prstGeom>
        </p:spPr>
        <p:txBody>
          <a:bodyPr anchorCtr="0" anchor="b" bIns="91425" lIns="91425" rIns="91425" wrap="square" tIns="91425">
            <a:noAutofit/>
          </a:bodyPr>
          <a:lstStyle/>
          <a:p>
            <a:pPr indent="0" lvl="0" marL="0" rtl="0">
              <a:spcBef>
                <a:spcPts val="0"/>
              </a:spcBef>
              <a:buNone/>
            </a:pPr>
            <a:r>
              <a:rPr lang="en"/>
              <a:t>Prototype Status</a:t>
            </a:r>
          </a:p>
        </p:txBody>
      </p:sp>
      <p:sp>
        <p:nvSpPr>
          <p:cNvPr id="234" name="Shape 234"/>
          <p:cNvSpPr txBox="1"/>
          <p:nvPr>
            <p:ph idx="1" type="subTitle"/>
          </p:nvPr>
        </p:nvSpPr>
        <p:spPr>
          <a:xfrm>
            <a:off x="1815375" y="2916250"/>
            <a:ext cx="5513100" cy="784800"/>
          </a:xfrm>
          <a:prstGeom prst="rect">
            <a:avLst/>
          </a:prstGeom>
        </p:spPr>
        <p:txBody>
          <a:bodyPr anchorCtr="0" anchor="t" bIns="91425" lIns="91425" rIns="91425" wrap="square" tIns="91425">
            <a:noAutofit/>
          </a:bodyPr>
          <a:lstStyle/>
          <a:p>
            <a:pPr indent="0" lvl="0" marL="0" rtl="0">
              <a:spcBef>
                <a:spcPts val="0"/>
              </a:spcBef>
              <a:buNone/>
            </a:pPr>
            <a:r>
              <a:rPr lang="en"/>
              <a:t>Progress and planning</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pic>
        <p:nvPicPr>
          <p:cNvPr id="239" name="Shape 239"/>
          <p:cNvPicPr preferRelativeResize="0"/>
          <p:nvPr/>
        </p:nvPicPr>
        <p:blipFill>
          <a:blip r:embed="rId3">
            <a:alphaModFix/>
          </a:blip>
          <a:stretch>
            <a:fillRect/>
          </a:stretch>
        </p:blipFill>
        <p:spPr>
          <a:xfrm>
            <a:off x="4996400" y="2476075"/>
            <a:ext cx="2935225" cy="2141000"/>
          </a:xfrm>
          <a:prstGeom prst="rect">
            <a:avLst/>
          </a:prstGeom>
          <a:noFill/>
          <a:ln>
            <a:noFill/>
          </a:ln>
        </p:spPr>
      </p:pic>
      <p:sp>
        <p:nvSpPr>
          <p:cNvPr id="240" name="Shape 240"/>
          <p:cNvSpPr txBox="1"/>
          <p:nvPr>
            <p:ph type="title"/>
          </p:nvPr>
        </p:nvSpPr>
        <p:spPr>
          <a:xfrm>
            <a:off x="886650" y="398400"/>
            <a:ext cx="7370700" cy="857400"/>
          </a:xfrm>
          <a:prstGeom prst="rect">
            <a:avLst/>
          </a:prstGeom>
        </p:spPr>
        <p:txBody>
          <a:bodyPr anchorCtr="0" anchor="t" bIns="91425" lIns="91425" rIns="91425" wrap="square" tIns="91425">
            <a:noAutofit/>
          </a:bodyPr>
          <a:lstStyle/>
          <a:p>
            <a:pPr indent="0" lvl="0" marL="0" rtl="0">
              <a:spcBef>
                <a:spcPts val="0"/>
              </a:spcBef>
              <a:buNone/>
            </a:pPr>
            <a:r>
              <a:rPr lang="en"/>
              <a:t>Tools</a:t>
            </a:r>
          </a:p>
        </p:txBody>
      </p:sp>
      <p:sp>
        <p:nvSpPr>
          <p:cNvPr id="241" name="Shape 241"/>
          <p:cNvSpPr txBox="1"/>
          <p:nvPr>
            <p:ph idx="2" type="body"/>
          </p:nvPr>
        </p:nvSpPr>
        <p:spPr>
          <a:xfrm>
            <a:off x="886650" y="1371900"/>
            <a:ext cx="5094300" cy="2386800"/>
          </a:xfrm>
          <a:prstGeom prst="rect">
            <a:avLst/>
          </a:prstGeom>
        </p:spPr>
        <p:txBody>
          <a:bodyPr anchorCtr="0" anchor="t" bIns="91425" lIns="91425" rIns="91425" wrap="square" tIns="91425">
            <a:noAutofit/>
          </a:bodyPr>
          <a:lstStyle/>
          <a:p>
            <a:pPr indent="-355600" lvl="0" marL="457200" marR="0" rtl="0" algn="l">
              <a:lnSpc>
                <a:spcPct val="115000"/>
              </a:lnSpc>
              <a:spcBef>
                <a:spcPts val="0"/>
              </a:spcBef>
              <a:spcAft>
                <a:spcPts val="0"/>
              </a:spcAft>
              <a:buClr>
                <a:srgbClr val="004C52"/>
              </a:buClr>
              <a:buSzPts val="2000"/>
              <a:buChar char="◆"/>
            </a:pPr>
            <a:r>
              <a:rPr lang="en" sz="2000"/>
              <a:t>Xcode to build the prototype</a:t>
            </a:r>
          </a:p>
          <a:p>
            <a:pPr indent="-355600" lvl="0" marL="457200" marR="0" rtl="0" algn="l">
              <a:lnSpc>
                <a:spcPct val="115000"/>
              </a:lnSpc>
              <a:spcBef>
                <a:spcPts val="0"/>
              </a:spcBef>
              <a:spcAft>
                <a:spcPts val="0"/>
              </a:spcAft>
              <a:buClr>
                <a:srgbClr val="004C52"/>
              </a:buClr>
              <a:buSzPts val="2000"/>
              <a:buChar char="◆"/>
            </a:pPr>
            <a:r>
              <a:rPr lang="en" sz="2000"/>
              <a:t>All additional Xcode features</a:t>
            </a:r>
          </a:p>
          <a:p>
            <a:pPr indent="-342900" lvl="1" marL="914400" marR="0" rtl="0" algn="l">
              <a:lnSpc>
                <a:spcPct val="115000"/>
              </a:lnSpc>
              <a:spcBef>
                <a:spcPts val="0"/>
              </a:spcBef>
              <a:spcAft>
                <a:spcPts val="0"/>
              </a:spcAft>
              <a:buClr>
                <a:srgbClr val="004C52"/>
              </a:buClr>
              <a:buSzPts val="1800"/>
              <a:buChar char="◆"/>
            </a:pPr>
            <a:r>
              <a:rPr lang="en"/>
              <a:t>iOS simulator</a:t>
            </a:r>
          </a:p>
          <a:p>
            <a:pPr indent="-342900" lvl="1" marL="914400" marR="0" rtl="0" algn="l">
              <a:lnSpc>
                <a:spcPct val="115000"/>
              </a:lnSpc>
              <a:spcBef>
                <a:spcPts val="0"/>
              </a:spcBef>
              <a:spcAft>
                <a:spcPts val="0"/>
              </a:spcAft>
              <a:buClr>
                <a:srgbClr val="004C52"/>
              </a:buClr>
              <a:buSzPts val="1800"/>
              <a:buChar char="◆"/>
            </a:pPr>
            <a:r>
              <a:rPr lang="en"/>
              <a:t>Apple’s libraries for building UI’s</a:t>
            </a:r>
          </a:p>
          <a:p>
            <a:pPr indent="-342900" lvl="1" marL="914400" marR="0" rtl="0" algn="l">
              <a:lnSpc>
                <a:spcPct val="115000"/>
              </a:lnSpc>
              <a:spcBef>
                <a:spcPts val="0"/>
              </a:spcBef>
              <a:spcAft>
                <a:spcPts val="0"/>
              </a:spcAft>
              <a:buClr>
                <a:srgbClr val="004C52"/>
              </a:buClr>
              <a:buSzPts val="1800"/>
              <a:buChar char="◆"/>
            </a:pPr>
            <a:r>
              <a:rPr lang="en"/>
              <a:t>Swift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idx="4294967295" type="ctrTitle"/>
          </p:nvPr>
        </p:nvSpPr>
        <p:spPr>
          <a:xfrm>
            <a:off x="2988250" y="1354750"/>
            <a:ext cx="5351700" cy="1159800"/>
          </a:xfrm>
          <a:prstGeom prst="rect">
            <a:avLst/>
          </a:prstGeom>
        </p:spPr>
        <p:txBody>
          <a:bodyPr anchorCtr="0" anchor="t" bIns="91425" lIns="91425" rIns="91425" wrap="square" tIns="91425">
            <a:noAutofit/>
          </a:bodyPr>
          <a:lstStyle/>
          <a:p>
            <a:pPr indent="0" lvl="0" marL="0" rtl="0">
              <a:spcBef>
                <a:spcPts val="0"/>
              </a:spcBef>
              <a:buNone/>
            </a:pPr>
            <a:r>
              <a:rPr lang="en" sz="6000">
                <a:solidFill>
                  <a:srgbClr val="ABE33F"/>
                </a:solidFill>
              </a:rPr>
              <a:t>Team FITLIT</a:t>
            </a:r>
          </a:p>
        </p:txBody>
      </p:sp>
      <p:sp>
        <p:nvSpPr>
          <p:cNvPr id="94" name="Shape 94"/>
          <p:cNvSpPr txBox="1"/>
          <p:nvPr>
            <p:ph idx="4294967295" type="subTitle"/>
          </p:nvPr>
        </p:nvSpPr>
        <p:spPr>
          <a:xfrm>
            <a:off x="2988250" y="2325773"/>
            <a:ext cx="5351700" cy="2197800"/>
          </a:xfrm>
          <a:prstGeom prst="rect">
            <a:avLst/>
          </a:prstGeom>
        </p:spPr>
        <p:txBody>
          <a:bodyPr anchorCtr="0" anchor="t" bIns="91425" lIns="91425" rIns="91425" wrap="square" tIns="91425">
            <a:noAutofit/>
          </a:bodyPr>
          <a:lstStyle/>
          <a:p>
            <a:pPr indent="-406400" lvl="0" marL="457200" rtl="0">
              <a:spcBef>
                <a:spcPts val="0"/>
              </a:spcBef>
              <a:spcAft>
                <a:spcPts val="0"/>
              </a:spcAft>
              <a:buSzPts val="2800"/>
              <a:buChar char="-"/>
            </a:pPr>
            <a:r>
              <a:rPr b="1" lang="en" sz="2800"/>
              <a:t>Christina Ramsey</a:t>
            </a:r>
          </a:p>
          <a:p>
            <a:pPr indent="-406400" lvl="0" marL="457200" rtl="0">
              <a:spcBef>
                <a:spcPts val="0"/>
              </a:spcBef>
              <a:spcAft>
                <a:spcPts val="0"/>
              </a:spcAft>
              <a:buSzPts val="2800"/>
              <a:buChar char="-"/>
            </a:pPr>
            <a:r>
              <a:rPr b="1" lang="en" sz="2800"/>
              <a:t>Olivia Gregory</a:t>
            </a:r>
          </a:p>
          <a:p>
            <a:pPr indent="-406400" lvl="0" marL="457200" rtl="0">
              <a:spcBef>
                <a:spcPts val="0"/>
              </a:spcBef>
              <a:spcAft>
                <a:spcPts val="0"/>
              </a:spcAft>
              <a:buSzPts val="2800"/>
              <a:buChar char="-"/>
            </a:pPr>
            <a:r>
              <a:rPr b="1" lang="en" sz="2800"/>
              <a:t>Bryce Tham</a:t>
            </a:r>
          </a:p>
          <a:p>
            <a:pPr indent="-406400" lvl="0" marL="457200" rtl="0">
              <a:spcBef>
                <a:spcPts val="0"/>
              </a:spcBef>
              <a:buSzPts val="2800"/>
              <a:buChar char="-"/>
            </a:pPr>
            <a:r>
              <a:rPr b="1" lang="en" sz="2800"/>
              <a:t>Denis Russu</a:t>
            </a:r>
          </a:p>
          <a:p>
            <a:pPr indent="-69850" lvl="0" marL="0" rtl="0">
              <a:spcBef>
                <a:spcPts val="0"/>
              </a:spcBef>
              <a:buClr>
                <a:schemeClr val="dk1"/>
              </a:buClr>
              <a:buSzPts val="1100"/>
              <a:buFont typeface="Arial"/>
              <a:buNone/>
            </a:pPr>
            <a:r>
              <a:t/>
            </a:r>
            <a:endParaRPr b="1" sz="1000"/>
          </a:p>
        </p:txBody>
      </p:sp>
      <p:grpSp>
        <p:nvGrpSpPr>
          <p:cNvPr id="95" name="Shape 95"/>
          <p:cNvGrpSpPr/>
          <p:nvPr/>
        </p:nvGrpSpPr>
        <p:grpSpPr>
          <a:xfrm>
            <a:off x="685613" y="1814387"/>
            <a:ext cx="1512762" cy="1433896"/>
            <a:chOff x="5300400" y="3670175"/>
            <a:chExt cx="421300" cy="399325"/>
          </a:xfrm>
        </p:grpSpPr>
        <p:sp>
          <p:nvSpPr>
            <p:cNvPr id="96" name="Shape 96"/>
            <p:cNvSpPr/>
            <p:nvPr/>
          </p:nvSpPr>
          <p:spPr>
            <a:xfrm>
              <a:off x="5300400" y="3708025"/>
              <a:ext cx="421300" cy="267450"/>
            </a:xfrm>
            <a:custGeom>
              <a:pathLst>
                <a:path extrusionOk="0" h="10698" w="16852">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00AE9D">
                <a:alpha val="8346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97" name="Shape 97"/>
            <p:cNvSpPr/>
            <p:nvPr/>
          </p:nvSpPr>
          <p:spPr>
            <a:xfrm>
              <a:off x="5498825" y="3670175"/>
              <a:ext cx="24450" cy="25650"/>
            </a:xfrm>
            <a:custGeom>
              <a:pathLst>
                <a:path extrusionOk="0" h="1026" w="978">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00AE9D">
                <a:alpha val="8346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98" name="Shape 98"/>
            <p:cNvSpPr/>
            <p:nvPr/>
          </p:nvSpPr>
          <p:spPr>
            <a:xfrm>
              <a:off x="5366325" y="3987675"/>
              <a:ext cx="61100" cy="81825"/>
            </a:xfrm>
            <a:custGeom>
              <a:pathLst>
                <a:path extrusionOk="0" h="3273" w="2444">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00AE9D">
                <a:alpha val="8346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99" name="Shape 99"/>
            <p:cNvSpPr/>
            <p:nvPr/>
          </p:nvSpPr>
          <p:spPr>
            <a:xfrm>
              <a:off x="5594700" y="3987675"/>
              <a:ext cx="61075" cy="81825"/>
            </a:xfrm>
            <a:custGeom>
              <a:pathLst>
                <a:path extrusionOk="0" h="3273" w="2443">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00AE9D">
                <a:alpha val="8346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0" name="Shape 100"/>
            <p:cNvSpPr/>
            <p:nvPr/>
          </p:nvSpPr>
          <p:spPr>
            <a:xfrm>
              <a:off x="5324825" y="3732450"/>
              <a:ext cx="372475" cy="218600"/>
            </a:xfrm>
            <a:custGeom>
              <a:pathLst>
                <a:path extrusionOk="0" h="8744" w="14899">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00AE9D">
                <a:alpha val="83460"/>
              </a:srgb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01" name="Shape 101"/>
          <p:cNvSpPr/>
          <p:nvPr/>
        </p:nvSpPr>
        <p:spPr>
          <a:xfrm>
            <a:off x="1850372" y="1562101"/>
            <a:ext cx="957630" cy="859666"/>
          </a:xfrm>
          <a:custGeom>
            <a:pathLst>
              <a:path extrusionOk="0" h="14997" w="16706">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ABE33F">
              <a:alpha val="81150"/>
            </a:srgbClr>
          </a:solidFill>
          <a:ln>
            <a:noFill/>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886650" y="398400"/>
            <a:ext cx="7370700" cy="857400"/>
          </a:xfrm>
          <a:prstGeom prst="rect">
            <a:avLst/>
          </a:prstGeom>
        </p:spPr>
        <p:txBody>
          <a:bodyPr anchorCtr="0" anchor="t" bIns="91425" lIns="91425" rIns="91425" wrap="square" tIns="91425">
            <a:noAutofit/>
          </a:bodyPr>
          <a:lstStyle/>
          <a:p>
            <a:pPr indent="0" lvl="0" marL="0" rtl="0">
              <a:spcBef>
                <a:spcPts val="0"/>
              </a:spcBef>
              <a:buNone/>
            </a:pPr>
            <a:r>
              <a:rPr lang="en"/>
              <a:t>Progress towards completion</a:t>
            </a:r>
          </a:p>
        </p:txBody>
      </p:sp>
      <p:sp>
        <p:nvSpPr>
          <p:cNvPr id="247" name="Shape 247"/>
          <p:cNvSpPr txBox="1"/>
          <p:nvPr>
            <p:ph idx="2" type="body"/>
          </p:nvPr>
        </p:nvSpPr>
        <p:spPr>
          <a:xfrm>
            <a:off x="886650" y="1371900"/>
            <a:ext cx="4811400" cy="3079200"/>
          </a:xfrm>
          <a:prstGeom prst="rect">
            <a:avLst/>
          </a:prstGeom>
        </p:spPr>
        <p:txBody>
          <a:bodyPr anchorCtr="0" anchor="t" bIns="91425" lIns="91425" rIns="91425" wrap="square" tIns="91425">
            <a:noAutofit/>
          </a:bodyPr>
          <a:lstStyle/>
          <a:p>
            <a:pPr indent="-355600" lvl="0" marL="457200" marR="0" rtl="0" algn="l">
              <a:lnSpc>
                <a:spcPct val="115000"/>
              </a:lnSpc>
              <a:spcBef>
                <a:spcPts val="0"/>
              </a:spcBef>
              <a:spcAft>
                <a:spcPts val="0"/>
              </a:spcAft>
              <a:buClr>
                <a:srgbClr val="004C52"/>
              </a:buClr>
              <a:buSzPts val="2000"/>
              <a:buChar char="◆"/>
            </a:pPr>
            <a:r>
              <a:rPr lang="en" sz="2000"/>
              <a:t>Current features</a:t>
            </a:r>
          </a:p>
          <a:p>
            <a:pPr indent="-342900" lvl="1" marL="914400" marR="0" rtl="0" algn="l">
              <a:lnSpc>
                <a:spcPct val="115000"/>
              </a:lnSpc>
              <a:spcBef>
                <a:spcPts val="0"/>
              </a:spcBef>
              <a:spcAft>
                <a:spcPts val="0"/>
              </a:spcAft>
              <a:buClr>
                <a:srgbClr val="004C52"/>
              </a:buClr>
              <a:buSzPts val="1800"/>
              <a:buChar char="◆"/>
            </a:pPr>
            <a:r>
              <a:rPr lang="en"/>
              <a:t>Main structure/skeleton</a:t>
            </a:r>
          </a:p>
          <a:p>
            <a:pPr indent="-342900" lvl="1" marL="914400" marR="0" rtl="0" algn="l">
              <a:lnSpc>
                <a:spcPct val="115000"/>
              </a:lnSpc>
              <a:spcBef>
                <a:spcPts val="0"/>
              </a:spcBef>
              <a:spcAft>
                <a:spcPts val="0"/>
              </a:spcAft>
              <a:buClr>
                <a:srgbClr val="004C52"/>
              </a:buClr>
              <a:buSzPts val="1800"/>
              <a:buChar char="◆"/>
            </a:pPr>
            <a:r>
              <a:rPr lang="en"/>
              <a:t>Task: Create a challenge</a:t>
            </a:r>
          </a:p>
          <a:p>
            <a:pPr indent="-355600" lvl="0" marL="457200" marR="0" rtl="0" algn="l">
              <a:lnSpc>
                <a:spcPct val="115000"/>
              </a:lnSpc>
              <a:spcBef>
                <a:spcPts val="0"/>
              </a:spcBef>
              <a:spcAft>
                <a:spcPts val="0"/>
              </a:spcAft>
              <a:buClr>
                <a:srgbClr val="004C52"/>
              </a:buClr>
              <a:buSzPts val="2000"/>
              <a:buChar char="◆"/>
            </a:pPr>
            <a:r>
              <a:rPr lang="en" sz="2000"/>
              <a:t>Plan going forward</a:t>
            </a:r>
          </a:p>
          <a:p>
            <a:pPr indent="-342900" lvl="1" marL="914400" marR="0" rtl="0" algn="l">
              <a:lnSpc>
                <a:spcPct val="115000"/>
              </a:lnSpc>
              <a:spcBef>
                <a:spcPts val="0"/>
              </a:spcBef>
              <a:spcAft>
                <a:spcPts val="0"/>
              </a:spcAft>
              <a:buClr>
                <a:srgbClr val="004C52"/>
              </a:buClr>
              <a:buSzPts val="1800"/>
              <a:buChar char="◆"/>
            </a:pPr>
            <a:r>
              <a:rPr lang="en"/>
              <a:t>Task: Log progress</a:t>
            </a:r>
          </a:p>
          <a:p>
            <a:pPr indent="-342900" lvl="1" marL="914400" marR="0" rtl="0" algn="l">
              <a:lnSpc>
                <a:spcPct val="115000"/>
              </a:lnSpc>
              <a:spcBef>
                <a:spcPts val="0"/>
              </a:spcBef>
              <a:spcAft>
                <a:spcPts val="0"/>
              </a:spcAft>
              <a:buClr>
                <a:srgbClr val="004C52"/>
              </a:buClr>
              <a:buSzPts val="1800"/>
              <a:buChar char="◆"/>
            </a:pPr>
            <a:r>
              <a:rPr lang="en"/>
              <a:t>Task: Challenge friends</a:t>
            </a:r>
          </a:p>
          <a:p>
            <a:pPr indent="-342900" lvl="1" marL="914400" marR="0" rtl="0" algn="l">
              <a:lnSpc>
                <a:spcPct val="115000"/>
              </a:lnSpc>
              <a:spcBef>
                <a:spcPts val="0"/>
              </a:spcBef>
              <a:spcAft>
                <a:spcPts val="0"/>
              </a:spcAft>
              <a:buClr>
                <a:srgbClr val="004C52"/>
              </a:buClr>
              <a:buSzPts val="1800"/>
              <a:buChar char="◆"/>
            </a:pPr>
            <a:r>
              <a:rPr lang="en"/>
              <a:t>Focus more on UI</a:t>
            </a:r>
          </a:p>
          <a:p>
            <a:pPr indent="-342900" lvl="1" marL="914400" marR="0" rtl="0" algn="l">
              <a:lnSpc>
                <a:spcPct val="115000"/>
              </a:lnSpc>
              <a:spcBef>
                <a:spcPts val="0"/>
              </a:spcBef>
              <a:spcAft>
                <a:spcPts val="0"/>
              </a:spcAft>
              <a:buClr>
                <a:srgbClr val="004C52"/>
              </a:buClr>
              <a:buSzPts val="1800"/>
              <a:buChar char="◆"/>
            </a:pPr>
            <a:r>
              <a:rPr lang="en"/>
              <a:t>Incorporate changes made from feedback</a:t>
            </a:r>
          </a:p>
          <a:p>
            <a:pPr indent="-342900" lvl="1" marL="914400" marR="0" rtl="0" algn="l">
              <a:lnSpc>
                <a:spcPct val="115000"/>
              </a:lnSpc>
              <a:spcBef>
                <a:spcPts val="0"/>
              </a:spcBef>
              <a:spcAft>
                <a:spcPts val="0"/>
              </a:spcAft>
              <a:buClr>
                <a:srgbClr val="004C52"/>
              </a:buClr>
              <a:buSzPts val="1800"/>
              <a:buChar char="◆"/>
            </a:pPr>
            <a:r>
              <a:rPr lang="en"/>
              <a:t>Fine tune details and aesthetic</a:t>
            </a:r>
          </a:p>
        </p:txBody>
      </p:sp>
      <p:sp>
        <p:nvSpPr>
          <p:cNvPr id="248" name="Shape 248"/>
          <p:cNvSpPr/>
          <p:nvPr/>
        </p:nvSpPr>
        <p:spPr>
          <a:xfrm>
            <a:off x="5984871" y="610836"/>
            <a:ext cx="1863608" cy="3921828"/>
          </a:xfrm>
          <a:custGeom>
            <a:pathLst>
              <a:path extrusionOk="0" h="54713" w="25999">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noFill/>
          <a:ln cap="flat" cmpd="sng" w="19050">
            <a:solidFill>
              <a:srgbClr val="004C5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pic>
        <p:nvPicPr>
          <p:cNvPr id="249" name="Shape 249"/>
          <p:cNvPicPr preferRelativeResize="0"/>
          <p:nvPr/>
        </p:nvPicPr>
        <p:blipFill>
          <a:blip r:embed="rId3">
            <a:alphaModFix/>
          </a:blip>
          <a:stretch>
            <a:fillRect/>
          </a:stretch>
        </p:blipFill>
        <p:spPr>
          <a:xfrm>
            <a:off x="6129863" y="1136850"/>
            <a:ext cx="1573626" cy="2869800"/>
          </a:xfrm>
          <a:prstGeom prst="rect">
            <a:avLst/>
          </a:prstGeom>
          <a:noFill/>
          <a:ln cap="flat" cmpd="sng" w="9525">
            <a:solidFill>
              <a:srgbClr val="000000"/>
            </a:solidFill>
            <a:prstDash val="solid"/>
            <a:round/>
            <a:headEnd len="med" w="med" type="none"/>
            <a:tailEnd len="med" w="med"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886650" y="398400"/>
            <a:ext cx="7370700" cy="857400"/>
          </a:xfrm>
          <a:prstGeom prst="rect">
            <a:avLst/>
          </a:prstGeom>
        </p:spPr>
        <p:txBody>
          <a:bodyPr anchorCtr="0" anchor="t" bIns="91425" lIns="91425" rIns="91425" wrap="square" tIns="91425">
            <a:noAutofit/>
          </a:bodyPr>
          <a:lstStyle/>
          <a:p>
            <a:pPr indent="0" lvl="0" marL="0" rtl="0">
              <a:spcBef>
                <a:spcPts val="0"/>
              </a:spcBef>
              <a:buNone/>
            </a:pPr>
            <a:r>
              <a:rPr lang="en"/>
              <a:t>Wizard of Oz and Hard-Coded Elements</a:t>
            </a:r>
          </a:p>
        </p:txBody>
      </p:sp>
      <p:sp>
        <p:nvSpPr>
          <p:cNvPr id="255" name="Shape 255"/>
          <p:cNvSpPr txBox="1"/>
          <p:nvPr>
            <p:ph idx="2" type="body"/>
          </p:nvPr>
        </p:nvSpPr>
        <p:spPr>
          <a:xfrm>
            <a:off x="886650" y="1371900"/>
            <a:ext cx="7210500" cy="3079200"/>
          </a:xfrm>
          <a:prstGeom prst="rect">
            <a:avLst/>
          </a:prstGeom>
        </p:spPr>
        <p:txBody>
          <a:bodyPr anchorCtr="0" anchor="t" bIns="91425" lIns="91425" rIns="91425" wrap="square" tIns="91425">
            <a:noAutofit/>
          </a:bodyPr>
          <a:lstStyle/>
          <a:p>
            <a:pPr indent="-368300" lvl="0" marL="457200" marR="0" rtl="0" algn="l">
              <a:lnSpc>
                <a:spcPct val="115000"/>
              </a:lnSpc>
              <a:spcBef>
                <a:spcPts val="0"/>
              </a:spcBef>
              <a:spcAft>
                <a:spcPts val="0"/>
              </a:spcAft>
              <a:buClr>
                <a:srgbClr val="004C52"/>
              </a:buClr>
              <a:buSzPts val="2200"/>
              <a:buChar char="◆"/>
            </a:pPr>
            <a:r>
              <a:rPr lang="en" sz="2200"/>
              <a:t>Current friends list</a:t>
            </a:r>
          </a:p>
          <a:p>
            <a:pPr indent="-368300" lvl="0" marL="457200" marR="0" rtl="0" algn="l">
              <a:lnSpc>
                <a:spcPct val="115000"/>
              </a:lnSpc>
              <a:spcBef>
                <a:spcPts val="0"/>
              </a:spcBef>
              <a:spcAft>
                <a:spcPts val="0"/>
              </a:spcAft>
              <a:buClr>
                <a:srgbClr val="004C52"/>
              </a:buClr>
              <a:buSzPts val="2200"/>
              <a:buChar char="◆"/>
            </a:pPr>
            <a:r>
              <a:rPr lang="en" sz="2200"/>
              <a:t>Challenges available to add</a:t>
            </a:r>
          </a:p>
          <a:p>
            <a:pPr indent="-368300" lvl="0" marL="457200" marR="0" rtl="0" algn="l">
              <a:lnSpc>
                <a:spcPct val="115000"/>
              </a:lnSpc>
              <a:spcBef>
                <a:spcPts val="0"/>
              </a:spcBef>
              <a:spcAft>
                <a:spcPts val="0"/>
              </a:spcAft>
              <a:buClr>
                <a:srgbClr val="004C52"/>
              </a:buClr>
              <a:buSzPts val="2200"/>
              <a:buChar char="◆"/>
            </a:pPr>
            <a:r>
              <a:rPr lang="en" sz="2200"/>
              <a:t>Cannot scroll through users</a:t>
            </a:r>
          </a:p>
          <a:p>
            <a:pPr indent="-368300" lvl="0" marL="457200" marR="0" rtl="0" algn="l">
              <a:lnSpc>
                <a:spcPct val="115000"/>
              </a:lnSpc>
              <a:spcBef>
                <a:spcPts val="0"/>
              </a:spcBef>
              <a:spcAft>
                <a:spcPts val="0"/>
              </a:spcAft>
              <a:buClr>
                <a:srgbClr val="004C52"/>
              </a:buClr>
              <a:buSzPts val="2200"/>
              <a:buChar char="◆"/>
            </a:pPr>
            <a:r>
              <a:rPr lang="en" sz="2200"/>
              <a:t>Database (history and stats) will likely be hardcoded</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ctrTitle"/>
          </p:nvPr>
        </p:nvSpPr>
        <p:spPr>
          <a:xfrm>
            <a:off x="0" y="1888150"/>
            <a:ext cx="9144000" cy="1159800"/>
          </a:xfrm>
          <a:prstGeom prst="rect">
            <a:avLst/>
          </a:prstGeom>
        </p:spPr>
        <p:txBody>
          <a:bodyPr anchorCtr="0" anchor="b" bIns="91425" lIns="91425" rIns="91425" wrap="square" tIns="91425">
            <a:noAutofit/>
          </a:bodyPr>
          <a:lstStyle/>
          <a:p>
            <a:pPr indent="0" lvl="0" marL="0" rtl="0">
              <a:spcBef>
                <a:spcPts val="0"/>
              </a:spcBef>
              <a:buNone/>
            </a:pPr>
            <a:r>
              <a:rPr lang="en"/>
              <a:t>Demonstration</a:t>
            </a:r>
          </a:p>
        </p:txBody>
      </p:sp>
      <p:sp>
        <p:nvSpPr>
          <p:cNvPr id="261" name="Shape 261"/>
          <p:cNvSpPr txBox="1"/>
          <p:nvPr>
            <p:ph idx="1" type="subTitle"/>
          </p:nvPr>
        </p:nvSpPr>
        <p:spPr>
          <a:xfrm>
            <a:off x="1815375" y="2916250"/>
            <a:ext cx="5513100" cy="784800"/>
          </a:xfrm>
          <a:prstGeom prst="rect">
            <a:avLst/>
          </a:prstGeom>
        </p:spPr>
        <p:txBody>
          <a:bodyPr anchorCtr="0" anchor="t" bIns="91425" lIns="91425" rIns="91425" wrap="square" tIns="91425">
            <a:noAutofit/>
          </a:bodyPr>
          <a:lstStyle/>
          <a:p>
            <a:pPr indent="0" lvl="0" marL="0" rtl="0">
              <a:spcBef>
                <a:spcPts val="0"/>
              </a:spcBef>
              <a:buNone/>
            </a:pPr>
            <a:r>
              <a:rPr lang="en"/>
              <a:t>Featuring our current prototype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p:nvPr/>
        </p:nvSpPr>
        <p:spPr>
          <a:xfrm>
            <a:off x="5686500" y="1173025"/>
            <a:ext cx="1589700" cy="2811900"/>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67" name="Shape 267"/>
          <p:cNvSpPr/>
          <p:nvPr/>
        </p:nvSpPr>
        <p:spPr>
          <a:xfrm>
            <a:off x="5534021" y="623036"/>
            <a:ext cx="1863608" cy="3921828"/>
          </a:xfrm>
          <a:custGeom>
            <a:pathLst>
              <a:path extrusionOk="0" h="54713" w="25999">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noFill/>
          <a:ln cap="flat" cmpd="sng" w="19050">
            <a:solidFill>
              <a:srgbClr val="004C5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68" name="Shape 268"/>
          <p:cNvSpPr/>
          <p:nvPr/>
        </p:nvSpPr>
        <p:spPr>
          <a:xfrm>
            <a:off x="5665750" y="1188850"/>
            <a:ext cx="1589700" cy="28119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sz="1000">
                <a:solidFill>
                  <a:srgbClr val="00AE9D"/>
                </a:solidFill>
                <a:latin typeface="Karla"/>
                <a:ea typeface="Karla"/>
                <a:cs typeface="Karla"/>
                <a:sym typeface="Karla"/>
              </a:rPr>
              <a:t>Place your screenshot here</a:t>
            </a:r>
          </a:p>
        </p:txBody>
      </p:sp>
      <p:sp>
        <p:nvSpPr>
          <p:cNvPr id="269" name="Shape 269"/>
          <p:cNvSpPr txBox="1"/>
          <p:nvPr>
            <p:ph idx="4294967295" type="body"/>
          </p:nvPr>
        </p:nvSpPr>
        <p:spPr>
          <a:xfrm>
            <a:off x="457200" y="671150"/>
            <a:ext cx="4777500" cy="4310700"/>
          </a:xfrm>
          <a:prstGeom prst="rect">
            <a:avLst/>
          </a:prstGeom>
        </p:spPr>
        <p:txBody>
          <a:bodyPr anchorCtr="0" anchor="b" bIns="91425" lIns="91425" rIns="91425" wrap="square" tIns="91425">
            <a:noAutofit/>
          </a:bodyPr>
          <a:lstStyle/>
          <a:p>
            <a:pPr indent="0" lvl="0" marL="0" rtl="0">
              <a:spcBef>
                <a:spcPts val="0"/>
              </a:spcBef>
              <a:buNone/>
            </a:pPr>
            <a:r>
              <a:rPr b="1" lang="en" sz="1800">
                <a:solidFill>
                  <a:srgbClr val="00AE9D"/>
                </a:solidFill>
                <a:latin typeface="Raleway"/>
                <a:ea typeface="Raleway"/>
                <a:cs typeface="Raleway"/>
                <a:sym typeface="Raleway"/>
              </a:rPr>
              <a:t>Recorded Demo</a:t>
            </a:r>
          </a:p>
          <a:p>
            <a:pPr indent="-355600" lvl="0" marL="457200" rtl="0">
              <a:spcBef>
                <a:spcPts val="0"/>
              </a:spcBef>
              <a:spcAft>
                <a:spcPts val="0"/>
              </a:spcAft>
              <a:buSzPts val="2000"/>
              <a:buChar char="-"/>
            </a:pPr>
            <a:r>
              <a:rPr lang="en" sz="2000"/>
              <a:t>Definitely a prototype</a:t>
            </a:r>
          </a:p>
          <a:p>
            <a:pPr indent="-355600" lvl="0" marL="457200" rtl="0">
              <a:spcBef>
                <a:spcPts val="0"/>
              </a:spcBef>
              <a:buSzPts val="2000"/>
              <a:buChar char="-"/>
            </a:pPr>
            <a:r>
              <a:rPr lang="en" sz="2000"/>
              <a:t>Haven’t fully incorporated all the design changes I’ve mentioned just now</a:t>
            </a:r>
          </a:p>
        </p:txBody>
      </p:sp>
      <p:pic>
        <p:nvPicPr>
          <p:cNvPr descr="goFIT_aesthetic.png" id="270" name="Shape 270"/>
          <p:cNvPicPr preferRelativeResize="0"/>
          <p:nvPr/>
        </p:nvPicPr>
        <p:blipFill>
          <a:blip r:embed="rId3">
            <a:alphaModFix/>
          </a:blip>
          <a:stretch>
            <a:fillRect/>
          </a:stretch>
        </p:blipFill>
        <p:spPr>
          <a:xfrm>
            <a:off x="5708325" y="2030601"/>
            <a:ext cx="1504550" cy="1128400"/>
          </a:xfrm>
          <a:prstGeom prst="rect">
            <a:avLst/>
          </a:prstGeom>
          <a:noFill/>
          <a:ln>
            <a:noFill/>
          </a:ln>
        </p:spPr>
      </p:pic>
      <p:sp>
        <p:nvSpPr>
          <p:cNvPr id="271" name="Shape 271" title="goFitDraftOne.mov">
            <a:hlinkClick r:id="rId4"/>
          </p:cNvPr>
          <p:cNvSpPr/>
          <p:nvPr/>
        </p:nvSpPr>
        <p:spPr>
          <a:xfrm>
            <a:off x="694900" y="671150"/>
            <a:ext cx="3291100" cy="2468325"/>
          </a:xfrm>
          <a:prstGeom prst="rect">
            <a:avLst/>
          </a:prstGeom>
          <a:blipFill>
            <a:blip r:embed="rId5">
              <a:alphaModFix/>
            </a:blip>
            <a:stretch>
              <a:fillRect/>
            </a:stretch>
          </a:blipFill>
          <a:ln>
            <a:noFill/>
          </a:ln>
        </p:spPr>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idx="1" type="body"/>
          </p:nvPr>
        </p:nvSpPr>
        <p:spPr>
          <a:xfrm>
            <a:off x="0" y="2010350"/>
            <a:ext cx="9144000" cy="1610400"/>
          </a:xfrm>
          <a:prstGeom prst="rect">
            <a:avLst/>
          </a:prstGeom>
        </p:spPr>
        <p:txBody>
          <a:bodyPr anchorCtr="0" anchor="ctr" bIns="91425" lIns="91425" rIns="91425" wrap="square" tIns="91425">
            <a:noAutofit/>
          </a:bodyPr>
          <a:lstStyle/>
          <a:p>
            <a:pPr indent="0" lvl="0" marL="0">
              <a:spcBef>
                <a:spcPts val="0"/>
              </a:spcBef>
              <a:buNone/>
            </a:pPr>
            <a:r>
              <a:rPr b="0" lang="en"/>
              <a:t>The results of our heuristic evaluation allowed us to make </a:t>
            </a:r>
            <a:r>
              <a:rPr lang="en" sz="2600"/>
              <a:t>design changes</a:t>
            </a:r>
            <a:r>
              <a:rPr b="0" lang="en"/>
              <a:t> that focus on a </a:t>
            </a:r>
            <a:r>
              <a:rPr lang="en" sz="2600"/>
              <a:t>more specific target audience</a:t>
            </a:r>
            <a:r>
              <a:rPr b="0" lang="en" sz="2600"/>
              <a:t>. </a:t>
            </a:r>
          </a:p>
          <a:p>
            <a:pPr indent="0" lvl="0" marL="0" rtl="0">
              <a:spcBef>
                <a:spcPts val="0"/>
              </a:spcBef>
              <a:buNone/>
            </a:pPr>
            <a:r>
              <a:rPr b="0" lang="en"/>
              <a:t>We’re on our way towards </a:t>
            </a:r>
            <a:r>
              <a:rPr lang="en" sz="2600"/>
              <a:t>implementing</a:t>
            </a:r>
            <a:r>
              <a:rPr b="0" lang="en"/>
              <a:t> our final design and crafting an </a:t>
            </a:r>
            <a:r>
              <a:rPr lang="en" sz="2600"/>
              <a:t>aesthetic</a:t>
            </a:r>
            <a:r>
              <a:rPr b="0" lang="en"/>
              <a:t> that falls in line with our </a:t>
            </a:r>
            <a:r>
              <a:rPr lang="en" sz="2600"/>
              <a:t>overall vision</a:t>
            </a:r>
            <a:r>
              <a:rPr b="0" lang="en" sz="2600"/>
              <a: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idx="4294967295" type="ctrTitle"/>
          </p:nvPr>
        </p:nvSpPr>
        <p:spPr>
          <a:xfrm>
            <a:off x="3064700" y="1512936"/>
            <a:ext cx="5533800" cy="1159800"/>
          </a:xfrm>
          <a:prstGeom prst="rect">
            <a:avLst/>
          </a:prstGeom>
        </p:spPr>
        <p:txBody>
          <a:bodyPr anchorCtr="0" anchor="t" bIns="91425" lIns="91425" rIns="91425" wrap="square" tIns="91425">
            <a:noAutofit/>
          </a:bodyPr>
          <a:lstStyle/>
          <a:p>
            <a:pPr indent="0" lvl="0" marL="0" rtl="0">
              <a:spcBef>
                <a:spcPts val="0"/>
              </a:spcBef>
              <a:buNone/>
            </a:pPr>
            <a:r>
              <a:rPr lang="en" sz="6000">
                <a:solidFill>
                  <a:srgbClr val="ABE33F"/>
                </a:solidFill>
              </a:rPr>
              <a:t>Thanks!</a:t>
            </a:r>
          </a:p>
        </p:txBody>
      </p:sp>
      <p:sp>
        <p:nvSpPr>
          <p:cNvPr id="282" name="Shape 282"/>
          <p:cNvSpPr txBox="1"/>
          <p:nvPr>
            <p:ph idx="4294967295" type="subTitle"/>
          </p:nvPr>
        </p:nvSpPr>
        <p:spPr>
          <a:xfrm>
            <a:off x="3064700" y="2636358"/>
            <a:ext cx="5533800" cy="2197800"/>
          </a:xfrm>
          <a:prstGeom prst="rect">
            <a:avLst/>
          </a:prstGeom>
        </p:spPr>
        <p:txBody>
          <a:bodyPr anchorCtr="0" anchor="t" bIns="91425" lIns="91425" rIns="91425" wrap="square" tIns="91425">
            <a:noAutofit/>
          </a:bodyPr>
          <a:lstStyle/>
          <a:p>
            <a:pPr indent="0" lvl="0" marL="0" rtl="0">
              <a:spcBef>
                <a:spcPts val="0"/>
              </a:spcBef>
              <a:buNone/>
            </a:pPr>
            <a:r>
              <a:rPr b="1" lang="en" sz="3600"/>
              <a:t>Any questions?</a:t>
            </a:r>
          </a:p>
          <a:p>
            <a:pPr indent="-69850" lvl="0" marL="0" rtl="0">
              <a:spcBef>
                <a:spcPts val="0"/>
              </a:spcBef>
              <a:buClr>
                <a:schemeClr val="dk1"/>
              </a:buClr>
              <a:buSzPts val="1100"/>
              <a:buFont typeface="Arial"/>
              <a:buNone/>
            </a:pPr>
            <a:r>
              <a:t/>
            </a:r>
            <a:endParaRPr b="1" sz="1800"/>
          </a:p>
        </p:txBody>
      </p:sp>
      <p:grpSp>
        <p:nvGrpSpPr>
          <p:cNvPr id="283" name="Shape 283"/>
          <p:cNvGrpSpPr/>
          <p:nvPr/>
        </p:nvGrpSpPr>
        <p:grpSpPr>
          <a:xfrm>
            <a:off x="685795" y="1814227"/>
            <a:ext cx="1681779" cy="1179949"/>
            <a:chOff x="559275" y="1683950"/>
            <a:chExt cx="466500" cy="327300"/>
          </a:xfrm>
        </p:grpSpPr>
        <p:sp>
          <p:nvSpPr>
            <p:cNvPr id="284" name="Shape 284"/>
            <p:cNvSpPr/>
            <p:nvPr/>
          </p:nvSpPr>
          <p:spPr>
            <a:xfrm>
              <a:off x="559275" y="1683950"/>
              <a:ext cx="466500" cy="197850"/>
            </a:xfrm>
            <a:custGeom>
              <a:pathLst>
                <a:path extrusionOk="0" h="7914" w="1866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00AE9D">
                <a:alpha val="8346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85" name="Shape 285"/>
            <p:cNvSpPr/>
            <p:nvPr/>
          </p:nvSpPr>
          <p:spPr>
            <a:xfrm>
              <a:off x="559275" y="1727925"/>
              <a:ext cx="466500" cy="283325"/>
            </a:xfrm>
            <a:custGeom>
              <a:pathLst>
                <a:path extrusionOk="0" h="11333" w="1866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00AE9D">
                <a:alpha val="83460"/>
              </a:srgb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286" name="Shape 286"/>
          <p:cNvSpPr/>
          <p:nvPr/>
        </p:nvSpPr>
        <p:spPr>
          <a:xfrm>
            <a:off x="1681875" y="2683100"/>
            <a:ext cx="1274938" cy="1159802"/>
          </a:xfrm>
          <a:custGeom>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ABE33F">
              <a:alpha val="81150"/>
            </a:srgbClr>
          </a:solidFill>
          <a:ln>
            <a:noFill/>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886650" y="398400"/>
            <a:ext cx="7370700" cy="857400"/>
          </a:xfrm>
          <a:prstGeom prst="rect">
            <a:avLst/>
          </a:prstGeom>
        </p:spPr>
        <p:txBody>
          <a:bodyPr anchorCtr="0" anchor="t" bIns="91425" lIns="91425" rIns="91425" wrap="square" tIns="91425">
            <a:noAutofit/>
          </a:bodyPr>
          <a:lstStyle/>
          <a:p>
            <a:pPr indent="0" lvl="0" marL="0" rtl="0">
              <a:spcBef>
                <a:spcPts val="0"/>
              </a:spcBef>
              <a:buNone/>
            </a:pPr>
            <a:r>
              <a:rPr lang="en"/>
              <a:t>Credits</a:t>
            </a:r>
          </a:p>
        </p:txBody>
      </p:sp>
      <p:sp>
        <p:nvSpPr>
          <p:cNvPr id="292" name="Shape 292"/>
          <p:cNvSpPr txBox="1"/>
          <p:nvPr>
            <p:ph idx="1" type="body"/>
          </p:nvPr>
        </p:nvSpPr>
        <p:spPr>
          <a:xfrm>
            <a:off x="886650" y="1984501"/>
            <a:ext cx="7370700" cy="2941200"/>
          </a:xfrm>
          <a:prstGeom prst="rect">
            <a:avLst/>
          </a:prstGeom>
        </p:spPr>
        <p:txBody>
          <a:bodyPr anchorCtr="0" anchor="t" bIns="91425" lIns="91425" rIns="91425" wrap="square" tIns="91425">
            <a:noAutofit/>
          </a:bodyPr>
          <a:lstStyle/>
          <a:p>
            <a:pPr indent="0" lvl="0" marL="0" rtl="0">
              <a:spcBef>
                <a:spcPts val="0"/>
              </a:spcBef>
              <a:buNone/>
            </a:pPr>
            <a:r>
              <a:rPr lang="en" sz="2400"/>
              <a:t>Special thanks to all the people who made and released these </a:t>
            </a:r>
            <a:r>
              <a:rPr b="1" lang="en" sz="2400"/>
              <a:t>awesome resources</a:t>
            </a:r>
            <a:r>
              <a:rPr lang="en" sz="2400"/>
              <a:t> for free:</a:t>
            </a:r>
          </a:p>
          <a:p>
            <a:pPr indent="-381000" lvl="0" marL="457200" rtl="0">
              <a:lnSpc>
                <a:spcPct val="115000"/>
              </a:lnSpc>
              <a:spcBef>
                <a:spcPts val="0"/>
              </a:spcBef>
              <a:spcAft>
                <a:spcPts val="0"/>
              </a:spcAft>
              <a:buSzPts val="2400"/>
              <a:buChar char="◆"/>
            </a:pPr>
            <a:r>
              <a:rPr lang="en" sz="2400"/>
              <a:t>Presentation template by </a:t>
            </a:r>
            <a:r>
              <a:rPr lang="en" sz="2400" u="sng">
                <a:hlinkClick r:id="rId3"/>
              </a:rPr>
              <a:t>SlidesCarnival</a:t>
            </a:r>
          </a:p>
          <a:p>
            <a:pPr indent="-381000" lvl="0" marL="457200" rtl="0">
              <a:lnSpc>
                <a:spcPct val="115000"/>
              </a:lnSpc>
              <a:spcBef>
                <a:spcPts val="0"/>
              </a:spcBef>
              <a:buSzPts val="2400"/>
              <a:buChar char="◆"/>
            </a:pPr>
            <a:r>
              <a:rPr lang="en" sz="2400"/>
              <a:t>Photographs by </a:t>
            </a:r>
            <a:r>
              <a:rPr lang="en" sz="2400" u="sng">
                <a:hlinkClick r:id="rId4"/>
              </a:rPr>
              <a:t>Unsplash</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idx="4294967295" type="ctrTitle"/>
          </p:nvPr>
        </p:nvSpPr>
        <p:spPr>
          <a:xfrm>
            <a:off x="685800" y="2269142"/>
            <a:ext cx="7772400" cy="1159800"/>
          </a:xfrm>
          <a:prstGeom prst="rect">
            <a:avLst/>
          </a:prstGeom>
        </p:spPr>
        <p:txBody>
          <a:bodyPr anchorCtr="0" anchor="b" bIns="91425" lIns="91425" rIns="91425" wrap="square" tIns="91425">
            <a:noAutofit/>
          </a:bodyPr>
          <a:lstStyle/>
          <a:p>
            <a:pPr indent="0" lvl="0" marL="0" rtl="0">
              <a:spcBef>
                <a:spcPts val="0"/>
              </a:spcBef>
              <a:buNone/>
            </a:pPr>
            <a:r>
              <a:rPr lang="en" sz="4800">
                <a:solidFill>
                  <a:srgbClr val="ABE33F"/>
                </a:solidFill>
              </a:rPr>
              <a:t>Value Proposition</a:t>
            </a:r>
          </a:p>
        </p:txBody>
      </p:sp>
      <p:sp>
        <p:nvSpPr>
          <p:cNvPr id="107" name="Shape 107"/>
          <p:cNvSpPr txBox="1"/>
          <p:nvPr>
            <p:ph idx="4294967295" type="subTitle"/>
          </p:nvPr>
        </p:nvSpPr>
        <p:spPr>
          <a:xfrm>
            <a:off x="685800" y="3335350"/>
            <a:ext cx="6519000" cy="1032900"/>
          </a:xfrm>
          <a:prstGeom prst="rect">
            <a:avLst/>
          </a:prstGeom>
        </p:spPr>
        <p:txBody>
          <a:bodyPr anchorCtr="0" anchor="t" bIns="91425" lIns="91425" rIns="91425" wrap="square" tIns="91425">
            <a:noAutofit/>
          </a:bodyPr>
          <a:lstStyle/>
          <a:p>
            <a:pPr indent="0" lvl="0" marL="0" rtl="0">
              <a:spcBef>
                <a:spcPts val="0"/>
              </a:spcBef>
              <a:buNone/>
            </a:pPr>
            <a:r>
              <a:rPr i="1" lang="en" sz="2800"/>
              <a:t>Inspiration to maintain a healthy lifestyle.</a:t>
            </a:r>
          </a:p>
        </p:txBody>
      </p:sp>
      <p:sp>
        <p:nvSpPr>
          <p:cNvPr id="108" name="Shape 108"/>
          <p:cNvSpPr/>
          <p:nvPr/>
        </p:nvSpPr>
        <p:spPr>
          <a:xfrm>
            <a:off x="4874250" y="-17350"/>
            <a:ext cx="4290325" cy="3789650"/>
          </a:xfrm>
          <a:custGeom>
            <a:pathLst>
              <a:path extrusionOk="0" h="151586" w="171613">
                <a:moveTo>
                  <a:pt x="0" y="694"/>
                </a:moveTo>
                <a:lnTo>
                  <a:pt x="171613" y="0"/>
                </a:lnTo>
                <a:lnTo>
                  <a:pt x="170790" y="151586"/>
                </a:lnTo>
                <a:lnTo>
                  <a:pt x="46492" y="123154"/>
                </a:lnTo>
                <a:close/>
              </a:path>
            </a:pathLst>
          </a:custGeom>
          <a:solidFill>
            <a:srgbClr val="ABE33F">
              <a:alpha val="81150"/>
            </a:srgbClr>
          </a:solidFill>
          <a:ln>
            <a:noFill/>
          </a:ln>
        </p:spPr>
      </p:sp>
      <p:sp>
        <p:nvSpPr>
          <p:cNvPr id="109" name="Shape 109"/>
          <p:cNvSpPr/>
          <p:nvPr/>
        </p:nvSpPr>
        <p:spPr>
          <a:xfrm rot="10286814">
            <a:off x="6499116" y="1416524"/>
            <a:ext cx="177684" cy="169659"/>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0" name="Shape 110"/>
          <p:cNvSpPr/>
          <p:nvPr/>
        </p:nvSpPr>
        <p:spPr>
          <a:xfrm rot="-1627561">
            <a:off x="7434266" y="487482"/>
            <a:ext cx="280162" cy="267508"/>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1" name="Shape 111"/>
          <p:cNvSpPr/>
          <p:nvPr/>
        </p:nvSpPr>
        <p:spPr>
          <a:xfrm rot="1504353">
            <a:off x="7841214" y="2080539"/>
            <a:ext cx="280176" cy="267521"/>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112" name="Shape 112"/>
          <p:cNvSpPr/>
          <p:nvPr/>
        </p:nvSpPr>
        <p:spPr>
          <a:xfrm rot="1973882">
            <a:off x="8121371" y="1454163"/>
            <a:ext cx="192944" cy="184229"/>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113" name="Shape 113"/>
          <p:cNvGrpSpPr/>
          <p:nvPr/>
        </p:nvGrpSpPr>
        <p:grpSpPr>
          <a:xfrm>
            <a:off x="6166888" y="955475"/>
            <a:ext cx="1512762" cy="1433896"/>
            <a:chOff x="5300400" y="3670175"/>
            <a:chExt cx="421300" cy="399325"/>
          </a:xfrm>
        </p:grpSpPr>
        <p:sp>
          <p:nvSpPr>
            <p:cNvPr id="114" name="Shape 114"/>
            <p:cNvSpPr/>
            <p:nvPr/>
          </p:nvSpPr>
          <p:spPr>
            <a:xfrm>
              <a:off x="5300400" y="3708025"/>
              <a:ext cx="421300" cy="267450"/>
            </a:xfrm>
            <a:custGeom>
              <a:pathLst>
                <a:path extrusionOk="0" h="10698" w="16852">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004C52"/>
            </a:solidFill>
            <a:ln>
              <a:noFill/>
            </a:ln>
          </p:spPr>
          <p:txBody>
            <a:bodyPr anchorCtr="0" anchor="ctr" bIns="91425" lIns="91425" rIns="91425" wrap="square" tIns="91425">
              <a:noAutofit/>
            </a:bodyPr>
            <a:lstStyle/>
            <a:p>
              <a:pPr indent="0" lvl="0" marL="0">
                <a:spcBef>
                  <a:spcPts val="0"/>
                </a:spcBef>
                <a:buNone/>
              </a:pPr>
              <a:r>
                <a:t/>
              </a:r>
              <a:endParaRPr/>
            </a:p>
          </p:txBody>
        </p:sp>
        <p:sp>
          <p:nvSpPr>
            <p:cNvPr id="115" name="Shape 115"/>
            <p:cNvSpPr/>
            <p:nvPr/>
          </p:nvSpPr>
          <p:spPr>
            <a:xfrm>
              <a:off x="5498825" y="3670175"/>
              <a:ext cx="24450" cy="25650"/>
            </a:xfrm>
            <a:custGeom>
              <a:pathLst>
                <a:path extrusionOk="0" h="1026" w="978">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004C52"/>
            </a:solidFill>
            <a:ln>
              <a:noFill/>
            </a:ln>
          </p:spPr>
          <p:txBody>
            <a:bodyPr anchorCtr="0" anchor="ctr" bIns="91425" lIns="91425" rIns="91425" wrap="square" tIns="91425">
              <a:noAutofit/>
            </a:bodyPr>
            <a:lstStyle/>
            <a:p>
              <a:pPr indent="0" lvl="0" marL="0">
                <a:spcBef>
                  <a:spcPts val="0"/>
                </a:spcBef>
                <a:buNone/>
              </a:pPr>
              <a:r>
                <a:t/>
              </a:r>
              <a:endParaRPr/>
            </a:p>
          </p:txBody>
        </p:sp>
        <p:sp>
          <p:nvSpPr>
            <p:cNvPr id="116" name="Shape 116"/>
            <p:cNvSpPr/>
            <p:nvPr/>
          </p:nvSpPr>
          <p:spPr>
            <a:xfrm>
              <a:off x="5366325" y="3987675"/>
              <a:ext cx="61100" cy="81825"/>
            </a:xfrm>
            <a:custGeom>
              <a:pathLst>
                <a:path extrusionOk="0" h="3273" w="2444">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004C52"/>
            </a:solidFill>
            <a:ln>
              <a:noFill/>
            </a:ln>
          </p:spPr>
          <p:txBody>
            <a:bodyPr anchorCtr="0" anchor="ctr" bIns="91425" lIns="91425" rIns="91425" wrap="square" tIns="91425">
              <a:noAutofit/>
            </a:bodyPr>
            <a:lstStyle/>
            <a:p>
              <a:pPr indent="0" lvl="0" marL="0">
                <a:spcBef>
                  <a:spcPts val="0"/>
                </a:spcBef>
                <a:buNone/>
              </a:pPr>
              <a:r>
                <a:t/>
              </a:r>
              <a:endParaRPr/>
            </a:p>
          </p:txBody>
        </p:sp>
        <p:sp>
          <p:nvSpPr>
            <p:cNvPr id="117" name="Shape 117"/>
            <p:cNvSpPr/>
            <p:nvPr/>
          </p:nvSpPr>
          <p:spPr>
            <a:xfrm>
              <a:off x="5594700" y="3987675"/>
              <a:ext cx="61075" cy="81825"/>
            </a:xfrm>
            <a:custGeom>
              <a:pathLst>
                <a:path extrusionOk="0" h="3273" w="2443">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004C52"/>
            </a:solidFill>
            <a:ln>
              <a:noFill/>
            </a:ln>
          </p:spPr>
          <p:txBody>
            <a:bodyPr anchorCtr="0" anchor="ctr" bIns="91425" lIns="91425" rIns="91425" wrap="square" tIns="91425">
              <a:noAutofit/>
            </a:bodyPr>
            <a:lstStyle/>
            <a:p>
              <a:pPr indent="0" lvl="0" marL="0">
                <a:spcBef>
                  <a:spcPts val="0"/>
                </a:spcBef>
                <a:buNone/>
              </a:pPr>
              <a:r>
                <a:t/>
              </a:r>
              <a:endParaRPr/>
            </a:p>
          </p:txBody>
        </p:sp>
        <p:sp>
          <p:nvSpPr>
            <p:cNvPr id="118" name="Shape 118"/>
            <p:cNvSpPr/>
            <p:nvPr/>
          </p:nvSpPr>
          <p:spPr>
            <a:xfrm>
              <a:off x="5324825" y="3732450"/>
              <a:ext cx="372475" cy="218600"/>
            </a:xfrm>
            <a:custGeom>
              <a:pathLst>
                <a:path extrusionOk="0" h="8744" w="14899">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004C5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19" name="Shape 119"/>
          <p:cNvSpPr/>
          <p:nvPr/>
        </p:nvSpPr>
        <p:spPr>
          <a:xfrm>
            <a:off x="7331647" y="703188"/>
            <a:ext cx="957630" cy="859666"/>
          </a:xfrm>
          <a:custGeom>
            <a:pathLst>
              <a:path extrusionOk="0" h="14997" w="16706">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00AE9D">
              <a:alpha val="83460"/>
            </a:srgbClr>
          </a:solidFill>
          <a:ln>
            <a:noFill/>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idx="1" type="body"/>
          </p:nvPr>
        </p:nvSpPr>
        <p:spPr>
          <a:xfrm>
            <a:off x="886650" y="1590075"/>
            <a:ext cx="7370700" cy="3073500"/>
          </a:xfrm>
          <a:prstGeom prst="rect">
            <a:avLst/>
          </a:prstGeom>
        </p:spPr>
        <p:txBody>
          <a:bodyPr anchorCtr="0" anchor="t" bIns="91425" lIns="91425" rIns="91425" wrap="square" tIns="91425">
            <a:noAutofit/>
          </a:bodyPr>
          <a:lstStyle/>
          <a:p>
            <a:pPr indent="0" lvl="0" marL="0" rtl="0">
              <a:spcBef>
                <a:spcPts val="0"/>
              </a:spcBef>
              <a:buNone/>
            </a:pPr>
            <a:r>
              <a:rPr lang="en" sz="2100"/>
              <a:t>Although many people want to stay healthy, </a:t>
            </a:r>
            <a:r>
              <a:rPr b="1" lang="en" sz="2100"/>
              <a:t>they rarely prioritize their health</a:t>
            </a:r>
            <a:r>
              <a:rPr lang="en" sz="2100"/>
              <a:t>, saying they don’t have time, don’t want to wait for the long-term benefits, or prefer to do other, more social, activities.</a:t>
            </a:r>
          </a:p>
          <a:p>
            <a:pPr indent="0" lvl="0" marL="0" rtl="0">
              <a:spcBef>
                <a:spcPts val="0"/>
              </a:spcBef>
              <a:buNone/>
            </a:pPr>
            <a:r>
              <a:t/>
            </a:r>
            <a:endParaRPr sz="2100"/>
          </a:p>
        </p:txBody>
      </p:sp>
      <p:sp>
        <p:nvSpPr>
          <p:cNvPr id="125" name="Shape 125"/>
          <p:cNvSpPr txBox="1"/>
          <p:nvPr>
            <p:ph type="title"/>
          </p:nvPr>
        </p:nvSpPr>
        <p:spPr>
          <a:xfrm>
            <a:off x="886650" y="398400"/>
            <a:ext cx="7370700" cy="857400"/>
          </a:xfrm>
          <a:prstGeom prst="rect">
            <a:avLst/>
          </a:prstGeom>
        </p:spPr>
        <p:txBody>
          <a:bodyPr anchorCtr="0" anchor="t" bIns="91425" lIns="91425" rIns="91425" wrap="square" tIns="91425">
            <a:noAutofit/>
          </a:bodyPr>
          <a:lstStyle/>
          <a:p>
            <a:pPr indent="0" lvl="0" marL="0" rtl="0">
              <a:spcBef>
                <a:spcPts val="0"/>
              </a:spcBef>
              <a:buNone/>
            </a:pPr>
            <a:r>
              <a:rPr lang="en"/>
              <a:t>Problem Overview</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idx="1" type="body"/>
          </p:nvPr>
        </p:nvSpPr>
        <p:spPr>
          <a:xfrm>
            <a:off x="886650" y="1590075"/>
            <a:ext cx="7370700" cy="3073500"/>
          </a:xfrm>
          <a:prstGeom prst="rect">
            <a:avLst/>
          </a:prstGeom>
        </p:spPr>
        <p:txBody>
          <a:bodyPr anchorCtr="0" anchor="t" bIns="91425" lIns="91425" rIns="91425" wrap="square" tIns="91425">
            <a:noAutofit/>
          </a:bodyPr>
          <a:lstStyle/>
          <a:p>
            <a:pPr indent="0" lvl="0" marL="0" rtl="0">
              <a:spcBef>
                <a:spcPts val="0"/>
              </a:spcBef>
              <a:buNone/>
            </a:pPr>
            <a:r>
              <a:rPr lang="en" sz="2100"/>
              <a:t>We want a product that offers </a:t>
            </a:r>
            <a:r>
              <a:rPr b="1" lang="en" sz="2100"/>
              <a:t>meaningful social connection</a:t>
            </a:r>
            <a:r>
              <a:rPr lang="en" sz="2100"/>
              <a:t> and </a:t>
            </a:r>
            <a:r>
              <a:rPr b="1" lang="en" sz="2100"/>
              <a:t>immediate rewards</a:t>
            </a:r>
            <a:r>
              <a:rPr lang="en" sz="2100"/>
              <a:t> when users meet fitness and nutrition goals.</a:t>
            </a:r>
          </a:p>
          <a:p>
            <a:pPr indent="-69850" lvl="0" marL="0" rtl="0">
              <a:spcBef>
                <a:spcPts val="0"/>
              </a:spcBef>
              <a:buClr>
                <a:schemeClr val="dk1"/>
              </a:buClr>
              <a:buSzPts val="1100"/>
              <a:buFont typeface="Arial"/>
              <a:buNone/>
            </a:pPr>
            <a:r>
              <a:t/>
            </a:r>
            <a:endParaRPr sz="2100"/>
          </a:p>
          <a:p>
            <a:pPr indent="-69850" lvl="0" marL="0" rtl="0">
              <a:spcBef>
                <a:spcPts val="0"/>
              </a:spcBef>
              <a:buClr>
                <a:schemeClr val="dk1"/>
              </a:buClr>
              <a:buSzPts val="1100"/>
              <a:buFont typeface="Arial"/>
              <a:buNone/>
            </a:pPr>
            <a:r>
              <a:rPr lang="en" sz="2100"/>
              <a:t>This should motivate people to be more excited about maintaining a healthy lifestyle, demonstrating that </a:t>
            </a:r>
            <a:r>
              <a:rPr b="1" lang="en" sz="2100"/>
              <a:t>the act itself - not the incentives - is worth prioritizing.</a:t>
            </a:r>
          </a:p>
          <a:p>
            <a:pPr indent="-69850" lvl="0" marL="0" rtl="0">
              <a:spcBef>
                <a:spcPts val="0"/>
              </a:spcBef>
              <a:buClr>
                <a:schemeClr val="dk1"/>
              </a:buClr>
              <a:buSzPts val="1100"/>
              <a:buFont typeface="Arial"/>
              <a:buNone/>
            </a:pPr>
            <a:r>
              <a:t/>
            </a:r>
            <a:endParaRPr sz="2100"/>
          </a:p>
          <a:p>
            <a:pPr indent="0" lvl="0" marL="0" rtl="0">
              <a:spcBef>
                <a:spcPts val="0"/>
              </a:spcBef>
              <a:buNone/>
            </a:pPr>
            <a:r>
              <a:t/>
            </a:r>
            <a:endParaRPr sz="2100"/>
          </a:p>
        </p:txBody>
      </p:sp>
      <p:sp>
        <p:nvSpPr>
          <p:cNvPr id="131" name="Shape 131"/>
          <p:cNvSpPr txBox="1"/>
          <p:nvPr>
            <p:ph type="title"/>
          </p:nvPr>
        </p:nvSpPr>
        <p:spPr>
          <a:xfrm>
            <a:off x="886650" y="398400"/>
            <a:ext cx="7370700" cy="857400"/>
          </a:xfrm>
          <a:prstGeom prst="rect">
            <a:avLst/>
          </a:prstGeom>
        </p:spPr>
        <p:txBody>
          <a:bodyPr anchorCtr="0" anchor="t" bIns="91425" lIns="91425" rIns="91425" wrap="square" tIns="91425">
            <a:noAutofit/>
          </a:bodyPr>
          <a:lstStyle/>
          <a:p>
            <a:pPr indent="0" lvl="0" marL="0" rtl="0">
              <a:spcBef>
                <a:spcPts val="0"/>
              </a:spcBef>
              <a:buNone/>
            </a:pPr>
            <a:r>
              <a:rPr lang="en"/>
              <a:t>Solution Overview</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886650" y="398400"/>
            <a:ext cx="7370700" cy="857400"/>
          </a:xfrm>
          <a:prstGeom prst="rect">
            <a:avLst/>
          </a:prstGeom>
        </p:spPr>
        <p:txBody>
          <a:bodyPr anchorCtr="0" anchor="t" bIns="91425" lIns="91425" rIns="91425" wrap="square" tIns="91425">
            <a:noAutofit/>
          </a:bodyPr>
          <a:lstStyle/>
          <a:p>
            <a:pPr indent="0" lvl="0" marL="0" rtl="0">
              <a:spcBef>
                <a:spcPts val="0"/>
              </a:spcBef>
              <a:buNone/>
            </a:pPr>
            <a:r>
              <a:rPr lang="en"/>
              <a:t>Talk Overview</a:t>
            </a:r>
          </a:p>
        </p:txBody>
      </p:sp>
      <p:sp>
        <p:nvSpPr>
          <p:cNvPr id="137" name="Shape 137"/>
          <p:cNvSpPr/>
          <p:nvPr/>
        </p:nvSpPr>
        <p:spPr>
          <a:xfrm>
            <a:off x="3321325" y="1705950"/>
            <a:ext cx="2493600" cy="2493600"/>
          </a:xfrm>
          <a:prstGeom prst="diamond">
            <a:avLst/>
          </a:prstGeom>
          <a:solidFill>
            <a:srgbClr val="004C52"/>
          </a:solidFill>
          <a:ln>
            <a:noFill/>
          </a:ln>
        </p:spPr>
        <p:txBody>
          <a:bodyPr anchorCtr="0" anchor="ctr" bIns="91425" lIns="91425" rIns="91425" wrap="square" tIns="91425">
            <a:noAutofit/>
          </a:bodyPr>
          <a:lstStyle/>
          <a:p>
            <a:pPr indent="0" lvl="0" marL="0" rtl="0" algn="ctr">
              <a:spcBef>
                <a:spcPts val="0"/>
              </a:spcBef>
              <a:buNone/>
            </a:pPr>
            <a:r>
              <a:rPr b="1" lang="en">
                <a:solidFill>
                  <a:srgbClr val="FFFFFF"/>
                </a:solidFill>
                <a:latin typeface="Karla"/>
                <a:ea typeface="Karla"/>
                <a:cs typeface="Karla"/>
                <a:sym typeface="Karla"/>
              </a:rPr>
              <a:t>Overview of Revised Design</a:t>
            </a:r>
          </a:p>
        </p:txBody>
      </p:sp>
      <p:sp>
        <p:nvSpPr>
          <p:cNvPr id="138" name="Shape 138"/>
          <p:cNvSpPr/>
          <p:nvPr/>
        </p:nvSpPr>
        <p:spPr>
          <a:xfrm>
            <a:off x="827725" y="1705975"/>
            <a:ext cx="2493600" cy="2493600"/>
          </a:xfrm>
          <a:prstGeom prst="diamond">
            <a:avLst/>
          </a:prstGeom>
          <a:solidFill>
            <a:srgbClr val="004C52"/>
          </a:solidFill>
          <a:ln>
            <a:noFill/>
          </a:ln>
        </p:spPr>
        <p:txBody>
          <a:bodyPr anchorCtr="0" anchor="ctr" bIns="91425" lIns="91425" rIns="91425" wrap="square" tIns="91425">
            <a:noAutofit/>
          </a:bodyPr>
          <a:lstStyle/>
          <a:p>
            <a:pPr indent="0" lvl="0" marL="0" rtl="0" algn="ctr">
              <a:spcBef>
                <a:spcPts val="0"/>
              </a:spcBef>
              <a:buNone/>
            </a:pPr>
            <a:r>
              <a:rPr b="1" lang="en">
                <a:solidFill>
                  <a:srgbClr val="FFFFFF"/>
                </a:solidFill>
                <a:latin typeface="Karla"/>
                <a:ea typeface="Karla"/>
                <a:cs typeface="Karla"/>
                <a:sym typeface="Karla"/>
              </a:rPr>
              <a:t>Heuristic Evaluation Results</a:t>
            </a:r>
          </a:p>
        </p:txBody>
      </p:sp>
      <p:sp>
        <p:nvSpPr>
          <p:cNvPr id="139" name="Shape 139"/>
          <p:cNvSpPr/>
          <p:nvPr/>
        </p:nvSpPr>
        <p:spPr>
          <a:xfrm>
            <a:off x="2743388" y="2524050"/>
            <a:ext cx="1207250" cy="857400"/>
          </a:xfrm>
          <a:prstGeom prst="flowChartPreparation">
            <a:avLst/>
          </a:prstGeom>
          <a:solidFill>
            <a:srgbClr val="ABE33F">
              <a:alpha val="81150"/>
            </a:srgbClr>
          </a:solidFill>
          <a:ln>
            <a:noFill/>
          </a:ln>
        </p:spPr>
        <p:txBody>
          <a:bodyPr anchorCtr="0" anchor="ctr" bIns="91425" lIns="91425" rIns="91425" wrap="square" tIns="91425">
            <a:noAutofit/>
          </a:bodyPr>
          <a:lstStyle/>
          <a:p>
            <a:pPr indent="0" lvl="0" marL="0" rtl="0" algn="ctr">
              <a:spcBef>
                <a:spcPts val="0"/>
              </a:spcBef>
              <a:buNone/>
            </a:pPr>
            <a:r>
              <a:t/>
            </a:r>
            <a:endParaRPr>
              <a:solidFill>
                <a:srgbClr val="004C52"/>
              </a:solidFill>
              <a:latin typeface="Karla"/>
              <a:ea typeface="Karla"/>
              <a:cs typeface="Karla"/>
              <a:sym typeface="Karla"/>
            </a:endParaRPr>
          </a:p>
        </p:txBody>
      </p:sp>
      <p:sp>
        <p:nvSpPr>
          <p:cNvPr id="140" name="Shape 140"/>
          <p:cNvSpPr/>
          <p:nvPr/>
        </p:nvSpPr>
        <p:spPr>
          <a:xfrm>
            <a:off x="5938025" y="1706000"/>
            <a:ext cx="2493600" cy="2493600"/>
          </a:xfrm>
          <a:prstGeom prst="diamond">
            <a:avLst/>
          </a:prstGeom>
          <a:solidFill>
            <a:srgbClr val="004C52"/>
          </a:solidFill>
          <a:ln>
            <a:noFill/>
          </a:ln>
        </p:spPr>
        <p:txBody>
          <a:bodyPr anchorCtr="0" anchor="ctr" bIns="91425" lIns="91425" rIns="91425" wrap="square" tIns="91425">
            <a:noAutofit/>
          </a:bodyPr>
          <a:lstStyle/>
          <a:p>
            <a:pPr indent="0" lvl="0" marL="0" rtl="0" algn="ctr">
              <a:spcBef>
                <a:spcPts val="0"/>
              </a:spcBef>
              <a:buNone/>
            </a:pPr>
            <a:r>
              <a:rPr b="1" lang="en">
                <a:solidFill>
                  <a:srgbClr val="FFFFFF"/>
                </a:solidFill>
                <a:latin typeface="Karla"/>
                <a:ea typeface="Karla"/>
                <a:cs typeface="Karla"/>
                <a:sym typeface="Karla"/>
              </a:rPr>
              <a:t>Prototype Status</a:t>
            </a:r>
          </a:p>
        </p:txBody>
      </p:sp>
      <p:sp>
        <p:nvSpPr>
          <p:cNvPr id="141" name="Shape 141"/>
          <p:cNvSpPr/>
          <p:nvPr/>
        </p:nvSpPr>
        <p:spPr>
          <a:xfrm>
            <a:off x="5226850" y="2524063"/>
            <a:ext cx="1207250" cy="857400"/>
          </a:xfrm>
          <a:prstGeom prst="flowChartPreparation">
            <a:avLst/>
          </a:prstGeom>
          <a:solidFill>
            <a:srgbClr val="ABE33F">
              <a:alpha val="81150"/>
            </a:srgbClr>
          </a:solidFill>
          <a:ln>
            <a:noFill/>
          </a:ln>
        </p:spPr>
        <p:txBody>
          <a:bodyPr anchorCtr="0" anchor="ctr" bIns="91425" lIns="91425" rIns="91425" wrap="square" tIns="91425">
            <a:noAutofit/>
          </a:bodyPr>
          <a:lstStyle/>
          <a:p>
            <a:pPr indent="0" lvl="0" marL="0" rtl="0" algn="ctr">
              <a:spcBef>
                <a:spcPts val="0"/>
              </a:spcBef>
              <a:buNone/>
            </a:pPr>
            <a:r>
              <a:t/>
            </a:r>
            <a:endParaRPr>
              <a:solidFill>
                <a:srgbClr val="004C52"/>
              </a:solidFill>
              <a:latin typeface="Karla"/>
              <a:ea typeface="Karla"/>
              <a:cs typeface="Karla"/>
              <a:sym typeface="Karl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ctrTitle"/>
          </p:nvPr>
        </p:nvSpPr>
        <p:spPr>
          <a:xfrm>
            <a:off x="0" y="1888150"/>
            <a:ext cx="9144000" cy="1159800"/>
          </a:xfrm>
          <a:prstGeom prst="rect">
            <a:avLst/>
          </a:prstGeom>
        </p:spPr>
        <p:txBody>
          <a:bodyPr anchorCtr="0" anchor="b" bIns="91425" lIns="91425" rIns="91425" wrap="square" tIns="91425">
            <a:noAutofit/>
          </a:bodyPr>
          <a:lstStyle/>
          <a:p>
            <a:pPr indent="0" lvl="0" marL="0" rtl="0">
              <a:spcBef>
                <a:spcPts val="0"/>
              </a:spcBef>
              <a:buNone/>
            </a:pPr>
            <a:r>
              <a:rPr lang="en"/>
              <a:t>Heuristic Evaluation and Revised Design</a:t>
            </a:r>
          </a:p>
        </p:txBody>
      </p:sp>
      <p:sp>
        <p:nvSpPr>
          <p:cNvPr id="147" name="Shape 147"/>
          <p:cNvSpPr txBox="1"/>
          <p:nvPr>
            <p:ph idx="1" type="subTitle"/>
          </p:nvPr>
        </p:nvSpPr>
        <p:spPr>
          <a:xfrm>
            <a:off x="1815375" y="2916250"/>
            <a:ext cx="5513100" cy="784800"/>
          </a:xfrm>
          <a:prstGeom prst="rect">
            <a:avLst/>
          </a:prstGeom>
        </p:spPr>
        <p:txBody>
          <a:bodyPr anchorCtr="0" anchor="t" bIns="91425" lIns="91425" rIns="91425" wrap="square" tIns="91425">
            <a:noAutofit/>
          </a:bodyPr>
          <a:lstStyle/>
          <a:p>
            <a:pPr indent="0" lvl="0" marL="0" rtl="0">
              <a:spcBef>
                <a:spcPts val="0"/>
              </a:spcBef>
              <a:buNone/>
            </a:pPr>
            <a:r>
              <a:rPr lang="en"/>
              <a:t>Violations, fixes, and takeaways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886650" y="398400"/>
            <a:ext cx="7370700" cy="857400"/>
          </a:xfrm>
          <a:prstGeom prst="rect">
            <a:avLst/>
          </a:prstGeom>
        </p:spPr>
        <p:txBody>
          <a:bodyPr anchorCtr="0" anchor="t" bIns="91425" lIns="91425" rIns="91425" wrap="square" tIns="91425">
            <a:noAutofit/>
          </a:bodyPr>
          <a:lstStyle/>
          <a:p>
            <a:pPr indent="0" lvl="0" marL="0" rtl="0">
              <a:spcBef>
                <a:spcPts val="0"/>
              </a:spcBef>
              <a:buNone/>
            </a:pPr>
            <a:r>
              <a:rPr lang="en"/>
              <a:t>4- Visibility of System Status</a:t>
            </a:r>
          </a:p>
        </p:txBody>
      </p:sp>
      <p:sp>
        <p:nvSpPr>
          <p:cNvPr id="153" name="Shape 153"/>
          <p:cNvSpPr txBox="1"/>
          <p:nvPr>
            <p:ph idx="2" type="body"/>
          </p:nvPr>
        </p:nvSpPr>
        <p:spPr>
          <a:xfrm>
            <a:off x="2961025" y="1518475"/>
            <a:ext cx="3509700" cy="28761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b="1" lang="en" sz="1200">
                <a:solidFill>
                  <a:srgbClr val="004C52"/>
                </a:solidFill>
              </a:rPr>
              <a:t>At the time setting page, what time we are setting should be clearly notified.</a:t>
            </a:r>
          </a:p>
          <a:p>
            <a:pPr indent="-304800" lvl="0" marL="457200" rtl="0">
              <a:lnSpc>
                <a:spcPct val="115000"/>
              </a:lnSpc>
              <a:spcBef>
                <a:spcPts val="0"/>
              </a:spcBef>
              <a:spcAft>
                <a:spcPts val="0"/>
              </a:spcAft>
              <a:buClr>
                <a:srgbClr val="004C52"/>
              </a:buClr>
              <a:buSzPts val="1200"/>
              <a:buChar char="-"/>
            </a:pPr>
            <a:r>
              <a:rPr lang="en" sz="1200">
                <a:solidFill>
                  <a:srgbClr val="004C52"/>
                </a:solidFill>
              </a:rPr>
              <a:t>Is this time the due date? </a:t>
            </a:r>
          </a:p>
          <a:p>
            <a:pPr indent="-304800" lvl="0" marL="457200" rtl="0">
              <a:lnSpc>
                <a:spcPct val="115000"/>
              </a:lnSpc>
              <a:spcBef>
                <a:spcPts val="0"/>
              </a:spcBef>
              <a:buClr>
                <a:srgbClr val="004C52"/>
              </a:buClr>
              <a:buSzPts val="1200"/>
              <a:buChar char="-"/>
            </a:pPr>
            <a:r>
              <a:rPr lang="en" sz="1200">
                <a:solidFill>
                  <a:srgbClr val="004C52"/>
                </a:solidFill>
              </a:rPr>
              <a:t>Is it the time we are supposed to start the activity? </a:t>
            </a:r>
          </a:p>
          <a:p>
            <a:pPr indent="0" lvl="0" marL="0" rtl="0">
              <a:lnSpc>
                <a:spcPct val="115000"/>
              </a:lnSpc>
              <a:spcBef>
                <a:spcPts val="0"/>
              </a:spcBef>
              <a:buNone/>
            </a:pPr>
            <a:r>
              <a:t/>
            </a:r>
            <a:endParaRPr sz="1200">
              <a:solidFill>
                <a:srgbClr val="004C52"/>
              </a:solidFill>
            </a:endParaRPr>
          </a:p>
          <a:p>
            <a:pPr indent="0" lvl="0" marL="0" rtl="0">
              <a:lnSpc>
                <a:spcPct val="115000"/>
              </a:lnSpc>
              <a:spcBef>
                <a:spcPts val="0"/>
              </a:spcBef>
              <a:buNone/>
            </a:pPr>
            <a:r>
              <a:rPr b="1" lang="en" sz="1200">
                <a:solidFill>
                  <a:srgbClr val="004C52"/>
                </a:solidFill>
              </a:rPr>
              <a:t>Additionally, the deadlines of challenges are unclear. </a:t>
            </a:r>
          </a:p>
          <a:p>
            <a:pPr indent="-304800" lvl="0" marL="457200" rtl="0">
              <a:lnSpc>
                <a:spcPct val="115000"/>
              </a:lnSpc>
              <a:spcBef>
                <a:spcPts val="0"/>
              </a:spcBef>
              <a:buClr>
                <a:srgbClr val="004C52"/>
              </a:buClr>
              <a:buSzPts val="1200"/>
              <a:buChar char="-"/>
            </a:pPr>
            <a:r>
              <a:rPr lang="en" sz="1200">
                <a:solidFill>
                  <a:srgbClr val="004C52"/>
                </a:solidFill>
              </a:rPr>
              <a:t>Does the user have to complete a week after they accept it or a week after they receive it?</a:t>
            </a:r>
          </a:p>
          <a:p>
            <a:pPr indent="0" lvl="0" marL="0" rtl="0">
              <a:spcBef>
                <a:spcPts val="0"/>
              </a:spcBef>
              <a:spcAft>
                <a:spcPts val="0"/>
              </a:spcAft>
              <a:buNone/>
            </a:pPr>
            <a:r>
              <a:t/>
            </a:r>
            <a:endParaRPr sz="1200"/>
          </a:p>
        </p:txBody>
      </p:sp>
      <p:pic>
        <p:nvPicPr>
          <p:cNvPr id="154" name="Shape 154"/>
          <p:cNvPicPr preferRelativeResize="0"/>
          <p:nvPr/>
        </p:nvPicPr>
        <p:blipFill>
          <a:blip r:embed="rId3">
            <a:alphaModFix/>
          </a:blip>
          <a:stretch>
            <a:fillRect/>
          </a:stretch>
        </p:blipFill>
        <p:spPr>
          <a:xfrm>
            <a:off x="981475" y="1537338"/>
            <a:ext cx="1617075" cy="2876226"/>
          </a:xfrm>
          <a:prstGeom prst="rect">
            <a:avLst/>
          </a:prstGeom>
          <a:noFill/>
          <a:ln cap="flat" cmpd="sng" w="9525">
            <a:solidFill>
              <a:srgbClr val="000000"/>
            </a:solidFill>
            <a:prstDash val="solid"/>
            <a:round/>
            <a:headEnd len="med" w="med" type="none"/>
            <a:tailEnd len="med" w="med"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idx="2" type="body"/>
          </p:nvPr>
        </p:nvSpPr>
        <p:spPr>
          <a:xfrm>
            <a:off x="2961021" y="1556162"/>
            <a:ext cx="3509700" cy="28386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b="1" lang="en" sz="1200">
                <a:solidFill>
                  <a:srgbClr val="004C52"/>
                </a:solidFill>
              </a:rPr>
              <a:t>What the challenges are supposed to involve is a bit unclear. </a:t>
            </a:r>
          </a:p>
          <a:p>
            <a:pPr indent="0" lvl="0" marL="0" rtl="0">
              <a:lnSpc>
                <a:spcPct val="115000"/>
              </a:lnSpc>
              <a:spcBef>
                <a:spcPts val="0"/>
              </a:spcBef>
              <a:buNone/>
            </a:pPr>
            <a:r>
              <a:rPr lang="en" sz="1200">
                <a:solidFill>
                  <a:srgbClr val="004C52"/>
                </a:solidFill>
              </a:rPr>
              <a:t>On the homescreen, for instance, there’s a symbol representing a challenge to walk 4 times this week, but there is no information about how far the user is expected to walk.</a:t>
            </a:r>
          </a:p>
          <a:p>
            <a:pPr indent="0" lvl="0" marL="0" rtl="0">
              <a:spcBef>
                <a:spcPts val="0"/>
              </a:spcBef>
              <a:spcAft>
                <a:spcPts val="0"/>
              </a:spcAft>
              <a:buNone/>
            </a:pPr>
            <a:r>
              <a:t/>
            </a:r>
            <a:endParaRPr sz="1200"/>
          </a:p>
        </p:txBody>
      </p:sp>
      <p:pic>
        <p:nvPicPr>
          <p:cNvPr id="160" name="Shape 160"/>
          <p:cNvPicPr preferRelativeResize="0"/>
          <p:nvPr/>
        </p:nvPicPr>
        <p:blipFill>
          <a:blip r:embed="rId3">
            <a:alphaModFix/>
          </a:blip>
          <a:stretch>
            <a:fillRect/>
          </a:stretch>
        </p:blipFill>
        <p:spPr>
          <a:xfrm>
            <a:off x="981475" y="1537338"/>
            <a:ext cx="1617075" cy="2876226"/>
          </a:xfrm>
          <a:prstGeom prst="rect">
            <a:avLst/>
          </a:prstGeom>
          <a:noFill/>
          <a:ln>
            <a:noFill/>
          </a:ln>
        </p:spPr>
      </p:pic>
      <p:pic>
        <p:nvPicPr>
          <p:cNvPr id="161" name="Shape 161"/>
          <p:cNvPicPr preferRelativeResize="0"/>
          <p:nvPr/>
        </p:nvPicPr>
        <p:blipFill>
          <a:blip r:embed="rId4">
            <a:alphaModFix/>
          </a:blip>
          <a:stretch>
            <a:fillRect/>
          </a:stretch>
        </p:blipFill>
        <p:spPr>
          <a:xfrm>
            <a:off x="981476" y="1537350"/>
            <a:ext cx="1617075" cy="2876232"/>
          </a:xfrm>
          <a:prstGeom prst="rect">
            <a:avLst/>
          </a:prstGeom>
          <a:noFill/>
          <a:ln cap="flat" cmpd="sng" w="9525">
            <a:solidFill>
              <a:srgbClr val="000000"/>
            </a:solidFill>
            <a:prstDash val="solid"/>
            <a:round/>
            <a:headEnd len="med" w="med" type="none"/>
            <a:tailEnd len="med" w="med" type="none"/>
          </a:ln>
        </p:spPr>
      </p:pic>
      <p:sp>
        <p:nvSpPr>
          <p:cNvPr id="162" name="Shape 162"/>
          <p:cNvSpPr txBox="1"/>
          <p:nvPr>
            <p:ph type="title"/>
          </p:nvPr>
        </p:nvSpPr>
        <p:spPr>
          <a:xfrm>
            <a:off x="886650" y="398400"/>
            <a:ext cx="7370700" cy="857400"/>
          </a:xfrm>
          <a:prstGeom prst="rect">
            <a:avLst/>
          </a:prstGeom>
        </p:spPr>
        <p:txBody>
          <a:bodyPr anchorCtr="0" anchor="t" bIns="91425" lIns="91425" rIns="91425" wrap="square" tIns="91425">
            <a:noAutofit/>
          </a:bodyPr>
          <a:lstStyle/>
          <a:p>
            <a:pPr indent="0" lvl="0" marL="0" rtl="0">
              <a:spcBef>
                <a:spcPts val="0"/>
              </a:spcBef>
              <a:buNone/>
            </a:pPr>
            <a:r>
              <a:rPr lang="en"/>
              <a:t>4- Match Between System and Real World</a:t>
            </a:r>
          </a:p>
        </p:txBody>
      </p:sp>
    </p:spTree>
  </p:cSld>
  <p:clrMapOvr>
    <a:masterClrMapping/>
  </p:clrMapOvr>
</p:sld>
</file>

<file path=ppt/theme/theme1.xml><?xml version="1.0" encoding="utf-8"?>
<a:theme xmlns:a="http://schemas.openxmlformats.org/drawingml/2006/main" xmlns:r="http://schemas.openxmlformats.org/officeDocument/2006/relationships" name="Escal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