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Amatic SC"/>
      <p:regular r:id="rId19"/>
      <p:bold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6" name="Dylan Moo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08T17:09:22.656">
    <p:pos x="6000" y="0"/>
    <p:text>Great job presenting Bryce, you had a good use of eye contact and spoke at a good volume and speed, which made it easy to follow. Great presentation style. In the future, I would practice some run throughs with a time keeper + (if you didn't already) having certain mental markers as to where you should be at 5min, 2min etc. is a good move.  
I’ve gone back through your slide deck and empathy map and pulled out a couple key points to focus on. Great work overall!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0-08T17:10:00.383">
    <p:pos x="6000" y="0"/>
    <p:text>Good breadth in your interviews!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10-08T17:11:52.067">
    <p:pos x="6000" y="0"/>
    <p:text>You have so much good content, I wish you had spend much less time on interview techniques and gotten to the results.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7-10-08T17:05:48.260">
    <p:pos x="6000" y="0"/>
    <p:text>I liked that you didn't make assumptions about how your subject thought of their "health". Starting from foundational questions such as "what does health mean to you?" helps you avoid miscommunications. These are good. There are plenty of follow up questions that you can go off of from here too, depending on what answers you get.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7-10-08T17:12:06.209">
    <p:pos x="6000" y="0"/>
    <p:text>I really liked this visual representation of the empathy map.</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7-10-08T17:14:37.774">
    <p:pos x="6000" y="0"/>
    <p:text>I like how you identified the social aspects of hiking as a point of contradiction. I would have liked to hear more about who these people who you are quoting are (e.g. what are their stories?) There's a log of digging you could do here would help with understanding what’s driving the need. Specifically, how can you incorporate what your subject said, did, and felt into a deeper inference about that person, an inference that gets at a need with a deep emotional grounding. Just as a example of what I mean: We did this in lecture, when we analyzed the photograph of the girl reaching for a book in the library. Landay went through the whole situation and then arrived at the conclusion that, instead of "needing a ladder" as someone suggested (which would be a solution, not really a need), the girl needed to feel independent.
Beyond that, I wish you had identified more points of tension, contradiction, and surprise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interviewed a total of 7-8 people. College students and recent graduates are just now taking care of their own health by themselves. Recreational fitness hobbyists have developed healthy habits to keep themselves in shape. Healthcare workers and professionals have extensive experience and knowledge in the health field.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wanted to get as many interviews from as many different people as we could. We performed interviews both in-person and on the phone. Our goal was to find specific stories about their interests, hobbies, and work to better understand how people view their health.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a small sample of questions we asked during our interviews.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an empathy map of our findings.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are some interesting quotes that the people we interviewed shared with 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Some answers we received in some interviews contradicted the answers we received in other interviews. One person’s perspective on their health might be different from the perspective of others. For example, some people enjoy hiking as a means of social activity while others enjoy hiking because it gives them a chance to be alone.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There is one thing that almost everyone we interviewed had in common: people are driven to fitness and exercise because of their goals.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rIns="91425" wrap="square" tIns="91425">
            <a:noAutofit/>
          </a:bodyPr>
          <a:lstStyle/>
          <a:p>
            <a:pPr lvl="0">
              <a:spcBef>
                <a:spcPts val="0"/>
              </a:spcBef>
              <a:buNone/>
            </a:pPr>
            <a:r>
              <a:rPr lang="en"/>
              <a:t>Needfinding for Preventative Healthcare</a:t>
            </a:r>
          </a:p>
        </p:txBody>
      </p:sp>
      <p:sp>
        <p:nvSpPr>
          <p:cNvPr id="73" name="Shape 73"/>
          <p:cNvSpPr txBox="1"/>
          <p:nvPr>
            <p:ph idx="1" type="subTitle"/>
          </p:nvPr>
        </p:nvSpPr>
        <p:spPr>
          <a:xfrm>
            <a:off x="2390267" y="3238450"/>
            <a:ext cx="6331500" cy="1241700"/>
          </a:xfrm>
          <a:prstGeom prst="rect">
            <a:avLst/>
          </a:prstGeom>
        </p:spPr>
        <p:txBody>
          <a:bodyPr anchorCtr="0" anchor="b" bIns="91425" lIns="91425" rIns="91425" wrap="square" tIns="91425">
            <a:noAutofit/>
          </a:bodyPr>
          <a:lstStyle/>
          <a:p>
            <a:pPr lvl="0">
              <a:spcBef>
                <a:spcPts val="0"/>
              </a:spcBef>
              <a:buNone/>
            </a:pPr>
            <a:r>
              <a:rPr lang="en"/>
              <a:t>Bryce Tham | Christina Ramsey | Denis Russu | Olivia Gregory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lgn="ctr">
              <a:spcBef>
                <a:spcPts val="0"/>
              </a:spcBef>
              <a:buNone/>
            </a:pPr>
            <a:r>
              <a:rPr lang="en"/>
              <a:t>Interviews</a:t>
            </a:r>
          </a:p>
        </p:txBody>
      </p:sp>
      <p:pic>
        <p:nvPicPr>
          <p:cNvPr descr="alexis-brown-85793.jpg" id="79" name="Shape 79"/>
          <p:cNvPicPr preferRelativeResize="0"/>
          <p:nvPr/>
        </p:nvPicPr>
        <p:blipFill>
          <a:blip r:embed="rId4">
            <a:alphaModFix/>
          </a:blip>
          <a:stretch>
            <a:fillRect/>
          </a:stretch>
        </p:blipFill>
        <p:spPr>
          <a:xfrm>
            <a:off x="684300" y="1203575"/>
            <a:ext cx="2105312" cy="3157968"/>
          </a:xfrm>
          <a:prstGeom prst="rect">
            <a:avLst/>
          </a:prstGeom>
          <a:noFill/>
          <a:ln>
            <a:noFill/>
          </a:ln>
        </p:spPr>
      </p:pic>
      <p:sp>
        <p:nvSpPr>
          <p:cNvPr id="80" name="Shape 80"/>
          <p:cNvSpPr txBox="1"/>
          <p:nvPr/>
        </p:nvSpPr>
        <p:spPr>
          <a:xfrm>
            <a:off x="684400" y="4513950"/>
            <a:ext cx="2105400" cy="428400"/>
          </a:xfrm>
          <a:prstGeom prst="rect">
            <a:avLst/>
          </a:prstGeom>
          <a:noFill/>
          <a:ln>
            <a:noFill/>
          </a:ln>
        </p:spPr>
        <p:txBody>
          <a:bodyPr anchorCtr="0" anchor="ctr" bIns="91425" lIns="91425" rIns="91425" wrap="square" tIns="91425">
            <a:noAutofit/>
          </a:bodyPr>
          <a:lstStyle/>
          <a:p>
            <a:pPr lvl="0" algn="ctr">
              <a:spcBef>
                <a:spcPts val="0"/>
              </a:spcBef>
              <a:buNone/>
            </a:pPr>
            <a:r>
              <a:rPr lang="en"/>
              <a:t>College Students &amp; Recent Graduates</a:t>
            </a:r>
          </a:p>
        </p:txBody>
      </p:sp>
      <p:sp>
        <p:nvSpPr>
          <p:cNvPr id="81" name="Shape 81"/>
          <p:cNvSpPr txBox="1"/>
          <p:nvPr/>
        </p:nvSpPr>
        <p:spPr>
          <a:xfrm>
            <a:off x="3519300" y="4513950"/>
            <a:ext cx="2105400" cy="428400"/>
          </a:xfrm>
          <a:prstGeom prst="rect">
            <a:avLst/>
          </a:prstGeom>
          <a:noFill/>
          <a:ln>
            <a:noFill/>
          </a:ln>
        </p:spPr>
        <p:txBody>
          <a:bodyPr anchorCtr="0" anchor="ctr" bIns="91425" lIns="91425" rIns="91425" wrap="square" tIns="91425">
            <a:noAutofit/>
          </a:bodyPr>
          <a:lstStyle/>
          <a:p>
            <a:pPr lvl="0" rtl="0" algn="ctr">
              <a:spcBef>
                <a:spcPts val="0"/>
              </a:spcBef>
              <a:buNone/>
            </a:pPr>
            <a:r>
              <a:rPr lang="en"/>
              <a:t>Recreational Fitness Hobbyists</a:t>
            </a:r>
          </a:p>
        </p:txBody>
      </p:sp>
      <p:sp>
        <p:nvSpPr>
          <p:cNvPr id="82" name="Shape 82"/>
          <p:cNvSpPr txBox="1"/>
          <p:nvPr/>
        </p:nvSpPr>
        <p:spPr>
          <a:xfrm>
            <a:off x="6354200" y="4513950"/>
            <a:ext cx="2105400" cy="428400"/>
          </a:xfrm>
          <a:prstGeom prst="rect">
            <a:avLst/>
          </a:prstGeom>
          <a:noFill/>
          <a:ln>
            <a:noFill/>
          </a:ln>
        </p:spPr>
        <p:txBody>
          <a:bodyPr anchorCtr="0" anchor="ctr" bIns="91425" lIns="91425" rIns="91425" wrap="square" tIns="91425">
            <a:noAutofit/>
          </a:bodyPr>
          <a:lstStyle/>
          <a:p>
            <a:pPr lvl="0" rtl="0" algn="ctr">
              <a:spcBef>
                <a:spcPts val="0"/>
              </a:spcBef>
              <a:buNone/>
            </a:pPr>
            <a:r>
              <a:rPr lang="en"/>
              <a:t>Healthcare Workers &amp; Professionals</a:t>
            </a:r>
          </a:p>
        </p:txBody>
      </p:sp>
      <p:pic>
        <p:nvPicPr>
          <p:cNvPr descr="andrew-robles-328450.jpg" id="83" name="Shape 83"/>
          <p:cNvPicPr preferRelativeResize="0"/>
          <p:nvPr/>
        </p:nvPicPr>
        <p:blipFill>
          <a:blip r:embed="rId5">
            <a:alphaModFix/>
          </a:blip>
          <a:stretch>
            <a:fillRect/>
          </a:stretch>
        </p:blipFill>
        <p:spPr>
          <a:xfrm>
            <a:off x="3510950" y="1203575"/>
            <a:ext cx="2105317" cy="3157976"/>
          </a:xfrm>
          <a:prstGeom prst="rect">
            <a:avLst/>
          </a:prstGeom>
          <a:noFill/>
          <a:ln>
            <a:noFill/>
          </a:ln>
        </p:spPr>
      </p:pic>
      <p:pic>
        <p:nvPicPr>
          <p:cNvPr descr="paul-bence-395888.jpg" id="84" name="Shape 84"/>
          <p:cNvPicPr preferRelativeResize="0"/>
          <p:nvPr/>
        </p:nvPicPr>
        <p:blipFill>
          <a:blip r:embed="rId6">
            <a:alphaModFix/>
          </a:blip>
          <a:stretch>
            <a:fillRect/>
          </a:stretch>
        </p:blipFill>
        <p:spPr>
          <a:xfrm>
            <a:off x="6337617" y="1203575"/>
            <a:ext cx="2105317" cy="3157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88" name="Shape 88"/>
        <p:cNvGrpSpPr/>
        <p:nvPr/>
      </p:nvGrpSpPr>
      <p:grpSpPr>
        <a:xfrm>
          <a:off x="0" y="0"/>
          <a:ext cx="0" cy="0"/>
          <a:chOff x="0" y="0"/>
          <a:chExt cx="0" cy="0"/>
        </a:xfrm>
      </p:grpSpPr>
      <p:sp>
        <p:nvSpPr>
          <p:cNvPr id="89" name="Shape 89"/>
          <p:cNvSpPr txBox="1"/>
          <p:nvPr>
            <p:ph type="title"/>
          </p:nvPr>
        </p:nvSpPr>
        <p:spPr>
          <a:xfrm>
            <a:off x="283103" y="712141"/>
            <a:ext cx="6244200" cy="3835500"/>
          </a:xfrm>
          <a:prstGeom prst="rect">
            <a:avLst/>
          </a:prstGeom>
        </p:spPr>
        <p:txBody>
          <a:bodyPr anchorCtr="0" anchor="ctr" bIns="91425" lIns="91425" rIns="91425" wrap="square" tIns="91425">
            <a:noAutofit/>
          </a:bodyPr>
          <a:lstStyle/>
          <a:p>
            <a:pPr lvl="0">
              <a:spcBef>
                <a:spcPts val="0"/>
              </a:spcBef>
              <a:buNone/>
            </a:pPr>
            <a:r>
              <a:rPr lang="en"/>
              <a:t>Interview Techniques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853950" y="1802550"/>
            <a:ext cx="7436100" cy="1538400"/>
          </a:xfrm>
          <a:prstGeom prst="rect">
            <a:avLst/>
          </a:prstGeom>
        </p:spPr>
        <p:txBody>
          <a:bodyPr anchorCtr="0" anchor="ctr" bIns="91425" lIns="91425" rIns="91425" wrap="square" tIns="91425">
            <a:noAutofit/>
          </a:bodyPr>
          <a:lstStyle/>
          <a:p>
            <a:pPr lvl="0" algn="ctr">
              <a:spcBef>
                <a:spcPts val="0"/>
              </a:spcBef>
              <a:buNone/>
            </a:pPr>
            <a:r>
              <a:rPr lang="en" sz="6000"/>
              <a:t>Questions</a:t>
            </a:r>
          </a:p>
        </p:txBody>
      </p:sp>
      <p:sp>
        <p:nvSpPr>
          <p:cNvPr id="95" name="Shape 95"/>
          <p:cNvSpPr txBox="1"/>
          <p:nvPr/>
        </p:nvSpPr>
        <p:spPr>
          <a:xfrm>
            <a:off x="1073875" y="1060950"/>
            <a:ext cx="3425400" cy="580800"/>
          </a:xfrm>
          <a:prstGeom prst="rect">
            <a:avLst/>
          </a:prstGeom>
          <a:noFill/>
          <a:ln>
            <a:noFill/>
          </a:ln>
        </p:spPr>
        <p:txBody>
          <a:bodyPr anchorCtr="0" anchor="t" bIns="91425" lIns="91425" rIns="91425" wrap="square" tIns="91425">
            <a:noAutofit/>
          </a:bodyPr>
          <a:lstStyle/>
          <a:p>
            <a:pPr lvl="0">
              <a:spcBef>
                <a:spcPts val="0"/>
              </a:spcBef>
              <a:buNone/>
            </a:pPr>
            <a:r>
              <a:rPr lang="en"/>
              <a:t>What is your favorite part about hiking?</a:t>
            </a:r>
          </a:p>
        </p:txBody>
      </p:sp>
      <p:sp>
        <p:nvSpPr>
          <p:cNvPr id="96" name="Shape 96"/>
          <p:cNvSpPr txBox="1"/>
          <p:nvPr/>
        </p:nvSpPr>
        <p:spPr>
          <a:xfrm>
            <a:off x="6008475" y="2949425"/>
            <a:ext cx="4979400" cy="580800"/>
          </a:xfrm>
          <a:prstGeom prst="rect">
            <a:avLst/>
          </a:prstGeom>
          <a:noFill/>
          <a:ln>
            <a:noFill/>
          </a:ln>
        </p:spPr>
        <p:txBody>
          <a:bodyPr anchorCtr="0" anchor="t" bIns="91425" lIns="91425" rIns="91425" wrap="square" tIns="91425">
            <a:noAutofit/>
          </a:bodyPr>
          <a:lstStyle/>
          <a:p>
            <a:pPr lvl="0">
              <a:spcBef>
                <a:spcPts val="0"/>
              </a:spcBef>
              <a:buNone/>
            </a:pPr>
            <a:r>
              <a:rPr lang="en"/>
              <a:t>How do you discover new trails?</a:t>
            </a:r>
          </a:p>
        </p:txBody>
      </p:sp>
      <p:sp>
        <p:nvSpPr>
          <p:cNvPr id="97" name="Shape 97"/>
          <p:cNvSpPr txBox="1"/>
          <p:nvPr/>
        </p:nvSpPr>
        <p:spPr>
          <a:xfrm>
            <a:off x="608425" y="3205875"/>
            <a:ext cx="3498900" cy="729600"/>
          </a:xfrm>
          <a:prstGeom prst="rect">
            <a:avLst/>
          </a:prstGeom>
          <a:noFill/>
          <a:ln>
            <a:noFill/>
          </a:ln>
        </p:spPr>
        <p:txBody>
          <a:bodyPr anchorCtr="0" anchor="t" bIns="91425" lIns="91425" rIns="91425" wrap="square" tIns="91425">
            <a:noAutofit/>
          </a:bodyPr>
          <a:lstStyle/>
          <a:p>
            <a:pPr lvl="0" rtl="0" algn="ctr">
              <a:spcBef>
                <a:spcPts val="0"/>
              </a:spcBef>
              <a:buNone/>
            </a:pPr>
            <a:r>
              <a:rPr lang="en"/>
              <a:t>What are some of the ways that you keep yourself healthy?</a:t>
            </a:r>
          </a:p>
        </p:txBody>
      </p:sp>
      <p:sp>
        <p:nvSpPr>
          <p:cNvPr id="98" name="Shape 98"/>
          <p:cNvSpPr txBox="1"/>
          <p:nvPr/>
        </p:nvSpPr>
        <p:spPr>
          <a:xfrm>
            <a:off x="4499275" y="1337375"/>
            <a:ext cx="4334700" cy="945600"/>
          </a:xfrm>
          <a:prstGeom prst="rect">
            <a:avLst/>
          </a:prstGeom>
          <a:noFill/>
          <a:ln>
            <a:noFill/>
          </a:ln>
        </p:spPr>
        <p:txBody>
          <a:bodyPr anchorCtr="0" anchor="t" bIns="91425" lIns="91425" rIns="91425" wrap="square" tIns="91425">
            <a:noAutofit/>
          </a:bodyPr>
          <a:lstStyle/>
          <a:p>
            <a:pPr lvl="0" rtl="0" algn="ctr">
              <a:spcBef>
                <a:spcPts val="0"/>
              </a:spcBef>
              <a:buNone/>
            </a:pPr>
            <a:r>
              <a:rPr lang="en"/>
              <a:t>Can you tell me more about what you meant when you said that exercise is primarily social?</a:t>
            </a:r>
          </a:p>
        </p:txBody>
      </p:sp>
      <p:sp>
        <p:nvSpPr>
          <p:cNvPr id="99" name="Shape 99"/>
          <p:cNvSpPr txBox="1"/>
          <p:nvPr/>
        </p:nvSpPr>
        <p:spPr>
          <a:xfrm>
            <a:off x="4221625" y="3607500"/>
            <a:ext cx="3498900" cy="661200"/>
          </a:xfrm>
          <a:prstGeom prst="rect">
            <a:avLst/>
          </a:prstGeom>
          <a:noFill/>
          <a:ln>
            <a:noFill/>
          </a:ln>
        </p:spPr>
        <p:txBody>
          <a:bodyPr anchorCtr="0" anchor="t" bIns="91425" lIns="91425" rIns="91425" wrap="square" tIns="91425">
            <a:noAutofit/>
          </a:bodyPr>
          <a:lstStyle/>
          <a:p>
            <a:pPr lvl="0" rtl="0">
              <a:spcBef>
                <a:spcPts val="0"/>
              </a:spcBef>
              <a:buNone/>
            </a:pPr>
            <a:r>
              <a:rPr lang="en"/>
              <a:t>How does dealing with patient health in a professional context affect how you think about your own health?</a:t>
            </a:r>
          </a:p>
        </p:txBody>
      </p:sp>
      <p:sp>
        <p:nvSpPr>
          <p:cNvPr id="100" name="Shape 100"/>
          <p:cNvSpPr txBox="1"/>
          <p:nvPr/>
        </p:nvSpPr>
        <p:spPr>
          <a:xfrm>
            <a:off x="4281325" y="676875"/>
            <a:ext cx="3646800" cy="580800"/>
          </a:xfrm>
          <a:prstGeom prst="rect">
            <a:avLst/>
          </a:prstGeom>
          <a:noFill/>
          <a:ln>
            <a:noFill/>
          </a:ln>
        </p:spPr>
        <p:txBody>
          <a:bodyPr anchorCtr="0" anchor="t" bIns="91425" lIns="91425" rIns="91425" wrap="square" tIns="91425">
            <a:noAutofit/>
          </a:bodyPr>
          <a:lstStyle/>
          <a:p>
            <a:pPr lvl="0" rtl="0">
              <a:spcBef>
                <a:spcPts val="0"/>
              </a:spcBef>
              <a:buNone/>
            </a:pPr>
            <a:r>
              <a:rPr lang="en"/>
              <a:t>Why is exercising so important to you?</a:t>
            </a:r>
          </a:p>
        </p:txBody>
      </p:sp>
      <p:sp>
        <p:nvSpPr>
          <p:cNvPr id="101" name="Shape 101"/>
          <p:cNvSpPr txBox="1"/>
          <p:nvPr/>
        </p:nvSpPr>
        <p:spPr>
          <a:xfrm>
            <a:off x="810475" y="1641750"/>
            <a:ext cx="3688800" cy="698400"/>
          </a:xfrm>
          <a:prstGeom prst="rect">
            <a:avLst/>
          </a:prstGeom>
          <a:noFill/>
          <a:ln>
            <a:noFill/>
          </a:ln>
        </p:spPr>
        <p:txBody>
          <a:bodyPr anchorCtr="0" anchor="t" bIns="91425" lIns="91425" rIns="91425" wrap="square" tIns="91425">
            <a:noAutofit/>
          </a:bodyPr>
          <a:lstStyle/>
          <a:p>
            <a:pPr lvl="0" rtl="0">
              <a:spcBef>
                <a:spcPts val="0"/>
              </a:spcBef>
              <a:buNone/>
            </a:pPr>
            <a:r>
              <a:rPr lang="en"/>
              <a:t>Is there one experience you found particularly interesting?</a:t>
            </a:r>
          </a:p>
        </p:txBody>
      </p:sp>
      <p:sp>
        <p:nvSpPr>
          <p:cNvPr id="102" name="Shape 102"/>
          <p:cNvSpPr txBox="1"/>
          <p:nvPr/>
        </p:nvSpPr>
        <p:spPr>
          <a:xfrm>
            <a:off x="86350" y="2508075"/>
            <a:ext cx="2668800" cy="580800"/>
          </a:xfrm>
          <a:prstGeom prst="rect">
            <a:avLst/>
          </a:prstGeom>
          <a:noFill/>
          <a:ln>
            <a:noFill/>
          </a:ln>
        </p:spPr>
        <p:txBody>
          <a:bodyPr anchorCtr="0" anchor="t" bIns="91425" lIns="91425" rIns="91425" wrap="square" tIns="91425">
            <a:noAutofit/>
          </a:bodyPr>
          <a:lstStyle/>
          <a:p>
            <a:pPr lvl="0" rtl="0">
              <a:spcBef>
                <a:spcPts val="0"/>
              </a:spcBef>
              <a:buNone/>
            </a:pPr>
            <a:r>
              <a:rPr lang="en"/>
              <a:t>How active are you in </a:t>
            </a:r>
            <a:r>
              <a:rPr lang="en"/>
              <a:t>maintaining</a:t>
            </a:r>
            <a:r>
              <a:rPr lang="en"/>
              <a:t> your wellbeing? </a:t>
            </a:r>
          </a:p>
        </p:txBody>
      </p:sp>
      <p:sp>
        <p:nvSpPr>
          <p:cNvPr id="103" name="Shape 103"/>
          <p:cNvSpPr txBox="1"/>
          <p:nvPr/>
        </p:nvSpPr>
        <p:spPr>
          <a:xfrm>
            <a:off x="265525" y="529575"/>
            <a:ext cx="3688800" cy="289800"/>
          </a:xfrm>
          <a:prstGeom prst="rect">
            <a:avLst/>
          </a:prstGeom>
          <a:noFill/>
          <a:ln>
            <a:noFill/>
          </a:ln>
        </p:spPr>
        <p:txBody>
          <a:bodyPr anchorCtr="0" anchor="t" bIns="91425" lIns="91425" rIns="91425" wrap="square" tIns="91425">
            <a:noAutofit/>
          </a:bodyPr>
          <a:lstStyle/>
          <a:p>
            <a:pPr lvl="0">
              <a:spcBef>
                <a:spcPts val="0"/>
              </a:spcBef>
              <a:buNone/>
            </a:pPr>
            <a:r>
              <a:rPr lang="en"/>
              <a:t>Can you tell me about a time you reached a fitness goal?</a:t>
            </a:r>
          </a:p>
        </p:txBody>
      </p:sp>
      <p:sp>
        <p:nvSpPr>
          <p:cNvPr id="104" name="Shape 104"/>
          <p:cNvSpPr txBox="1"/>
          <p:nvPr/>
        </p:nvSpPr>
        <p:spPr>
          <a:xfrm>
            <a:off x="473350" y="4052475"/>
            <a:ext cx="2924400" cy="451200"/>
          </a:xfrm>
          <a:prstGeom prst="rect">
            <a:avLst/>
          </a:prstGeom>
          <a:noFill/>
          <a:ln>
            <a:noFill/>
          </a:ln>
        </p:spPr>
        <p:txBody>
          <a:bodyPr anchorCtr="0" anchor="t" bIns="91425" lIns="91425" rIns="91425" wrap="square" tIns="91425">
            <a:noAutofit/>
          </a:bodyPr>
          <a:lstStyle/>
          <a:p>
            <a:pPr lvl="0">
              <a:spcBef>
                <a:spcPts val="0"/>
              </a:spcBef>
              <a:buNone/>
            </a:pPr>
            <a:r>
              <a:rPr lang="en"/>
              <a:t>What motivates you to exercise?</a:t>
            </a:r>
          </a:p>
        </p:txBody>
      </p:sp>
      <p:sp>
        <p:nvSpPr>
          <p:cNvPr id="105" name="Shape 105"/>
          <p:cNvSpPr txBox="1"/>
          <p:nvPr/>
        </p:nvSpPr>
        <p:spPr>
          <a:xfrm>
            <a:off x="6389150" y="2136375"/>
            <a:ext cx="2762400" cy="451200"/>
          </a:xfrm>
          <a:prstGeom prst="rect">
            <a:avLst/>
          </a:prstGeom>
          <a:noFill/>
          <a:ln>
            <a:noFill/>
          </a:ln>
        </p:spPr>
        <p:txBody>
          <a:bodyPr anchorCtr="0" anchor="t" bIns="91425" lIns="91425" rIns="91425" wrap="square" tIns="91425">
            <a:noAutofit/>
          </a:bodyPr>
          <a:lstStyle/>
          <a:p>
            <a:pPr lvl="0">
              <a:spcBef>
                <a:spcPts val="0"/>
              </a:spcBef>
              <a:buNone/>
            </a:pPr>
            <a:r>
              <a:rPr lang="en"/>
              <a:t>What does health mean to you?</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descr="Screen Shot 2017-10-05 at 12.42.02 PM.png" id="110" name="Shape 110"/>
          <p:cNvPicPr preferRelativeResize="0"/>
          <p:nvPr/>
        </p:nvPicPr>
        <p:blipFill rotWithShape="1">
          <a:blip r:embed="rId4">
            <a:alphaModFix/>
          </a:blip>
          <a:srcRect b="2130" l="11118" r="11235" t="1484"/>
          <a:stretch/>
        </p:blipFill>
        <p:spPr>
          <a:xfrm>
            <a:off x="1533538" y="214314"/>
            <a:ext cx="6076930" cy="471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File:Cquote1 black.svg - Wikimedia Commons" id="115" name="Shape 115"/>
          <p:cNvPicPr preferRelativeResize="0"/>
          <p:nvPr/>
        </p:nvPicPr>
        <p:blipFill>
          <a:blip r:embed="rId3">
            <a:alphaModFix/>
          </a:blip>
          <a:stretch>
            <a:fillRect/>
          </a:stretch>
        </p:blipFill>
        <p:spPr>
          <a:xfrm>
            <a:off x="519550" y="426516"/>
            <a:ext cx="1652101" cy="1239076"/>
          </a:xfrm>
          <a:prstGeom prst="rect">
            <a:avLst/>
          </a:prstGeom>
          <a:noFill/>
          <a:ln>
            <a:noFill/>
          </a:ln>
        </p:spPr>
      </p:pic>
      <p:sp>
        <p:nvSpPr>
          <p:cNvPr id="116" name="Shape 116"/>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Interesting Quotes</a:t>
            </a:r>
          </a:p>
        </p:txBody>
      </p:sp>
      <p:sp>
        <p:nvSpPr>
          <p:cNvPr id="117" name="Shape 117"/>
          <p:cNvSpPr txBox="1"/>
          <p:nvPr>
            <p:ph idx="1" type="body"/>
          </p:nvPr>
        </p:nvSpPr>
        <p:spPr>
          <a:xfrm>
            <a:off x="2410112" y="1595776"/>
            <a:ext cx="6321600" cy="3002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“My life is important to me and I want to stick around for as long as possible.”</a:t>
            </a:r>
          </a:p>
          <a:p>
            <a:pPr indent="-342900" lvl="0" marL="457200" rtl="0">
              <a:spcBef>
                <a:spcPts val="0"/>
              </a:spcBef>
              <a:spcAft>
                <a:spcPts val="0"/>
              </a:spcAft>
              <a:buSzPct val="100000"/>
            </a:pPr>
            <a:r>
              <a:rPr lang="en"/>
              <a:t>“The more we help people understand health and treatment, the less they’ll have to rely on [emergency services].”</a:t>
            </a:r>
          </a:p>
          <a:p>
            <a:pPr indent="-342900" lvl="0" marL="457200" rtl="0">
              <a:spcBef>
                <a:spcPts val="0"/>
              </a:spcBef>
              <a:spcAft>
                <a:spcPts val="0"/>
              </a:spcAft>
              <a:buSzPct val="100000"/>
            </a:pPr>
            <a:r>
              <a:rPr lang="en"/>
              <a:t>“I get more out of exercising knowing that I’m doing it with other people.”</a:t>
            </a:r>
          </a:p>
          <a:p>
            <a:pPr indent="-342900" lvl="0" marL="457200" rtl="0">
              <a:spcBef>
                <a:spcPts val="0"/>
              </a:spcBef>
              <a:buSzPct val="100000"/>
            </a:pPr>
            <a:r>
              <a:rPr lang="en"/>
              <a:t>“I feel like I don’t have enough time to do all the work it takes to reach my goals.”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121" name="Shape 121"/>
        <p:cNvGrpSpPr/>
        <p:nvPr/>
      </p:nvGrpSpPr>
      <p:grpSpPr>
        <a:xfrm>
          <a:off x="0" y="0"/>
          <a:ext cx="0" cy="0"/>
          <a:chOff x="0" y="0"/>
          <a:chExt cx="0" cy="0"/>
        </a:xfrm>
      </p:grpSpPr>
      <p:sp>
        <p:nvSpPr>
          <p:cNvPr id="122" name="Shape 122"/>
          <p:cNvSpPr txBox="1"/>
          <p:nvPr/>
        </p:nvSpPr>
        <p:spPr>
          <a:xfrm>
            <a:off x="4659400" y="0"/>
            <a:ext cx="4484700" cy="4547700"/>
          </a:xfrm>
          <a:prstGeom prst="rect">
            <a:avLst/>
          </a:prstGeom>
          <a:noFill/>
          <a:ln>
            <a:noFill/>
          </a:ln>
        </p:spPr>
        <p:txBody>
          <a:bodyPr anchorCtr="0" anchor="t" bIns="91425" lIns="91425" rIns="91425" wrap="square" tIns="91425">
            <a:noAutofit/>
          </a:bodyPr>
          <a:lstStyle/>
          <a:p>
            <a:pPr lvl="0" rtl="0" algn="r">
              <a:spcBef>
                <a:spcPts val="0"/>
              </a:spcBef>
              <a:buNone/>
            </a:pPr>
            <a:r>
              <a:rPr lang="en" sz="2400">
                <a:solidFill>
                  <a:srgbClr val="B45F06"/>
                </a:solidFill>
                <a:latin typeface="Amatic SC"/>
                <a:ea typeface="Amatic SC"/>
                <a:cs typeface="Amatic SC"/>
                <a:sym typeface="Amatic SC"/>
              </a:rPr>
              <a:t>“I like hiking because it lets me get away from everyone.”</a:t>
            </a:r>
          </a:p>
        </p:txBody>
      </p:sp>
      <p:sp>
        <p:nvSpPr>
          <p:cNvPr id="123" name="Shape 123"/>
          <p:cNvSpPr txBox="1"/>
          <p:nvPr/>
        </p:nvSpPr>
        <p:spPr>
          <a:xfrm>
            <a:off x="0" y="712150"/>
            <a:ext cx="4659300" cy="4431600"/>
          </a:xfrm>
          <a:prstGeom prst="rect">
            <a:avLst/>
          </a:prstGeom>
          <a:noFill/>
          <a:ln>
            <a:noFill/>
          </a:ln>
        </p:spPr>
        <p:txBody>
          <a:bodyPr anchorCtr="0" anchor="b" bIns="91425" lIns="91425" rIns="91425" wrap="square" tIns="91425">
            <a:noAutofit/>
          </a:bodyPr>
          <a:lstStyle/>
          <a:p>
            <a:pPr lvl="0" rtl="0">
              <a:spcBef>
                <a:spcPts val="0"/>
              </a:spcBef>
              <a:buNone/>
            </a:pPr>
            <a:r>
              <a:rPr lang="en" sz="2400">
                <a:solidFill>
                  <a:srgbClr val="CFE2F3"/>
                </a:solidFill>
                <a:latin typeface="Amatic SC"/>
                <a:ea typeface="Amatic SC"/>
                <a:cs typeface="Amatic SC"/>
                <a:sym typeface="Amatic SC"/>
              </a:rPr>
              <a:t>“I like hiking because it gives me a way to bond with others.”</a:t>
            </a:r>
          </a:p>
        </p:txBody>
      </p:sp>
      <p:sp>
        <p:nvSpPr>
          <p:cNvPr id="124" name="Shape 124"/>
          <p:cNvSpPr txBox="1"/>
          <p:nvPr>
            <p:ph type="title"/>
          </p:nvPr>
        </p:nvSpPr>
        <p:spPr>
          <a:xfrm>
            <a:off x="1449900" y="712141"/>
            <a:ext cx="6244200" cy="3835500"/>
          </a:xfrm>
          <a:prstGeom prst="rect">
            <a:avLst/>
          </a:prstGeom>
        </p:spPr>
        <p:txBody>
          <a:bodyPr anchorCtr="0" anchor="ctr" bIns="91425" lIns="91425" rIns="91425" wrap="square" tIns="91425">
            <a:noAutofit/>
          </a:bodyPr>
          <a:lstStyle/>
          <a:p>
            <a:pPr lvl="0" rtl="0" algn="ctr">
              <a:spcBef>
                <a:spcPts val="0"/>
              </a:spcBef>
              <a:buNone/>
            </a:pPr>
            <a:r>
              <a:rPr lang="en">
                <a:solidFill>
                  <a:srgbClr val="FFFFFF"/>
                </a:solidFill>
              </a:rPr>
              <a:t>Contradictions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853950" y="1304850"/>
            <a:ext cx="7436100" cy="1538400"/>
          </a:xfrm>
          <a:prstGeom prst="rect">
            <a:avLst/>
          </a:prstGeom>
        </p:spPr>
        <p:txBody>
          <a:bodyPr anchorCtr="0" anchor="ctr" bIns="91425" lIns="91425" rIns="91425" wrap="square" tIns="91425">
            <a:noAutofit/>
          </a:bodyPr>
          <a:lstStyle/>
          <a:p>
            <a:pPr lvl="0">
              <a:spcBef>
                <a:spcPts val="0"/>
              </a:spcBef>
              <a:buNone/>
            </a:pPr>
            <a:r>
              <a:rPr lang="en" sz="4800"/>
              <a:t>People Enjoy Goal-Driven Preventative Healthcare </a:t>
            </a:r>
          </a:p>
        </p:txBody>
      </p:sp>
      <p:sp>
        <p:nvSpPr>
          <p:cNvPr id="130" name="Shape 130"/>
          <p:cNvSpPr txBox="1"/>
          <p:nvPr>
            <p:ph idx="1" type="body"/>
          </p:nvPr>
        </p:nvSpPr>
        <p:spPr>
          <a:xfrm>
            <a:off x="853950" y="2919450"/>
            <a:ext cx="7436100" cy="1071600"/>
          </a:xfrm>
          <a:prstGeom prst="rect">
            <a:avLst/>
          </a:prstGeom>
        </p:spPr>
        <p:txBody>
          <a:bodyPr anchorCtr="0" anchor="t" bIns="91425" lIns="91425" rIns="91425" wrap="square" tIns="91425">
            <a:noAutofit/>
          </a:bodyPr>
          <a:lstStyle/>
          <a:p>
            <a:pPr lvl="0">
              <a:spcBef>
                <a:spcPts val="0"/>
              </a:spcBef>
              <a:buNone/>
            </a:pPr>
            <a:r>
              <a:rPr lang="en"/>
              <a:t>(even though those goals may not be the same)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Thank You</a:t>
            </a: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