
<file path=[Content_Types].xml><?xml version="1.0" encoding="utf-8"?>
<Types xmlns="http://schemas.openxmlformats.org/package/2006/content-types">
  <Default Extension="cc0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4"/>
  </p:notesMasterIdLst>
  <p:handoutMasterIdLst>
    <p:handoutMasterId r:id="rId15"/>
  </p:handoutMasterIdLst>
  <p:sldIdLst>
    <p:sldId id="289" r:id="rId3"/>
    <p:sldId id="286" r:id="rId4"/>
    <p:sldId id="11090042" r:id="rId5"/>
    <p:sldId id="284" r:id="rId6"/>
    <p:sldId id="11090043" r:id="rId7"/>
    <p:sldId id="11090039" r:id="rId8"/>
    <p:sldId id="11090040" r:id="rId9"/>
    <p:sldId id="11090041" r:id="rId10"/>
    <p:sldId id="11090044" r:id="rId11"/>
    <p:sldId id="259" r:id="rId12"/>
    <p:sldId id="295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96BC1"/>
    <a:srgbClr val="4A92D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1676" autoAdjust="0"/>
  </p:normalViewPr>
  <p:slideViewPr>
    <p:cSldViewPr snapToGrid="0" showGuides="1">
      <p:cViewPr varScale="1">
        <p:scale>
          <a:sx n="89" d="100"/>
          <a:sy n="89" d="100"/>
        </p:scale>
        <p:origin x="322" y="67"/>
      </p:cViewPr>
      <p:guideLst>
        <p:guide orient="horz" pos="217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2024/9/3</a:t>
            </a:fld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‹#›</a:t>
            </a:fld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zh-CN"/>
              <a:t>Generate By BIYOO ChatPPT.
HomePage</a:t>
            </a:r>
            <a:r>
              <a:rPr lang="zh-CN" altLang="hr-HR"/>
              <a:t>：</a:t>
            </a:r>
            <a:r>
              <a:rPr lang="hr-HR" altLang="zh-CN"/>
              <a:t>www.chat-ppt.com
AIGC 2024/9/3 22:01:01 [ID-2546104]
[AI</a:t>
            </a:r>
            <a:r>
              <a:rPr lang="zh-CN" altLang="en-US"/>
              <a:t>生成内容仅供参考，请注意甄别准确性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9600-8074-474A-A19C-0D8BDDB920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59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zh-CN"/>
              <a:t>Generate By BIYOO ChatPPT.
HomePage</a:t>
            </a:r>
            <a:r>
              <a:rPr lang="zh-CN" altLang="hr-HR"/>
              <a:t>：</a:t>
            </a:r>
            <a:r>
              <a:rPr lang="hr-HR" altLang="zh-CN"/>
              <a:t>www.chat-ppt.com
AIGC 2024/9/3 22:01:01 [ID-2546104]
[AI</a:t>
            </a:r>
            <a:r>
              <a:rPr lang="zh-CN" altLang="en-US"/>
              <a:t>生成内容仅供参考，请注意甄别准确性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C291C-82D9-4583-9FAC-F273C5E38982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zh-CN"/>
              <a:t>Generate By BIYOO ChatPPT.
HomePage</a:t>
            </a:r>
            <a:r>
              <a:rPr lang="zh-CN" altLang="hr-HR"/>
              <a:t>：</a:t>
            </a:r>
            <a:r>
              <a:rPr lang="hr-HR" altLang="zh-CN"/>
              <a:t>www.chat-ppt.com
AIGC 2024/9/3 22:01:01 [ID-2546104]
[AI</a:t>
            </a:r>
            <a:r>
              <a:rPr lang="zh-CN" altLang="en-US"/>
              <a:t>生成内容仅供参考，请注意甄别准确性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9600-8074-474A-A19C-0D8BDDB920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4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zh-CN"/>
              <a:t>Generate By BIYOO ChatPPT.
HomePage</a:t>
            </a:r>
            <a:r>
              <a:rPr lang="zh-CN" altLang="hr-HR"/>
              <a:t>：</a:t>
            </a:r>
            <a:r>
              <a:rPr lang="hr-HR" altLang="zh-CN"/>
              <a:t>www.chat-ppt.com
AIGC 2024/9/3 22:01:01 [ID-2546104]
[AI</a:t>
            </a:r>
            <a:r>
              <a:rPr lang="zh-CN" altLang="en-US"/>
              <a:t>生成内容仅供参考，请注意甄别准确性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9600-8074-474A-A19C-0D8BDDB920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5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zh-CN"/>
              <a:t>Generate By BIYOO ChatPPT.
HomePage</a:t>
            </a:r>
            <a:r>
              <a:rPr lang="zh-CN" altLang="hr-HR"/>
              <a:t>：</a:t>
            </a:r>
            <a:r>
              <a:rPr lang="hr-HR" altLang="zh-CN"/>
              <a:t>www.chat-ppt.com
AIGC 2024/9/3 22:01:01 [ID-2546104]
[AI</a:t>
            </a:r>
            <a:r>
              <a:rPr lang="zh-CN" altLang="en-US"/>
              <a:t>生成内容仅供参考，请注意甄别准确性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9600-8074-474A-A19C-0D8BDDB920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zh-CN"/>
              <a:t>Generate By BIYOO ChatPPT.
HomePage</a:t>
            </a:r>
            <a:r>
              <a:rPr lang="zh-CN" altLang="hr-HR"/>
              <a:t>：</a:t>
            </a:r>
            <a:r>
              <a:rPr lang="hr-HR" altLang="zh-CN"/>
              <a:t>www.chat-ppt.com
AIGC 2024/9/3 22:01:01 [ID-2546104]
[AI</a:t>
            </a:r>
            <a:r>
              <a:rPr lang="zh-CN" altLang="en-US"/>
              <a:t>生成内容仅供参考，请注意甄别准确性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9600-8074-474A-A19C-0D8BDDB920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0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zh-CN"/>
              <a:t>Generate By BIYOO ChatPPT.
HomePage</a:t>
            </a:r>
            <a:r>
              <a:rPr lang="zh-CN" altLang="hr-HR"/>
              <a:t>：</a:t>
            </a:r>
            <a:r>
              <a:rPr lang="hr-HR" altLang="zh-CN"/>
              <a:t>www.chat-ppt.com
AIGC 2024/9/3 22:01:01 [ID-2546104]
[AI</a:t>
            </a:r>
            <a:r>
              <a:rPr lang="zh-CN" altLang="en-US"/>
              <a:t>生成内容仅供参考，请注意甄别准确性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9600-8074-474A-A19C-0D8BDDB920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2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zh-CN"/>
              <a:t>Generate By BIYOO ChatPPT.
HomePage</a:t>
            </a:r>
            <a:r>
              <a:rPr lang="zh-CN" altLang="hr-HR"/>
              <a:t>：</a:t>
            </a:r>
            <a:r>
              <a:rPr lang="hr-HR" altLang="zh-CN"/>
              <a:t>www.chat-ppt.com
AIGC 2024/9/3 22:01:01 [ID-2546104]
[AI</a:t>
            </a:r>
            <a:r>
              <a:rPr lang="zh-CN" altLang="en-US"/>
              <a:t>生成内容仅供参考，请注意甄别准确性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9600-8074-474A-A19C-0D8BDDB920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3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zh-CN"/>
              <a:t>Generate By BIYOO ChatPPT.
HomePage</a:t>
            </a:r>
            <a:r>
              <a:rPr lang="zh-CN" altLang="hr-HR"/>
              <a:t>：</a:t>
            </a:r>
            <a:r>
              <a:rPr lang="hr-HR" altLang="zh-CN"/>
              <a:t>www.chat-ppt.com
AIGC 2024/9/3 22:01:01 [ID-2546104]
[AI</a:t>
            </a:r>
            <a:r>
              <a:rPr lang="zh-CN" altLang="en-US"/>
              <a:t>生成内容仅供参考，请注意甄别准确性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9600-8074-474A-A19C-0D8BDDB920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65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zh-CN"/>
              <a:t>Generate By BIYOO ChatPPT.
HomePage</a:t>
            </a:r>
            <a:r>
              <a:rPr lang="zh-CN" altLang="hr-HR"/>
              <a:t>：</a:t>
            </a:r>
            <a:r>
              <a:rPr lang="hr-HR" altLang="zh-CN"/>
              <a:t>www.chat-ppt.com
AIGC 2024/9/3 22:01:01 [ID-2546104]
[AI</a:t>
            </a:r>
            <a:r>
              <a:rPr lang="zh-CN" altLang="en-US"/>
              <a:t>生成内容仅供参考，请注意甄别准确性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9600-8074-474A-A19C-0D8BDDB920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9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zh-CN"/>
              <a:t>Generate By BIYOO ChatPPT.
HomePage</a:t>
            </a:r>
            <a:r>
              <a:rPr lang="zh-CN" altLang="hr-HR"/>
              <a:t>：</a:t>
            </a:r>
            <a:r>
              <a:rPr lang="hr-HR" altLang="zh-CN"/>
              <a:t>www.chat-ppt.com
AIGC 2024/9/3 22:01:01 [ID-2546104]
[AI</a:t>
            </a:r>
            <a:r>
              <a:rPr lang="zh-CN" altLang="en-US"/>
              <a:t>生成内容仅供参考，请注意甄别准确性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9600-8074-474A-A19C-0D8BDDB920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4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759951" y="2063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12636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9F5DD-BC47-DAED-CBAF-09ECE4FB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EAC1-A95C-4BCD-B12E-AF65ECF03AD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06CD15-843E-E013-64B0-AAFA4C5C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78774-2515-CA8F-46A8-91130434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A7CA-6E1D-4C03-9B2C-A24FEC4B1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2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812EB-7C33-BCD7-CEB7-8D4B18A6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DE123-E97C-C95C-F7E9-0AC86903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DDC01-2FFD-447B-FD66-F46DB9DB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4272-5AEE-4694-BDCF-C10B2750C2D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C2AAD-239C-7300-8FF1-313F1534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E6E6E-773D-12CD-D858-26D60106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005-5188-4FEF-B13D-0139FA095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9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2024/9/3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3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2024/9/3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3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7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0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image" Target="../media/image9.cc0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image" Target="../media/image8.cc0"/><Relationship Id="rId2" Type="http://schemas.openxmlformats.org/officeDocument/2006/relationships/tags" Target="../tags/tag46.xml"/><Relationship Id="rId16" Type="http://schemas.openxmlformats.org/officeDocument/2006/relationships/notesSlide" Target="../notesSlides/notesSlide10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slideLayout" Target="../slideLayouts/slideLayout4.xml"/><Relationship Id="rId10" Type="http://schemas.openxmlformats.org/officeDocument/2006/relationships/tags" Target="../tags/tag54.xml"/><Relationship Id="rId19" Type="http://schemas.openxmlformats.org/officeDocument/2006/relationships/image" Target="../media/image10.cc0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61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4.cc0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3.cc0"/><Relationship Id="rId2" Type="http://schemas.openxmlformats.org/officeDocument/2006/relationships/tags" Target="../tags/tag18.xml"/><Relationship Id="rId16" Type="http://schemas.openxmlformats.org/officeDocument/2006/relationships/image" Target="../media/image2.cc0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4"/>
          <p:cNvPicPr>
            <a:picLocks noChangeAspect="1"/>
          </p:cNvPicPr>
          <p:nvPr/>
        </p:nvPicPr>
        <p:blipFill>
          <a:blip r:embed="rId7" cstate="print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"/>
            <a:ext cx="12192000" cy="6854825"/>
          </a:xfrm>
          <a:prstGeom prst="rect">
            <a:avLst/>
          </a:prstGeom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006F26A-B018-7EB8-BA31-9A96DA5B2728}"/>
              </a:ext>
            </a:extLst>
          </p:cNvPr>
          <p:cNvSpPr/>
          <p:nvPr/>
        </p:nvSpPr>
        <p:spPr>
          <a:xfrm rot="5400000">
            <a:off x="11475323" y="536400"/>
            <a:ext cx="514350" cy="118806"/>
          </a:xfrm>
          <a:custGeom>
            <a:avLst/>
            <a:gdLst>
              <a:gd name="connsiteX0" fmla="*/ 59402 w 514350"/>
              <a:gd name="connsiteY0" fmla="*/ 2 h 118806"/>
              <a:gd name="connsiteX1" fmla="*/ 118804 w 514350"/>
              <a:gd name="connsiteY1" fmla="*/ 59404 h 118806"/>
              <a:gd name="connsiteX2" fmla="*/ 59402 w 514350"/>
              <a:gd name="connsiteY2" fmla="*/ 118806 h 118806"/>
              <a:gd name="connsiteX3" fmla="*/ 0 w 514350"/>
              <a:gd name="connsiteY3" fmla="*/ 59404 h 118806"/>
              <a:gd name="connsiteX4" fmla="*/ 59402 w 514350"/>
              <a:gd name="connsiteY4" fmla="*/ 2 h 118806"/>
              <a:gd name="connsiteX5" fmla="*/ 257175 w 514350"/>
              <a:gd name="connsiteY5" fmla="*/ 1 h 118806"/>
              <a:gd name="connsiteX6" fmla="*/ 316577 w 514350"/>
              <a:gd name="connsiteY6" fmla="*/ 59403 h 118806"/>
              <a:gd name="connsiteX7" fmla="*/ 257175 w 514350"/>
              <a:gd name="connsiteY7" fmla="*/ 118805 h 118806"/>
              <a:gd name="connsiteX8" fmla="*/ 197773 w 514350"/>
              <a:gd name="connsiteY8" fmla="*/ 59403 h 118806"/>
              <a:gd name="connsiteX9" fmla="*/ 257175 w 514350"/>
              <a:gd name="connsiteY9" fmla="*/ 1 h 118806"/>
              <a:gd name="connsiteX10" fmla="*/ 454948 w 514350"/>
              <a:gd name="connsiteY10" fmla="*/ 0 h 118806"/>
              <a:gd name="connsiteX11" fmla="*/ 514350 w 514350"/>
              <a:gd name="connsiteY11" fmla="*/ 59402 h 118806"/>
              <a:gd name="connsiteX12" fmla="*/ 454948 w 514350"/>
              <a:gd name="connsiteY12" fmla="*/ 118804 h 118806"/>
              <a:gd name="connsiteX13" fmla="*/ 395546 w 514350"/>
              <a:gd name="connsiteY13" fmla="*/ 59402 h 118806"/>
              <a:gd name="connsiteX14" fmla="*/ 454948 w 514350"/>
              <a:gd name="connsiteY14" fmla="*/ 0 h 1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4350" h="118806">
                <a:moveTo>
                  <a:pt x="59402" y="2"/>
                </a:moveTo>
                <a:cubicBezTo>
                  <a:pt x="92209" y="2"/>
                  <a:pt x="118804" y="26597"/>
                  <a:pt x="118804" y="59404"/>
                </a:cubicBezTo>
                <a:cubicBezTo>
                  <a:pt x="118804" y="92211"/>
                  <a:pt x="92209" y="118806"/>
                  <a:pt x="59402" y="118806"/>
                </a:cubicBezTo>
                <a:cubicBezTo>
                  <a:pt x="26595" y="118806"/>
                  <a:pt x="0" y="92211"/>
                  <a:pt x="0" y="59404"/>
                </a:cubicBezTo>
                <a:cubicBezTo>
                  <a:pt x="0" y="26597"/>
                  <a:pt x="26595" y="2"/>
                  <a:pt x="59402" y="2"/>
                </a:cubicBezTo>
                <a:close/>
                <a:moveTo>
                  <a:pt x="257175" y="1"/>
                </a:moveTo>
                <a:cubicBezTo>
                  <a:pt x="289982" y="1"/>
                  <a:pt x="316577" y="26596"/>
                  <a:pt x="316577" y="59403"/>
                </a:cubicBezTo>
                <a:cubicBezTo>
                  <a:pt x="316577" y="92210"/>
                  <a:pt x="289982" y="118805"/>
                  <a:pt x="257175" y="118805"/>
                </a:cubicBezTo>
                <a:cubicBezTo>
                  <a:pt x="224368" y="118805"/>
                  <a:pt x="197773" y="92210"/>
                  <a:pt x="197773" y="59403"/>
                </a:cubicBezTo>
                <a:cubicBezTo>
                  <a:pt x="197773" y="26596"/>
                  <a:pt x="224368" y="1"/>
                  <a:pt x="257175" y="1"/>
                </a:cubicBezTo>
                <a:close/>
                <a:moveTo>
                  <a:pt x="454948" y="0"/>
                </a:moveTo>
                <a:cubicBezTo>
                  <a:pt x="487755" y="0"/>
                  <a:pt x="514350" y="26595"/>
                  <a:pt x="514350" y="59402"/>
                </a:cubicBezTo>
                <a:cubicBezTo>
                  <a:pt x="514350" y="92209"/>
                  <a:pt x="487755" y="118804"/>
                  <a:pt x="454948" y="118804"/>
                </a:cubicBezTo>
                <a:cubicBezTo>
                  <a:pt x="422141" y="118804"/>
                  <a:pt x="395546" y="92209"/>
                  <a:pt x="395546" y="59402"/>
                </a:cubicBezTo>
                <a:cubicBezTo>
                  <a:pt x="395546" y="26595"/>
                  <a:pt x="422141" y="0"/>
                  <a:pt x="45494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985150" y="1185127"/>
            <a:ext cx="79865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20CB708-C97E-347A-2E69-73943463EB7E}"/>
              </a:ext>
            </a:extLst>
          </p:cNvPr>
          <p:cNvSpPr/>
          <p:nvPr/>
        </p:nvSpPr>
        <p:spPr>
          <a:xfrm>
            <a:off x="985399" y="5237117"/>
            <a:ext cx="2139480" cy="622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2E3C4E69-6625-6430-0798-A058BE32102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32470" y="5344719"/>
            <a:ext cx="1851660" cy="3879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张德福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8DB6C9-3BB9-00B8-BB93-BA4849F43164}"/>
              </a:ext>
            </a:extLst>
          </p:cNvPr>
          <p:cNvSpPr/>
          <p:nvPr/>
        </p:nvSpPr>
        <p:spPr>
          <a:xfrm>
            <a:off x="3124877" y="5236818"/>
            <a:ext cx="2139480" cy="62230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2">
            <a:extLst>
              <a:ext uri="{FF2B5EF4-FFF2-40B4-BE49-F238E27FC236}">
                <a16:creationId xmlns:a16="http://schemas.microsoft.com/office/drawing/2014/main" id="{577D2183-AB8C-0B56-731C-B07A96B7B67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52998" y="1565943"/>
            <a:ext cx="5496682" cy="24375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6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诊所管理系统</a:t>
            </a:r>
          </a:p>
        </p:txBody>
      </p:sp>
      <p:sp>
        <p:nvSpPr>
          <p:cNvPr id="14" name="Text4">
            <a:extLst>
              <a:ext uri="{FF2B5EF4-FFF2-40B4-BE49-F238E27FC236}">
                <a16:creationId xmlns:a16="http://schemas.microsoft.com/office/drawing/2014/main" id="{9AA1DF4C-0299-831F-A94F-F879CB8F10C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254640" y="5339639"/>
            <a:ext cx="1859280" cy="3987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2024/9/3</a:t>
            </a:r>
            <a:endParaRPr lang="en-US" altLang="zh-CN" sz="1400" spc="300" dirty="0">
              <a:solidFill>
                <a:schemeClr val="accent1"/>
              </a:solidFill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5"/>
    </mc:Choice>
    <mc:Fallback xmlns="">
      <p:transition spd="slow" advTm="22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1"/>
          <p:cNvSpPr/>
          <p:nvPr>
            <p:custDataLst>
              <p:tags r:id="rId2"/>
            </p:custDataLst>
          </p:nvPr>
        </p:nvSpPr>
        <p:spPr>
          <a:xfrm>
            <a:off x="485642" y="1345581"/>
            <a:ext cx="3499115" cy="1701800"/>
          </a:xfrm>
          <a:prstGeom prst="rect">
            <a:avLst/>
          </a:prstGeom>
          <a:blipFill dpi="0" rotWithShape="0">
            <a:blip r:embed="rId17"/>
            <a:srcRect/>
            <a:stretch>
              <a:fillRect t="-18511" b="-185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hape2"/>
          <p:cNvSpPr/>
          <p:nvPr>
            <p:custDataLst>
              <p:tags r:id="rId3"/>
            </p:custDataLst>
          </p:nvPr>
        </p:nvSpPr>
        <p:spPr>
          <a:xfrm>
            <a:off x="4360269" y="1345581"/>
            <a:ext cx="3499115" cy="1701800"/>
          </a:xfrm>
          <a:prstGeom prst="rect">
            <a:avLst/>
          </a:prstGeom>
          <a:blipFill dpi="0" rotWithShape="0">
            <a:blip r:embed="rId18"/>
            <a:srcRect/>
            <a:stretch>
              <a:fillRect t="-18521" b="-185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Shape3"/>
          <p:cNvSpPr/>
          <p:nvPr>
            <p:custDataLst>
              <p:tags r:id="rId4"/>
            </p:custDataLst>
          </p:nvPr>
        </p:nvSpPr>
        <p:spPr>
          <a:xfrm>
            <a:off x="8191625" y="1345581"/>
            <a:ext cx="3499115" cy="1701800"/>
          </a:xfrm>
          <a:prstGeom prst="rect">
            <a:avLst/>
          </a:prstGeom>
          <a:blipFill dpi="0" rotWithShape="0">
            <a:blip r:embed="rId19"/>
            <a:srcRect/>
            <a:stretch>
              <a:fillRect t="-18511" b="-185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Text1"/>
          <p:cNvCxnSpPr/>
          <p:nvPr>
            <p:custDataLst>
              <p:tags r:id="rId5"/>
            </p:custDataLst>
          </p:nvPr>
        </p:nvCxnSpPr>
        <p:spPr>
          <a:xfrm>
            <a:off x="494453" y="6544679"/>
            <a:ext cx="50400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Text2"/>
          <p:cNvCxnSpPr/>
          <p:nvPr>
            <p:custDataLst>
              <p:tags r:id="rId6"/>
            </p:custDataLst>
          </p:nvPr>
        </p:nvCxnSpPr>
        <p:spPr>
          <a:xfrm>
            <a:off x="4360269" y="6544679"/>
            <a:ext cx="50400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Text3"/>
          <p:cNvCxnSpPr/>
          <p:nvPr>
            <p:custDataLst>
              <p:tags r:id="rId7"/>
            </p:custDataLst>
          </p:nvPr>
        </p:nvCxnSpPr>
        <p:spPr>
          <a:xfrm>
            <a:off x="8182814" y="6544679"/>
            <a:ext cx="50400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7"/>
          <p:cNvSpPr txBox="1"/>
          <p:nvPr>
            <p:custDataLst>
              <p:tags r:id="rId8"/>
            </p:custDataLst>
          </p:nvPr>
        </p:nvSpPr>
        <p:spPr>
          <a:xfrm>
            <a:off x="494453" y="3673052"/>
            <a:ext cx="3603199" cy="43499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 font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VUE3+element-plus</a:t>
            </a:r>
            <a:endParaRPr lang="en-US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Text8"/>
          <p:cNvSpPr txBox="1"/>
          <p:nvPr>
            <p:custDataLst>
              <p:tags r:id="rId9"/>
            </p:custDataLst>
          </p:nvPr>
        </p:nvSpPr>
        <p:spPr>
          <a:xfrm>
            <a:off x="4360269" y="3688707"/>
            <a:ext cx="3603199" cy="43499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 font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后端：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Springboot+mybatis</a:t>
            </a:r>
            <a:endParaRPr lang="en-US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Text9"/>
          <p:cNvSpPr txBox="1"/>
          <p:nvPr>
            <p:custDataLst>
              <p:tags r:id="rId10"/>
            </p:custDataLst>
          </p:nvPr>
        </p:nvSpPr>
        <p:spPr>
          <a:xfrm>
            <a:off x="8588801" y="3676727"/>
            <a:ext cx="3603199" cy="43499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 font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数据库：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endParaRPr lang="en-US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" name="Text10"/>
          <p:cNvCxnSpPr/>
          <p:nvPr>
            <p:custDataLst>
              <p:tags r:id="rId11"/>
            </p:custDataLst>
          </p:nvPr>
        </p:nvCxnSpPr>
        <p:spPr>
          <a:xfrm>
            <a:off x="485641" y="4416337"/>
            <a:ext cx="34991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Text11"/>
          <p:cNvCxnSpPr/>
          <p:nvPr>
            <p:custDataLst>
              <p:tags r:id="rId12"/>
            </p:custDataLst>
          </p:nvPr>
        </p:nvCxnSpPr>
        <p:spPr>
          <a:xfrm>
            <a:off x="4412310" y="4416337"/>
            <a:ext cx="34991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Text12"/>
          <p:cNvCxnSpPr/>
          <p:nvPr>
            <p:custDataLst>
              <p:tags r:id="rId13"/>
            </p:custDataLst>
          </p:nvPr>
        </p:nvCxnSpPr>
        <p:spPr>
          <a:xfrm>
            <a:off x="8243666" y="4416337"/>
            <a:ext cx="34991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13">
            <a:extLst>
              <a:ext uri="{FF2B5EF4-FFF2-40B4-BE49-F238E27FC236}">
                <a16:creationId xmlns:a16="http://schemas.microsoft.com/office/drawing/2014/main" id="{837D44FD-AA81-A4D2-5A82-DCC986CAFF5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47808" y="305152"/>
            <a:ext cx="1149638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技术架构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4"/>
          <p:cNvPicPr>
            <a:picLocks noChangeAspect="1"/>
          </p:cNvPicPr>
          <p:nvPr/>
        </p:nvPicPr>
        <p:blipFill>
          <a:blip r:embed="rId8" cstate="print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635"/>
            <a:ext cx="12192000" cy="6854825"/>
          </a:xfrm>
          <a:prstGeom prst="rect">
            <a:avLst/>
          </a:prstGeom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006F26A-B018-7EB8-BA31-9A96DA5B2728}"/>
              </a:ext>
            </a:extLst>
          </p:cNvPr>
          <p:cNvSpPr/>
          <p:nvPr/>
        </p:nvSpPr>
        <p:spPr>
          <a:xfrm rot="16200000" flipH="1">
            <a:off x="202327" y="536400"/>
            <a:ext cx="514350" cy="118806"/>
          </a:xfrm>
          <a:custGeom>
            <a:avLst/>
            <a:gdLst>
              <a:gd name="connsiteX0" fmla="*/ 59402 w 514350"/>
              <a:gd name="connsiteY0" fmla="*/ 2 h 118806"/>
              <a:gd name="connsiteX1" fmla="*/ 118804 w 514350"/>
              <a:gd name="connsiteY1" fmla="*/ 59404 h 118806"/>
              <a:gd name="connsiteX2" fmla="*/ 59402 w 514350"/>
              <a:gd name="connsiteY2" fmla="*/ 118806 h 118806"/>
              <a:gd name="connsiteX3" fmla="*/ 0 w 514350"/>
              <a:gd name="connsiteY3" fmla="*/ 59404 h 118806"/>
              <a:gd name="connsiteX4" fmla="*/ 59402 w 514350"/>
              <a:gd name="connsiteY4" fmla="*/ 2 h 118806"/>
              <a:gd name="connsiteX5" fmla="*/ 257175 w 514350"/>
              <a:gd name="connsiteY5" fmla="*/ 1 h 118806"/>
              <a:gd name="connsiteX6" fmla="*/ 316577 w 514350"/>
              <a:gd name="connsiteY6" fmla="*/ 59403 h 118806"/>
              <a:gd name="connsiteX7" fmla="*/ 257175 w 514350"/>
              <a:gd name="connsiteY7" fmla="*/ 118805 h 118806"/>
              <a:gd name="connsiteX8" fmla="*/ 197773 w 514350"/>
              <a:gd name="connsiteY8" fmla="*/ 59403 h 118806"/>
              <a:gd name="connsiteX9" fmla="*/ 257175 w 514350"/>
              <a:gd name="connsiteY9" fmla="*/ 1 h 118806"/>
              <a:gd name="connsiteX10" fmla="*/ 454948 w 514350"/>
              <a:gd name="connsiteY10" fmla="*/ 0 h 118806"/>
              <a:gd name="connsiteX11" fmla="*/ 514350 w 514350"/>
              <a:gd name="connsiteY11" fmla="*/ 59402 h 118806"/>
              <a:gd name="connsiteX12" fmla="*/ 454948 w 514350"/>
              <a:gd name="connsiteY12" fmla="*/ 118804 h 118806"/>
              <a:gd name="connsiteX13" fmla="*/ 395546 w 514350"/>
              <a:gd name="connsiteY13" fmla="*/ 59402 h 118806"/>
              <a:gd name="connsiteX14" fmla="*/ 454948 w 514350"/>
              <a:gd name="connsiteY14" fmla="*/ 0 h 1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4350" h="118806">
                <a:moveTo>
                  <a:pt x="59402" y="2"/>
                </a:moveTo>
                <a:cubicBezTo>
                  <a:pt x="92209" y="2"/>
                  <a:pt x="118804" y="26597"/>
                  <a:pt x="118804" y="59404"/>
                </a:cubicBezTo>
                <a:cubicBezTo>
                  <a:pt x="118804" y="92211"/>
                  <a:pt x="92209" y="118806"/>
                  <a:pt x="59402" y="118806"/>
                </a:cubicBezTo>
                <a:cubicBezTo>
                  <a:pt x="26595" y="118806"/>
                  <a:pt x="0" y="92211"/>
                  <a:pt x="0" y="59404"/>
                </a:cubicBezTo>
                <a:cubicBezTo>
                  <a:pt x="0" y="26597"/>
                  <a:pt x="26595" y="2"/>
                  <a:pt x="59402" y="2"/>
                </a:cubicBezTo>
                <a:close/>
                <a:moveTo>
                  <a:pt x="257175" y="1"/>
                </a:moveTo>
                <a:cubicBezTo>
                  <a:pt x="289982" y="1"/>
                  <a:pt x="316577" y="26596"/>
                  <a:pt x="316577" y="59403"/>
                </a:cubicBezTo>
                <a:cubicBezTo>
                  <a:pt x="316577" y="92210"/>
                  <a:pt x="289982" y="118805"/>
                  <a:pt x="257175" y="118805"/>
                </a:cubicBezTo>
                <a:cubicBezTo>
                  <a:pt x="224368" y="118805"/>
                  <a:pt x="197773" y="92210"/>
                  <a:pt x="197773" y="59403"/>
                </a:cubicBezTo>
                <a:cubicBezTo>
                  <a:pt x="197773" y="26596"/>
                  <a:pt x="224368" y="1"/>
                  <a:pt x="257175" y="1"/>
                </a:cubicBezTo>
                <a:close/>
                <a:moveTo>
                  <a:pt x="454948" y="0"/>
                </a:moveTo>
                <a:cubicBezTo>
                  <a:pt x="487755" y="0"/>
                  <a:pt x="514350" y="26595"/>
                  <a:pt x="514350" y="59402"/>
                </a:cubicBezTo>
                <a:cubicBezTo>
                  <a:pt x="514350" y="92209"/>
                  <a:pt x="487755" y="118804"/>
                  <a:pt x="454948" y="118804"/>
                </a:cubicBezTo>
                <a:cubicBezTo>
                  <a:pt x="422141" y="118804"/>
                  <a:pt x="395546" y="92209"/>
                  <a:pt x="395546" y="59402"/>
                </a:cubicBezTo>
                <a:cubicBezTo>
                  <a:pt x="395546" y="26595"/>
                  <a:pt x="422141" y="0"/>
                  <a:pt x="45494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10408197" y="1185127"/>
            <a:ext cx="79865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20CB708-C97E-347A-2E69-73943463EB7E}"/>
              </a:ext>
            </a:extLst>
          </p:cNvPr>
          <p:cNvSpPr/>
          <p:nvPr/>
        </p:nvSpPr>
        <p:spPr>
          <a:xfrm flipH="1">
            <a:off x="9067121" y="5237117"/>
            <a:ext cx="2139480" cy="622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2E3C4E69-6625-6430-0798-A058BE32102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9207870" y="5344719"/>
            <a:ext cx="1851660" cy="3879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endParaRPr lang="zh-CN" altLang="en-US" sz="1400" b="1" dirty="0">
              <a:solidFill>
                <a:schemeClr val="tx2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8DB6C9-3BB9-00B8-BB93-BA4849F43164}"/>
              </a:ext>
            </a:extLst>
          </p:cNvPr>
          <p:cNvSpPr/>
          <p:nvPr/>
        </p:nvSpPr>
        <p:spPr>
          <a:xfrm flipH="1">
            <a:off x="6927643" y="5236818"/>
            <a:ext cx="2139480" cy="62230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2">
            <a:extLst>
              <a:ext uri="{FF2B5EF4-FFF2-40B4-BE49-F238E27FC236}">
                <a16:creationId xmlns:a16="http://schemas.microsoft.com/office/drawing/2014/main" id="{577D2183-AB8C-0B56-731C-B07A96B7B67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5165515" y="1992054"/>
            <a:ext cx="5242682" cy="24375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/>
            <a:r>
              <a:rPr lang="en-US" altLang="zh-CN" sz="7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THANK YOU	</a:t>
            </a:r>
            <a:endParaRPr lang="zh-CN" altLang="en-US" sz="72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3">
            <a:extLst>
              <a:ext uri="{FF2B5EF4-FFF2-40B4-BE49-F238E27FC236}">
                <a16:creationId xmlns:a16="http://schemas.microsoft.com/office/drawing/2014/main" id="{8157073B-A392-0FBD-ACFC-1E3C4BF414E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5896830" y="4109749"/>
            <a:ext cx="5242421" cy="7459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en-US" altLang="zh-CN" sz="16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2024</a:t>
            </a:r>
            <a:r>
              <a:rPr lang="zh-CN" altLang="en-US" sz="16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诊所系统优化成效汇报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4">
            <a:extLst>
              <a:ext uri="{FF2B5EF4-FFF2-40B4-BE49-F238E27FC236}">
                <a16:creationId xmlns:a16="http://schemas.microsoft.com/office/drawing/2014/main" id="{9AA1DF4C-0299-831F-A94F-F879CB8F10C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7078080" y="5339639"/>
            <a:ext cx="1859280" cy="3987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1400">
                <a:solidFill>
                  <a:schemeClr val="accent1"/>
                </a:solidFill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2024/9/3</a:t>
            </a:r>
            <a:endParaRPr lang="en-US" altLang="zh-CN" sz="1400" spc="300" dirty="0">
              <a:solidFill>
                <a:schemeClr val="accent1"/>
              </a:solidFill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863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BEAC1819-BCBE-AB23-458D-BCAAA888ADB3}"/>
              </a:ext>
            </a:extLst>
          </p:cNvPr>
          <p:cNvSpPr txBox="1"/>
          <p:nvPr/>
        </p:nvSpPr>
        <p:spPr>
          <a:xfrm>
            <a:off x="4210322" y="1071129"/>
            <a:ext cx="2636482" cy="7528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47BA36-2846-95E5-CD91-03334659485A}"/>
              </a:ext>
            </a:extLst>
          </p:cNvPr>
          <p:cNvSpPr txBox="1"/>
          <p:nvPr/>
        </p:nvSpPr>
        <p:spPr>
          <a:xfrm>
            <a:off x="4210322" y="1885061"/>
            <a:ext cx="2636482" cy="35169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altLang="zh-CN" sz="2000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Text3">
            <a:extLst>
              <a:ext uri="{FF2B5EF4-FFF2-40B4-BE49-F238E27FC236}">
                <a16:creationId xmlns:a16="http://schemas.microsoft.com/office/drawing/2014/main" id="{9CD69FD4-65A6-B4B3-2360-6B2B141092BF}"/>
              </a:ext>
            </a:extLst>
          </p:cNvPr>
          <p:cNvGrpSpPr/>
          <p:nvPr/>
        </p:nvGrpSpPr>
        <p:grpSpPr>
          <a:xfrm>
            <a:off x="4354916" y="3063165"/>
            <a:ext cx="5400744" cy="640467"/>
            <a:chOff x="448969" y="2064196"/>
            <a:chExt cx="5400744" cy="640467"/>
          </a:xfrm>
        </p:grpSpPr>
        <p:sp>
          <p:nvSpPr>
            <p:cNvPr id="31" name="Text1">
              <a:extLst>
                <a:ext uri="{FF2B5EF4-FFF2-40B4-BE49-F238E27FC236}">
                  <a16:creationId xmlns:a16="http://schemas.microsoft.com/office/drawing/2014/main" id="{23BEC545-B4B5-47AC-029E-6DE1CD97E767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需求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/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功能分析</a:t>
              </a:r>
            </a:p>
          </p:txBody>
        </p:sp>
        <p:sp>
          <p:nvSpPr>
            <p:cNvPr id="32" name="Text2">
              <a:extLst>
                <a:ext uri="{FF2B5EF4-FFF2-40B4-BE49-F238E27FC236}">
                  <a16:creationId xmlns:a16="http://schemas.microsoft.com/office/drawing/2014/main" id="{38BF6851-6FC7-07A8-3D5B-D3918EEF4C2C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F1975F9-9C38-BBD0-C1F2-FE47004BC496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Text6">
            <a:extLst>
              <a:ext uri="{FF2B5EF4-FFF2-40B4-BE49-F238E27FC236}">
                <a16:creationId xmlns:a16="http://schemas.microsoft.com/office/drawing/2014/main" id="{D447F89A-1F36-7986-6364-5C58E1A128CB}"/>
              </a:ext>
            </a:extLst>
          </p:cNvPr>
          <p:cNvGrpSpPr/>
          <p:nvPr/>
        </p:nvGrpSpPr>
        <p:grpSpPr>
          <a:xfrm>
            <a:off x="4354916" y="3932890"/>
            <a:ext cx="5400744" cy="640467"/>
            <a:chOff x="448969" y="2064196"/>
            <a:chExt cx="5400744" cy="640467"/>
          </a:xfrm>
        </p:grpSpPr>
        <p:sp>
          <p:nvSpPr>
            <p:cNvPr id="44" name="Text4">
              <a:extLst>
                <a:ext uri="{FF2B5EF4-FFF2-40B4-BE49-F238E27FC236}">
                  <a16:creationId xmlns:a16="http://schemas.microsoft.com/office/drawing/2014/main" id="{9229958F-A1D9-B6D3-80EB-737993E9C235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数据库设计</a:t>
              </a:r>
            </a:p>
          </p:txBody>
        </p:sp>
        <p:sp>
          <p:nvSpPr>
            <p:cNvPr id="45" name="Text5">
              <a:extLst>
                <a:ext uri="{FF2B5EF4-FFF2-40B4-BE49-F238E27FC236}">
                  <a16:creationId xmlns:a16="http://schemas.microsoft.com/office/drawing/2014/main" id="{A4582428-C5AA-007C-E412-C1594028AC3F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A882C7A-26BA-ABBB-233C-07799463F243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Text9">
            <a:extLst>
              <a:ext uri="{FF2B5EF4-FFF2-40B4-BE49-F238E27FC236}">
                <a16:creationId xmlns:a16="http://schemas.microsoft.com/office/drawing/2014/main" id="{76A505A7-E5AD-32C0-B683-CA958408A467}"/>
              </a:ext>
            </a:extLst>
          </p:cNvPr>
          <p:cNvGrpSpPr/>
          <p:nvPr/>
        </p:nvGrpSpPr>
        <p:grpSpPr>
          <a:xfrm>
            <a:off x="4354916" y="4893605"/>
            <a:ext cx="5400744" cy="640467"/>
            <a:chOff x="448969" y="2064196"/>
            <a:chExt cx="5400744" cy="640467"/>
          </a:xfrm>
        </p:grpSpPr>
        <p:sp>
          <p:nvSpPr>
            <p:cNvPr id="48" name="Text7">
              <a:extLst>
                <a:ext uri="{FF2B5EF4-FFF2-40B4-BE49-F238E27FC236}">
                  <a16:creationId xmlns:a16="http://schemas.microsoft.com/office/drawing/2014/main" id="{C82FA0B3-289F-A9C0-0459-45A81F35321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技术架构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9" name="Text8">
              <a:extLst>
                <a:ext uri="{FF2B5EF4-FFF2-40B4-BE49-F238E27FC236}">
                  <a16:creationId xmlns:a16="http://schemas.microsoft.com/office/drawing/2014/main" id="{FAAD092A-A3A9-1D59-C4BC-80CF5631B02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7C9FDAE-6193-F8FB-257A-C5D75DE810AF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5"/>
    </mc:Choice>
    <mc:Fallback xmlns="">
      <p:transition spd="slow" advTm="16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Text3">
            <a:extLst>
              <a:ext uri="{FF2B5EF4-FFF2-40B4-BE49-F238E27FC236}">
                <a16:creationId xmlns:a16="http://schemas.microsoft.com/office/drawing/2014/main" id="{9CD69FD4-65A6-B4B3-2360-6B2B141092BF}"/>
              </a:ext>
            </a:extLst>
          </p:cNvPr>
          <p:cNvGrpSpPr/>
          <p:nvPr/>
        </p:nvGrpSpPr>
        <p:grpSpPr>
          <a:xfrm>
            <a:off x="3447288" y="2478025"/>
            <a:ext cx="5642795" cy="978504"/>
            <a:chOff x="-376363" y="1680224"/>
            <a:chExt cx="5642795" cy="978504"/>
          </a:xfrm>
        </p:grpSpPr>
        <p:sp>
          <p:nvSpPr>
            <p:cNvPr id="31" name="Text1">
              <a:extLst>
                <a:ext uri="{FF2B5EF4-FFF2-40B4-BE49-F238E27FC236}">
                  <a16:creationId xmlns:a16="http://schemas.microsoft.com/office/drawing/2014/main" id="{23BEC545-B4B5-47AC-029E-6DE1CD97E76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711045" y="1849242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需求</a:t>
              </a: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/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功能分析</a:t>
              </a:r>
            </a:p>
          </p:txBody>
        </p:sp>
        <p:sp>
          <p:nvSpPr>
            <p:cNvPr id="32" name="Text2">
              <a:extLst>
                <a:ext uri="{FF2B5EF4-FFF2-40B4-BE49-F238E27FC236}">
                  <a16:creationId xmlns:a16="http://schemas.microsoft.com/office/drawing/2014/main" id="{38BF6851-6FC7-07A8-3D5B-D3918EEF4C2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-376363" y="1680224"/>
              <a:ext cx="1460454" cy="978504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F1975F9-9C38-BBD0-C1F2-FE47004BC496}"/>
                </a:ext>
              </a:extLst>
            </p:cNvPr>
            <p:cNvCxnSpPr/>
            <p:nvPr/>
          </p:nvCxnSpPr>
          <p:spPr>
            <a:xfrm flipH="1">
              <a:off x="425723" y="1981455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53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5"/>
    </mc:Choice>
    <mc:Fallback xmlns="">
      <p:transition spd="slow" advTm="16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>
            <a:extLst>
              <a:ext uri="{FF2B5EF4-FFF2-40B4-BE49-F238E27FC236}">
                <a16:creationId xmlns:a16="http://schemas.microsoft.com/office/drawing/2014/main" id="{A00C0FD9-E94A-A0AE-56B6-F356F3DA2EC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238035" y="0"/>
            <a:ext cx="4953965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Shape1">
            <a:extLst>
              <a:ext uri="{FF2B5EF4-FFF2-40B4-BE49-F238E27FC236}">
                <a16:creationId xmlns:a16="http://schemas.microsoft.com/office/drawing/2014/main" id="{77F708AB-BF02-5C0B-C335-BF6127792E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62096" y="4571999"/>
            <a:ext cx="5175413" cy="1863292"/>
          </a:xfrm>
          <a:prstGeom prst="roundRect">
            <a:avLst>
              <a:gd name="adj" fmla="val 5651"/>
            </a:avLst>
          </a:prstGeom>
          <a:blipFill dpi="0" rotWithShape="0">
            <a:blip r:embed="rId16"/>
            <a:srcRect/>
            <a:stretch>
              <a:fillRect t="-42562" b="-42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Shape2">
            <a:extLst>
              <a:ext uri="{FF2B5EF4-FFF2-40B4-BE49-F238E27FC236}">
                <a16:creationId xmlns:a16="http://schemas.microsoft.com/office/drawing/2014/main" id="{BA312090-6B7E-BE08-3E16-41BFB261DAA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662096" y="2593606"/>
            <a:ext cx="5175413" cy="1863292"/>
          </a:xfrm>
          <a:prstGeom prst="roundRect">
            <a:avLst>
              <a:gd name="adj" fmla="val 5651"/>
            </a:avLst>
          </a:prstGeom>
          <a:blipFill dpi="0" rotWithShape="0">
            <a:blip r:embed="rId17"/>
            <a:srcRect/>
            <a:stretch>
              <a:fillRect t="-42354" b="-423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Shape3">
            <a:extLst>
              <a:ext uri="{FF2B5EF4-FFF2-40B4-BE49-F238E27FC236}">
                <a16:creationId xmlns:a16="http://schemas.microsoft.com/office/drawing/2014/main" id="{163FA324-AA35-CB78-9C9A-B9248E312D3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869221" y="307606"/>
            <a:ext cx="5175413" cy="1863292"/>
          </a:xfrm>
          <a:prstGeom prst="roundRect">
            <a:avLst>
              <a:gd name="adj" fmla="val 5651"/>
            </a:avLst>
          </a:prstGeom>
          <a:blipFill dpi="0" rotWithShape="0">
            <a:blip r:embed="rId18"/>
            <a:srcRect/>
            <a:stretch>
              <a:fillRect t="-157901" b="-1579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Shape4">
            <a:extLst>
              <a:ext uri="{FF2B5EF4-FFF2-40B4-BE49-F238E27FC236}">
                <a16:creationId xmlns:a16="http://schemas.microsoft.com/office/drawing/2014/main" id="{928A97AD-9F8C-76A7-C8C4-7A50FADCDA9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86079" y="6267629"/>
            <a:ext cx="1163894" cy="251228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accent1"/>
            </a:solidFill>
          </a:ln>
        </p:spPr>
        <p:txBody>
          <a:bodyPr wrap="square" lIns="91440" tIns="0" rIns="0" bIns="0" rtlCol="0" anchor="ctr">
            <a:noAutofit/>
          </a:bodyPr>
          <a:lstStyle/>
          <a:p>
            <a:pPr algn="ctr"/>
            <a:r>
              <a:rPr 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" panose="020B0500000000000000" pitchFamily="34" charset="-122"/>
              </a:rPr>
              <a:t>Read more &gt;&gt;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789B6C84-F9B2-3834-5E07-626824E4635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79229" y="1138246"/>
            <a:ext cx="5614056" cy="388144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36000" rIns="36000" bIns="36000" anchor="ctr" anchorCtr="0">
            <a:normAutofit/>
          </a:bodyPr>
          <a:lstStyle/>
          <a:p>
            <a:pPr algn="l" font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r" pitchFamily="2" charset="0"/>
                <a:sym typeface="+mn-ea"/>
              </a:rPr>
              <a:t>需求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nter" pitchFamily="2" charset="0"/>
              <a:sym typeface="+mn-ea"/>
            </a:endParaRPr>
          </a:p>
        </p:txBody>
      </p:sp>
      <p:cxnSp>
        <p:nvCxnSpPr>
          <p:cNvPr id="10" name="Text2">
            <a:extLst>
              <a:ext uri="{FF2B5EF4-FFF2-40B4-BE49-F238E27FC236}">
                <a16:creationId xmlns:a16="http://schemas.microsoft.com/office/drawing/2014/main" id="{47149D5B-DF9D-B16C-7D09-926D382638C3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41329" y="1215876"/>
            <a:ext cx="0" cy="8747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ext3">
            <a:extLst>
              <a:ext uri="{FF2B5EF4-FFF2-40B4-BE49-F238E27FC236}">
                <a16:creationId xmlns:a16="http://schemas.microsoft.com/office/drawing/2014/main" id="{817D3701-270C-ED45-710F-30FF1074328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34602" y="3241564"/>
            <a:ext cx="0" cy="8747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4">
            <a:extLst>
              <a:ext uri="{FF2B5EF4-FFF2-40B4-BE49-F238E27FC236}">
                <a16:creationId xmlns:a16="http://schemas.microsoft.com/office/drawing/2014/main" id="{839875D5-D760-BCBF-66F3-D7AB447DA7B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9229" y="1543854"/>
            <a:ext cx="5614053" cy="992837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36000" rIns="36000" bIns="36000">
            <a:normAutofit lnSpcReduction="10000"/>
          </a:bodyPr>
          <a:lstStyle/>
          <a:p>
            <a:pPr algn="l" fontAlgn="auto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</a:pPr>
            <a:r>
              <a:rPr lang="zh-CN" altLang="en-US" sz="1400" b="0" i="0" dirty="0">
                <a:effectLst/>
                <a:latin typeface="-apple-system"/>
              </a:rPr>
              <a:t>随着互联网技术的飞速发展和普及，在线诊所管理系统逐渐成为提升医疗服务质量和效率的重要手段。该系统旨在通过数字化、网络化的方式，优化诊所管理流程，提高患者就医体验，降低医护人员工作负担。</a:t>
            </a:r>
            <a:endParaRPr lang="en-ID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Inter" pitchFamily="2" charset="0"/>
            </a:endParaRPr>
          </a:p>
        </p:txBody>
      </p:sp>
      <p:sp>
        <p:nvSpPr>
          <p:cNvPr id="13" name="Text5">
            <a:extLst>
              <a:ext uri="{FF2B5EF4-FFF2-40B4-BE49-F238E27FC236}">
                <a16:creationId xmlns:a16="http://schemas.microsoft.com/office/drawing/2014/main" id="{7BAA22A8-62C4-1218-689C-A2847F408AB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79229" y="2853420"/>
            <a:ext cx="5614052" cy="388144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36000" rIns="36000" bIns="36000" anchor="ctr" anchorCtr="0">
            <a:normAutofit/>
          </a:bodyPr>
          <a:lstStyle/>
          <a:p>
            <a:pPr algn="l" font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nter" pitchFamily="2" charset="0"/>
              <a:sym typeface="+mn-ea"/>
            </a:endParaRPr>
          </a:p>
        </p:txBody>
      </p:sp>
      <p:sp>
        <p:nvSpPr>
          <p:cNvPr id="14" name="Text6">
            <a:extLst>
              <a:ext uri="{FF2B5EF4-FFF2-40B4-BE49-F238E27FC236}">
                <a16:creationId xmlns:a16="http://schemas.microsoft.com/office/drawing/2014/main" id="{1188BE4A-0E75-181D-3A54-75AE9EE061B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9229" y="3241564"/>
            <a:ext cx="5614047" cy="1687052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36000" rIns="36000" bIns="36000"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r" pitchFamily="2" charset="0"/>
              </a:rPr>
              <a:t>管理员端：对医生、患者、预约以及挂号信息的增删改查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nter" pitchFamily="2" charset="0"/>
            </a:endParaRPr>
          </a:p>
          <a:p>
            <a:pPr algn="l" fontAlgn="auto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r" pitchFamily="2" charset="0"/>
              </a:rPr>
              <a:t>医生端：增加预约信息供患者选择，挂号信息的修改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nter" pitchFamily="2" charset="0"/>
            </a:endParaRPr>
          </a:p>
          <a:p>
            <a:pPr algn="l" fontAlgn="auto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r" pitchFamily="2" charset="0"/>
              </a:rPr>
              <a:t>患者端：实现预约以及挂号功能，以及相应在线支付、充值功能。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nter" pitchFamily="2" charset="0"/>
            </a:endParaRPr>
          </a:p>
          <a:p>
            <a:pPr algn="l" fontAlgn="auto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r" pitchFamily="2" charset="0"/>
              </a:rPr>
              <a:t>公共功能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r" pitchFamily="2" charset="0"/>
              </a:rPr>
              <a:t>: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r" pitchFamily="2" charset="0"/>
              </a:rPr>
              <a:t>个人资料查询修改以及密码修改</a:t>
            </a:r>
            <a:endParaRPr lang="en-ID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nter" pitchFamily="2" charset="0"/>
            </a:endParaRPr>
          </a:p>
        </p:txBody>
      </p:sp>
      <p:sp>
        <p:nvSpPr>
          <p:cNvPr id="18" name="Text10">
            <a:extLst>
              <a:ext uri="{FF2B5EF4-FFF2-40B4-BE49-F238E27FC236}">
                <a16:creationId xmlns:a16="http://schemas.microsoft.com/office/drawing/2014/main" id="{6787D483-CEB5-BB0E-9758-191AAE41BB8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33965" y="163685"/>
            <a:ext cx="6203312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需求</a:t>
            </a: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/</a:t>
            </a: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功能分析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373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"/>
    </mc:Choice>
    <mc:Fallback xmlns="">
      <p:transition spd="slow" advTm="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Text6">
            <a:extLst>
              <a:ext uri="{FF2B5EF4-FFF2-40B4-BE49-F238E27FC236}">
                <a16:creationId xmlns:a16="http://schemas.microsoft.com/office/drawing/2014/main" id="{D447F89A-1F36-7986-6364-5C58E1A128CB}"/>
              </a:ext>
            </a:extLst>
          </p:cNvPr>
          <p:cNvGrpSpPr/>
          <p:nvPr/>
        </p:nvGrpSpPr>
        <p:grpSpPr>
          <a:xfrm>
            <a:off x="3822193" y="2304288"/>
            <a:ext cx="7186195" cy="1848445"/>
            <a:chOff x="307938" y="2064196"/>
            <a:chExt cx="5541775" cy="640467"/>
          </a:xfrm>
        </p:grpSpPr>
        <p:sp>
          <p:nvSpPr>
            <p:cNvPr id="44" name="Text4">
              <a:extLst>
                <a:ext uri="{FF2B5EF4-FFF2-40B4-BE49-F238E27FC236}">
                  <a16:creationId xmlns:a16="http://schemas.microsoft.com/office/drawing/2014/main" id="{9229958F-A1D9-B6D3-80EB-737993E9C235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数据库设计</a:t>
              </a:r>
            </a:p>
          </p:txBody>
        </p:sp>
        <p:sp>
          <p:nvSpPr>
            <p:cNvPr id="45" name="Text5">
              <a:extLst>
                <a:ext uri="{FF2B5EF4-FFF2-40B4-BE49-F238E27FC236}">
                  <a16:creationId xmlns:a16="http://schemas.microsoft.com/office/drawing/2014/main" id="{A4582428-C5AA-007C-E412-C1594028AC3F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307938" y="2109250"/>
              <a:ext cx="776154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A882C7A-26BA-ABBB-233C-07799463F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092" y="2308155"/>
              <a:ext cx="98242" cy="1552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7092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5"/>
    </mc:Choice>
    <mc:Fallback xmlns="">
      <p:transition spd="slow" advTm="16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1">
            <a:extLst>
              <a:ext uri="{FF2B5EF4-FFF2-40B4-BE49-F238E27FC236}">
                <a16:creationId xmlns:a16="http://schemas.microsoft.com/office/drawing/2014/main" id="{C0E168FF-1423-50B8-6301-8BB3E880F4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3975" y="238391"/>
            <a:ext cx="11669372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流程分析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65B32F0D-5E87-0D96-3785-37C7ECEFB80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1750" y="1793220"/>
            <a:ext cx="10703485" cy="440946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rmAutofit/>
          </a:bodyPr>
          <a:lstStyle/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250"/>
              </a:spcBef>
              <a:spcAft>
                <a:spcPts val="250"/>
              </a:spcAft>
              <a:buClrTx/>
              <a:buSzTx/>
              <a:buFontTx/>
              <a:buNone/>
              <a:defRPr/>
            </a:pP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40BFA-26A9-CB6D-B8DB-AEF066B0F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8" y="1093958"/>
            <a:ext cx="10703485" cy="53504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7053">
        <p:cover dir="lu"/>
      </p:transition>
    </mc:Choice>
    <mc:Fallback xmlns="">
      <p:transition spd="slow" advClick="0" advTm="7053">
        <p:cover dir="l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1">
            <a:extLst>
              <a:ext uri="{FF2B5EF4-FFF2-40B4-BE49-F238E27FC236}">
                <a16:creationId xmlns:a16="http://schemas.microsoft.com/office/drawing/2014/main" id="{C0E168FF-1423-50B8-6301-8BB3E880F4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3975" y="238391"/>
            <a:ext cx="11669372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数据库设计</a:t>
            </a: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65B32F0D-5E87-0D96-3785-37C7ECEFB80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1750" y="1793220"/>
            <a:ext cx="10703485" cy="440946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rmAutofit/>
          </a:bodyPr>
          <a:lstStyle/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250"/>
              </a:spcBef>
              <a:spcAft>
                <a:spcPts val="250"/>
              </a:spcAft>
              <a:buClrTx/>
              <a:buSzTx/>
              <a:buFontTx/>
              <a:buNone/>
              <a:defRPr/>
            </a:pP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462B17-5C9D-F25C-7DB1-73B162202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2" y="510683"/>
            <a:ext cx="8339832" cy="63381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093384A-C8CA-BE44-DE30-8CB76BEFE9BC}"/>
              </a:ext>
            </a:extLst>
          </p:cNvPr>
          <p:cNvSpPr txBox="1"/>
          <p:nvPr/>
        </p:nvSpPr>
        <p:spPr>
          <a:xfrm>
            <a:off x="1527814" y="1064556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E-R</a:t>
            </a:r>
            <a:r>
              <a:rPr lang="zh-CN" altLang="en-US" sz="2800" dirty="0"/>
              <a:t>图展示：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2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7053">
        <p:cover dir="lu"/>
      </p:transition>
    </mc:Choice>
    <mc:Fallback xmlns="">
      <p:transition spd="slow" advClick="0" advTm="7053">
        <p:cover dir="l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1">
            <a:extLst>
              <a:ext uri="{FF2B5EF4-FFF2-40B4-BE49-F238E27FC236}">
                <a16:creationId xmlns:a16="http://schemas.microsoft.com/office/drawing/2014/main" id="{C0E168FF-1423-50B8-6301-8BB3E880F4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3975" y="238391"/>
            <a:ext cx="11669372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数据库设计</a:t>
            </a: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65B32F0D-5E87-0D96-3785-37C7ECEFB80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1750" y="1793220"/>
            <a:ext cx="10703485" cy="440946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rmAutofit/>
          </a:bodyPr>
          <a:lstStyle/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250"/>
              </a:spcBef>
              <a:spcAft>
                <a:spcPts val="250"/>
              </a:spcAft>
              <a:buClrTx/>
              <a:buSzTx/>
              <a:buFontTx/>
              <a:buNone/>
              <a:defRPr/>
            </a:pP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D6A4D2-319A-CC29-D62E-94EEDC20A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39" y="1294447"/>
            <a:ext cx="7219950" cy="4543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AC40AC-2429-B164-E00B-C47DF7A164DF}"/>
              </a:ext>
            </a:extLst>
          </p:cNvPr>
          <p:cNvSpPr txBox="1"/>
          <p:nvPr/>
        </p:nvSpPr>
        <p:spPr>
          <a:xfrm>
            <a:off x="1946183" y="14575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数据库模型：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5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7053">
        <p:cover dir="lu"/>
      </p:transition>
    </mc:Choice>
    <mc:Fallback xmlns="">
      <p:transition spd="slow" advClick="0" advTm="7053">
        <p:cover dir="l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Text9">
            <a:extLst>
              <a:ext uri="{FF2B5EF4-FFF2-40B4-BE49-F238E27FC236}">
                <a16:creationId xmlns:a16="http://schemas.microsoft.com/office/drawing/2014/main" id="{76A505A7-E5AD-32C0-B683-CA958408A467}"/>
              </a:ext>
            </a:extLst>
          </p:cNvPr>
          <p:cNvGrpSpPr/>
          <p:nvPr/>
        </p:nvGrpSpPr>
        <p:grpSpPr>
          <a:xfrm>
            <a:off x="3822192" y="2221992"/>
            <a:ext cx="7250204" cy="1664401"/>
            <a:chOff x="229223" y="2064196"/>
            <a:chExt cx="5620490" cy="640467"/>
          </a:xfrm>
        </p:grpSpPr>
        <p:sp>
          <p:nvSpPr>
            <p:cNvPr id="48" name="Text7">
              <a:extLst>
                <a:ext uri="{FF2B5EF4-FFF2-40B4-BE49-F238E27FC236}">
                  <a16:creationId xmlns:a16="http://schemas.microsoft.com/office/drawing/2014/main" id="{C82FA0B3-289F-A9C0-0459-45A81F35321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技术架构</a:t>
              </a:r>
            </a:p>
          </p:txBody>
        </p:sp>
        <p:sp>
          <p:nvSpPr>
            <p:cNvPr id="49" name="Text8">
              <a:extLst>
                <a:ext uri="{FF2B5EF4-FFF2-40B4-BE49-F238E27FC236}">
                  <a16:creationId xmlns:a16="http://schemas.microsoft.com/office/drawing/2014/main" id="{FAAD092A-A3A9-1D59-C4BC-80CF5631B02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229223" y="2109249"/>
              <a:ext cx="805584" cy="54947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zh-CN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7C9FDAE-6193-F8FB-257A-C5D75DE81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943" y="2296426"/>
              <a:ext cx="92152" cy="2076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136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5"/>
    </mc:Choice>
    <mc:Fallback xmlns="">
      <p:transition spd="slow" advTm="168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IxNDM2ZmI3NzMwYzYwZTllN2IyODkzODQ3OWFjZ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YOO_CHAT_DIAGRAM_ID" val="6cc497a7-ac42-4b72-be2c-f009af7561f8"/>
  <p:tag name="YOO_CHAT_DIAGRAM_ALIGN" val="HLeftAlign"/>
  <p:tag name="YOO_CHAT_DIAGRAM_GROUP" val="2"/>
  <p:tag name="TAG_CONTENT_GROUP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  <p:tag name="YOO_CHAT_DIAGRAM_ID" val="6cc497a7-ac42-4b72-be2c-f009af7561f8"/>
  <p:tag name="YOO_CHAT_DIAGRAM_ALIGN" val="HLeftAlign"/>
  <p:tag name="YOO_CHAT_DIAGRAM_GROUP" val="2"/>
  <p:tag name="TAG_CONTENT_GROUP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YOO_CHAT_DIAGRAM_ID" val="6cc497a7-ac42-4b72-be2c-f009af7561f8"/>
  <p:tag name="YOO_CHAT_DIAGRAM_ALIGN" val="HLeftAlign"/>
  <p:tag name="YOO_CHAT_DIAGRAM_GROUP" val="1"/>
  <p:tag name="TAG_CONTENT_GROUP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  <p:tag name="YOO_CHAT_DIAGRAM_ID" val="6cc497a7-ac42-4b72-be2c-f009af7561f8"/>
  <p:tag name="YOO_CHAT_DIAGRAM_ALIGN" val="HLeftAlign"/>
  <p:tag name="YOO_CHAT_DIAGRAM_GROUP" val="1"/>
  <p:tag name="TAG_CONTENT_GROUPINDEX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ATLOG"/>
  <p:tag name="AIGCCREATORID" val="AIGC生成内容仅供参考-2024/9/3 22:01:01 -25461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YOO_CHAT_DIAGRAM_ID" val="6cc497a7-ac42-4b72-be2c-f009af7561f8"/>
  <p:tag name="YOO_CHAT_DIAGRAM_ALIGN" val="HLeftAlign"/>
  <p:tag name="YOO_CHAT_DIAGRAM_GROUP" val="1"/>
  <p:tag name="TAG_CONTENT_GROUP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  <p:tag name="YOO_CHAT_DIAGRAM_ID" val="6cc497a7-ac42-4b72-be2c-f009af7561f8"/>
  <p:tag name="YOO_CHAT_DIAGRAM_ALIGN" val="HLeftAlign"/>
  <p:tag name="YOO_CHAT_DIAGRAM_GROUP" val="1"/>
  <p:tag name="TAG_CONTENT_GROUP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二级大纲3"/>
  <p:tag name="YOO_CHATPAGE_TYPE" val="YOO_CHATPAGE_MULTCONTENT"/>
  <p:tag name="AIGCCREATORID" val="AIGC生成内容仅供参考-2024/9/3 22:01:01 -25461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NormalSp"/>
  <p:tag name="TAG_CONTENT_DIAGRAM_INDEX" val="27b9bc37980842d0bc389b79f1c730e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IMAGE_FILE" val="C:\Users\zz\AppData\Roaming\BIYOO\temp\7ddaa3d713254ac0829145b75f538ee0.cc0"/>
  <p:tag name="TAG_CHATSHAPE_IMAGE_URL" val="http://image.yoojober.com/motion/resource-photo/15b386a71b5484de37fda308d5be21f6.jpeg-chatppt.cc0"/>
  <p:tag name="YOO_CHATSHAPE_TYPE" val="YOO_CHATSHAPE_CHILDIMAGE"/>
  <p:tag name="TAG_CONTENT_GROUPINDEX" val="2"/>
  <p:tag name="TAG_CONTENT_DIAGRAM_INDEX" val="cecf452ed0bd4eec81749d9d3b24a657"/>
  <p:tag name="TAG_CONTENT_SUBINDEX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IMAGE_FILE" val="C:\Users\zz\AppData\Roaming\BIYOO\temp\056dc7abbc1441818ec77052cab52a49.cc0"/>
  <p:tag name="TAG_CHATSHAPE_IMAGE_URL" val="http://image.yoojober.com/motion/resource-photo/ori/df6/df6c49c43e7f2cdd5854e464f0990eb7.jpg-chatppt.cc0"/>
  <p:tag name="YOO_CHATSHAPE_TYPE" val="YOO_CHATSHAPE_CHILDIMAGE"/>
  <p:tag name="TAG_CONTENT_GROUPINDEX" val="1"/>
  <p:tag name="TAG_CONTENT_DIAGRAM_INDEX" val="cecf452ed0bd4eec81749d9d3b24a657"/>
  <p:tag name="TAG_CONTENT_SUBINDEX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IMAGE_FILE" val="C:\Users\zz\AppData\Roaming\BIYOO\temp\13a2dddc003a49199cf4cc281b681f48.cc0"/>
  <p:tag name="TAG_CHATSHAPE_IMAGE_URL" val="http://image.yoojober.com/motion/resource-photo/cbb3197aa696e930ceb1c22edffc78b6.jpeg-chatppt.cc0"/>
  <p:tag name="YOO_CHATSHAPE_TYPE" val="YOO_CHATSHAPE_CHILDIMAGE"/>
  <p:tag name="TAG_CONTENT_GROUPINDEX" val="0"/>
  <p:tag name="TAG_CONTENT_DIAGRAM_INDEX" val="cecf452ed0bd4eec81749d9d3b24a657"/>
  <p:tag name="TAG_CONTENT_SUB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7"/>
  <p:tag name="KSO_WM_UNIT_TEXT_FILL_TYPE" val="1"/>
  <p:tag name="KSO_WM_BEAUTIFY_FLAG" val=""/>
  <p:tag name="YOO_CHATSHAPE_TYPE" val="YOO_CHATSHAPE_PAGEDECORATE"/>
  <p:tag name="TAG_CONTENT_DIAGRAM_INDEX" val="27b9bc37980842d0bc389b79f1c730e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GROUPINDEX" val="1"/>
  <p:tag name="TAG_CONTENT_DIAGRAM_INDEX" val="cecf452ed0bd4eec81749d9d3b24a657"/>
  <p:tag name="TAG_CONTENT_SUB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1"/>
  <p:tag name="TAG_CONTENT_DIAGRAM_INDEX" val="cecf452ed0bd4eec81749d9d3b24a657"/>
  <p:tag name="TAG_CONTENT_SUBINDEX" val="1"/>
  <p:tag name="YOO_CHATSHAPE_LINK" val="sp:子标题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2"/>
  <p:tag name="TAG_CONTENT_DIAGRAM_INDEX" val="cecf452ed0bd4eec81749d9d3b24a657"/>
  <p:tag name="TAG_CONTENT_SUBINDEX" val="2"/>
  <p:tag name="YOO_CHATSHAPE_LINK" val="sp:子标题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CONTENT"/>
  <p:tag name="TAG_CONTENT_GROUPINDEX" val="1"/>
  <p:tag name="TAG_CONTENT_DIAGRAM_INDEX" val="cecf452ed0bd4eec81749d9d3b24a657"/>
  <p:tag name="TAG_CONTENT_SUBINDEX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GROUPINDEX" val="2"/>
  <p:tag name="TAG_CONTENT_DIAGRAM_INDEX" val="cecf452ed0bd4eec81749d9d3b24a657"/>
  <p:tag name="TAG_CONTENT_SUB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CONTENT"/>
  <p:tag name="TAG_CONTENT_GROUPINDEX" val="2"/>
  <p:tag name="TAG_CONTENT_DIAGRAM_INDEX" val="cecf452ed0bd4eec81749d9d3b24a657"/>
  <p:tag name="TAG_CONTENT_SUBINDEX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  <p:tag name="TAG_CONTENT_DIAGRAM_INDEX" val="27b9bc37980842d0bc389b79f1c730e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OVER"/>
  <p:tag name="AIGCCREATORID" val="AIGC生成内容仅供参考-2024/9/3 22:01:01 -25461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ATLOG"/>
  <p:tag name="AIGCCREATORID" val="AIGC生成内容仅供参考-2024/9/3 22:01:01 -25461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YOO_CHAT_DIAGRAM_ID" val="6cc497a7-ac42-4b72-be2c-f009af7561f8"/>
  <p:tag name="YOO_CHAT_DIAGRAM_ALIGN" val="HLeftAlign"/>
  <p:tag name="YOO_CHAT_DIAGRAM_GROUP" val="2"/>
  <p:tag name="TAG_CONTENT_GROUP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  <p:tag name="YOO_CHAT_DIAGRAM_ID" val="6cc497a7-ac42-4b72-be2c-f009af7561f8"/>
  <p:tag name="YOO_CHAT_DIAGRAM_ALIGN" val="HLeftAlign"/>
  <p:tag name="YOO_CHAT_DIAGRAM_GROUP" val="2"/>
  <p:tag name="TAG_CONTENT_GROUPINDEX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0图"/>
  <p:tag name="YOO_CHATPAGE_TYPE" val="YOO_CHATPAGE_CONTENT"/>
  <p:tag name="YOO_CHATPPT_CONTENT" val="1"/>
  <p:tag name="AIGCCREATORID" val="AIGC生成内容仅供参考-2024/9/3 22:01:01 -25461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  <p:tag name="TAG_CONTENT_DIAGRAM_INDEX" val="d3c4e7cc077e471aa880e57cea29f4e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  <p:tag name="TAG_CONTENT_DIAGRAM_INDEX" val="d3c4e7cc077e471aa880e57cea29f4e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0图"/>
  <p:tag name="YOO_CHATPAGE_TYPE" val="YOO_CHATPAGE_CONTENT"/>
  <p:tag name="YOO_CHATPPT_CONTENT" val="1"/>
  <p:tag name="AIGCCREATORID" val="AIGC生成内容仅供参考-2024/9/3 22:01:01 -25461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  <p:tag name="TAG_CONTENT_DIAGRAM_INDEX" val="d3c4e7cc077e471aa880e57cea29f4e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  <p:tag name="TAG_CONTENT_DIAGRAM_INDEX" val="d3c4e7cc077e471aa880e57cea29f4e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0图"/>
  <p:tag name="YOO_CHATPAGE_TYPE" val="YOO_CHATPAGE_CONTENT"/>
  <p:tag name="YOO_CHATPPT_CONTENT" val="1"/>
  <p:tag name="AIGCCREATORID" val="AIGC生成内容仅供参考-2024/9/3 22:01:01 -25461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AUTHOR"/>
  <p:tag name="YOO_CHATSHAPE_AUTHOR" val="二次元风のEmoji.."/>
  <p:tag name="YOO_CHATSHAPE_AUTHOR_NICK" val="二次元风のEmoji.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  <p:tag name="TAG_CONTENT_DIAGRAM_INDEX" val="d3c4e7cc077e471aa880e57cea29f4e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  <p:tag name="TAG_CONTENT_DIAGRAM_INDEX" val="d3c4e7cc077e471aa880e57cea29f4e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ATLOG"/>
  <p:tag name="AIGCCREATORID" val="AIGC生成内容仅供参考-2024/9/3 22:01:01 -25461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YOO_CHAT_DIAGRAM_ID" val="6cc497a7-ac42-4b72-be2c-f009af7561f8"/>
  <p:tag name="YOO_CHAT_DIAGRAM_ALIGN" val="HLeftAlign"/>
  <p:tag name="YOO_CHAT_DIAGRAM_GROUP" val="3"/>
  <p:tag name="TAG_CONTENT_GROUPINDEX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  <p:tag name="YOO_CHAT_DIAGRAM_ID" val="6cc497a7-ac42-4b72-be2c-f009af7561f8"/>
  <p:tag name="YOO_CHAT_DIAGRAM_ALIGN" val="HLeftAlign"/>
  <p:tag name="YOO_CHAT_DIAGRAM_GROUP" val="3"/>
  <p:tag name="TAG_CONTENT_GROUPINDEX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二级大纲3"/>
  <p:tag name="YOO_CHATPAGE_TYPE" val="YOO_CHATPAGE_MULTCONTENT"/>
  <p:tag name="AIGCCREATORID" val="AIGC生成内容仅供参考-2024/9/3 22:01:01 -25461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IMAGE_FILE" val="C:\Users\zz\AppData\Roaming\BIYOO\temp\971ceb7778d14481abc2c63b47bb6e4f.cc0"/>
  <p:tag name="TAG_CHATSHAPE_IMAGE_URL" val="http://image.yoojober.com/motion/resource-photo/ori/44c/44c170b345d69e9ccd245e93f5e9998b.jpg-chatppt.cc0"/>
  <p:tag name="YOO_CHATSHAPE_TYPE" val="YOO_CHATSHAPE_CHILDIMAGE"/>
  <p:tag name="TAG_CONTENT_GROUPINDEX" val="0"/>
  <p:tag name="TAG_CONTENT_DIAGRAM_INDEX" val="3ca8158c449f4e93bc6f442d7c4b24fc"/>
  <p:tag name="TAG_CONTENT_SUBINDEX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IMAGE_FILE" val="C:\Users\zz\AppData\Roaming\BIYOO\temp\340213fe3ad54e9faa6240b8a7ce36e3.cc0"/>
  <p:tag name="TAG_CHATSHAPE_IMAGE_URL" val="http://image.yoojober.com/motion/resource-photo/ori/551/551e53ddd0dfd31dd35e1fa3e5b89e05.jpg-chatppt.cc0"/>
  <p:tag name="YOO_CHATSHAPE_TYPE" val="YOO_CHATSHAPE_CHILDIMAGE"/>
  <p:tag name="TAG_CONTENT_GROUPINDEX" val="1"/>
  <p:tag name="TAG_CONTENT_DIAGRAM_INDEX" val="3ca8158c449f4e93bc6f442d7c4b24fc"/>
  <p:tag name="TAG_CONTENT_SUBINDEX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IMAGE_FILE" val="C:\Users\zz\AppData\Roaming\BIYOO\temp\0d68840ee697451b9e7d8f0d5f458ac5.cc0"/>
  <p:tag name="TAG_CHATSHAPE_IMAGE_URL" val="http://image.yoojober.com/motion/resource-photo/ori/709/709e47a7cb6033759f43223809314acd.jpg-chatppt.cc0"/>
  <p:tag name="YOO_CHATSHAPE_TYPE" val="YOO_CHATSHAPE_CHILDIMAGE"/>
  <p:tag name="TAG_CONTENT_GROUPINDEX" val="2"/>
  <p:tag name="TAG_CONTENT_DIAGRAM_INDEX" val="3ca8158c449f4e93bc6f442d7c4b24fc"/>
  <p:tag name="TAG_CONTENT_SUBINDEX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1"/>
  <p:tag name="TAG_CONTENT_DIAGRAM_INDEX" val="3ca8158c449f4e93bc6f442d7c4b24fc"/>
  <p:tag name="TAG_CONTENT_SUBINDEX" val="1"/>
  <p:tag name="YOO_CHATSHAPE_LINK" val="sp:子标题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2"/>
  <p:tag name="TAG_CONTENT_DIAGRAM_INDEX" val="3ca8158c449f4e93bc6f442d7c4b24fc"/>
  <p:tag name="TAG_CONTENT_SUBINDEX" val="2"/>
  <p:tag name="YOO_CHATSHAPE_LINK" val="sp:子标题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3"/>
  <p:tag name="TAG_CONTENT_DIAGRAM_INDEX" val="3ca8158c449f4e93bc6f442d7c4b24fc"/>
  <p:tag name="TAG_CONTENT_SUBINDEX" val="3"/>
  <p:tag name="YOO_CHATSHAPE_LINK" val="sp:子标题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GROUPINDEX" val="1"/>
  <p:tag name="TAG_CONTENT_DIAGRAM_INDEX" val="3ca8158c449f4e93bc6f442d7c4b24fc"/>
  <p:tag name="TAG_CONTENT_SUBINDEX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GROUPINDEX" val="2"/>
  <p:tag name="TAG_CONTENT_DIAGRAM_INDEX" val="3ca8158c449f4e93bc6f442d7c4b24fc"/>
  <p:tag name="TAG_CONTENT_SUBINDEX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GROUPINDEX" val="3"/>
  <p:tag name="TAG_CONTENT_DIAGRAM_INDEX" val="3ca8158c449f4e93bc6f442d7c4b24fc"/>
  <p:tag name="TAG_CONTENT_SUBINDEX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1"/>
  <p:tag name="TAG_CONTENT_DIAGRAM_INDEX" val="3ca8158c449f4e93bc6f442d7c4b24fc"/>
  <p:tag name="TAG_CONTENT_SUBINDEX" val="1"/>
  <p:tag name="YOO_CHATSHAPE_LINK" val="sp:子标题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2"/>
  <p:tag name="TAG_CONTENT_DIAGRAM_INDEX" val="3ca8158c449f4e93bc6f442d7c4b24fc"/>
  <p:tag name="TAG_CONTENT_SUBINDEX" val="2"/>
  <p:tag name="YOO_CHATSHAPE_LINK" val="sp:子标题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3"/>
  <p:tag name="TAG_CONTENT_DIAGRAM_INDEX" val="3ca8158c449f4e93bc6f442d7c4b24fc"/>
  <p:tag name="TAG_CONTENT_SUBINDEX" val="3"/>
  <p:tag name="YOO_CHATSHAPE_LINK" val="sp:子标题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  <p:tag name="TAG_CONTENT_DIAGRAM_INDEX" val="8efb88c2fcf84a44a8f6a2ef3341df4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END"/>
  <p:tag name="AIGCCREATORID" val="AIGC生成内容仅供参考-2024/9/3 22:01:01 -25461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TYPE" val="1"/>
  <p:tag name="KSO_WM_UNIT_TEXT_SHADOW_SCHEMECOLOR_INDEX_BRIGHTNESS" val="-0.25"/>
  <p:tag name="KSO_WM_UNIT_TEXT_SHADOW_SCHEMECOLOR_INDEX" val="6"/>
  <p:tag name="KSO_WM_BEAUTIFY_FLAG" val=""/>
  <p:tag name="YOO_CHATSHAPE_TYPE" val="YOO_CHATSHAPE_DATE"/>
  <p:tag name="YOO_CHATSHAPE_DATE" val="2024/9/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AUTHOR"/>
  <p:tag name="YOO_CHATSHAPE_AUTHOR" val="二次元风のEmoji.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TYPE" val="1"/>
  <p:tag name="KSO_WM_UNIT_TEXT_SHADOW_SCHEMECOLOR_INDEX_BRIGHTNESS" val="-0.25"/>
  <p:tag name="KSO_WM_UNIT_TEXT_SHADOW_SCHEMECOLOR_INDEX" val="6"/>
  <p:tag name="KSO_WM_BEAUTIFY_FLAG" val=""/>
  <p:tag name="YOO_CHATSHAPE_TYPE" val="YOO_CHATSHAPE_DATE"/>
  <p:tag name="YOO_CHATSHAPE_DATE" val="2024/9/3"/>
  <p:tag name="YOO_CHATSHAPE_AUTHOR" val="二次元风のEmoji.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ATLOG"/>
  <p:tag name="AIGCCREATORID" val="AIGC生成内容仅供参考-2024/9/3 22:01:01 -25461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YOO_CHAT_DIAGRAM_ID" val="6cc497a7-ac42-4b72-be2c-f009af7561f8"/>
  <p:tag name="YOO_CHAT_DIAGRAM_ALIGN" val="HLeftAlign"/>
  <p:tag name="YOO_CHAT_DIAGRAM_GROUP" val="3"/>
  <p:tag name="TAG_CONTENT_GROUP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  <p:tag name="YOO_CHAT_DIAGRAM_ID" val="6cc497a7-ac42-4b72-be2c-f009af7561f8"/>
  <p:tag name="YOO_CHAT_DIAGRAM_ALIGN" val="HLeftAlign"/>
  <p:tag name="YOO_CHAT_DIAGRAM_GROUP" val="3"/>
  <p:tag name="TAG_CONTENT_GROUPINDEX" val="3"/>
</p:tagLst>
</file>

<file path=ppt/theme/theme1.xml><?xml version="1.0" encoding="utf-8"?>
<a:theme xmlns:a="http://schemas.openxmlformats.org/drawingml/2006/main" name="第一PPT，www.1ppt.com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Regula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Regular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Regula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Regular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FFFFFF"/>
    </a:dk1>
    <a:lt1>
      <a:srgbClr val="000C2D"/>
    </a:lt1>
    <a:dk2>
      <a:srgbClr val="FFFFFF"/>
    </a:dk2>
    <a:lt2>
      <a:srgbClr val="F8FAFE"/>
    </a:lt2>
    <a:accent1>
      <a:srgbClr val="3BBAEB"/>
    </a:accent1>
    <a:accent2>
      <a:srgbClr val="48BFE3"/>
    </a:accent2>
    <a:accent3>
      <a:srgbClr val="1B4CF1"/>
    </a:accent3>
    <a:accent4>
      <a:srgbClr val="0070FF"/>
    </a:accent4>
    <a:accent5>
      <a:srgbClr val="48BFE3"/>
    </a:accent5>
    <a:accent6>
      <a:srgbClr val="ADD7F6"/>
    </a:accent6>
    <a:hlink>
      <a:srgbClr val="000D10"/>
    </a:hlink>
    <a:folHlink>
      <a:srgbClr val="00252E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FFFFFF"/>
    </a:dk1>
    <a:lt1>
      <a:srgbClr val="000C2D"/>
    </a:lt1>
    <a:dk2>
      <a:srgbClr val="FFFFFF"/>
    </a:dk2>
    <a:lt2>
      <a:srgbClr val="F8FAFE"/>
    </a:lt2>
    <a:accent1>
      <a:srgbClr val="3BBAEB"/>
    </a:accent1>
    <a:accent2>
      <a:srgbClr val="48BFE3"/>
    </a:accent2>
    <a:accent3>
      <a:srgbClr val="1B4CF1"/>
    </a:accent3>
    <a:accent4>
      <a:srgbClr val="0070FF"/>
    </a:accent4>
    <a:accent5>
      <a:srgbClr val="48BFE3"/>
    </a:accent5>
    <a:accent6>
      <a:srgbClr val="ADD7F6"/>
    </a:accent6>
    <a:hlink>
      <a:srgbClr val="000D10"/>
    </a:hlink>
    <a:folHlink>
      <a:srgbClr val="00252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543</Words>
  <Application>Microsoft Office PowerPoint</Application>
  <PresentationFormat>宽屏</PresentationFormat>
  <Paragraphs>60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思源黑体 CN Regular</vt:lpstr>
      <vt:lpstr>微软雅黑</vt:lpstr>
      <vt:lpstr>Arial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第一PPT，www.1ppt.com</dc:creator>
  <cp:keywords>www.1ppt.com</cp:keywords>
  <dc:description>第一PPT</dc:description>
  <cp:lastModifiedBy>JODON JOE</cp:lastModifiedBy>
  <cp:revision>169</cp:revision>
  <dcterms:created xsi:type="dcterms:W3CDTF">2023-12-25T12:39:45Z</dcterms:created>
  <dcterms:modified xsi:type="dcterms:W3CDTF">2024-09-03T14:37:05Z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45403BDA1CD44FA3B234C78F6FD1B72D_11</vt:lpwstr>
  </property>
</Properties>
</file>