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8" r:id="rId9"/>
    <p:sldId id="263" r:id="rId10"/>
    <p:sldId id="264" r:id="rId11"/>
    <p:sldId id="265" r:id="rId12"/>
    <p:sldId id="272" r:id="rId13"/>
    <p:sldId id="266" r:id="rId14"/>
    <p:sldId id="271" r:id="rId15"/>
    <p:sldId id="267" r:id="rId16"/>
    <p:sldId id="273" r:id="rId17"/>
    <p:sldId id="270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A95599-31EB-4E1E-93B9-E75A4FE7D609}">
          <p14:sldIdLst>
            <p14:sldId id="256"/>
          </p14:sldIdLst>
        </p14:section>
        <p14:section name="Раздел без заголовка" id="{82AC43DD-59A8-4E7C-A0AF-0865349B433A}">
          <p14:sldIdLst>
            <p14:sldId id="257"/>
            <p14:sldId id="262"/>
            <p14:sldId id="261"/>
            <p14:sldId id="260"/>
            <p14:sldId id="259"/>
            <p14:sldId id="258"/>
            <p14:sldId id="268"/>
            <p14:sldId id="263"/>
            <p14:sldId id="264"/>
            <p14:sldId id="265"/>
            <p14:sldId id="272"/>
            <p14:sldId id="266"/>
            <p14:sldId id="271"/>
            <p14:sldId id="267"/>
            <p14:sldId id="273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4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Процент покрытия федеральных трасс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3234908136482939E-2"/>
          <c:y val="0.13435982219721843"/>
          <c:w val="0.94227233824032863"/>
          <c:h val="0.704616832799474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МТС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Процент покрытия федеральных трасс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5-472F-8C6A-B5CAB2F746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Билайн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Процент покрытия федеральных трасс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89.6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F5-472F-8C6A-B5CAB2F746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Мегафон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Процент покрытия федеральных трасс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94.5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F5-472F-8C6A-B5CAB2F746D7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Теле2</c:v>
                </c:pt>
              </c:strCache>
            </c:strRef>
          </c:tx>
          <c:spPr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Процент покрытия федеральных трасс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74.5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F5-472F-8C6A-B5CAB2F746D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65887800"/>
        <c:axId val="565888784"/>
      </c:barChart>
      <c:catAx>
        <c:axId val="56588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5888784"/>
        <c:crosses val="autoZero"/>
        <c:auto val="1"/>
        <c:lblAlgn val="ctr"/>
        <c:lblOffset val="100"/>
        <c:noMultiLvlLbl val="0"/>
      </c:catAx>
      <c:valAx>
        <c:axId val="56588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588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70048309178744E-2"/>
          <c:y val="0.12393705108635551"/>
          <c:w val="0.97342995169082125"/>
          <c:h val="0.8068715875438773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ГБ*10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МТС</c:v>
                </c:pt>
                <c:pt idx="1">
                  <c:v>Мегафон</c:v>
                </c:pt>
                <c:pt idx="2">
                  <c:v>Билайн</c:v>
                </c:pt>
                <c:pt idx="3">
                  <c:v>Теле2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280</c:v>
                </c:pt>
                <c:pt idx="1">
                  <c:v>80</c:v>
                </c:pt>
                <c:pt idx="2">
                  <c:v>180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45-4E46-BD41-85A2F42059B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Пакет минут</c:v>
                </c:pt>
              </c:strCache>
            </c:strRef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МТС</c:v>
                </c:pt>
                <c:pt idx="1">
                  <c:v>Мегафон</c:v>
                </c:pt>
                <c:pt idx="2">
                  <c:v>Билайн</c:v>
                </c:pt>
                <c:pt idx="3">
                  <c:v>Теле2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350</c:v>
                </c:pt>
                <c:pt idx="1">
                  <c:v>900</c:v>
                </c:pt>
                <c:pt idx="2">
                  <c:v>600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45-4E46-BD41-85A2F42059B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Пакет SMS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МТС</c:v>
                </c:pt>
                <c:pt idx="1">
                  <c:v>Мегафон</c:v>
                </c:pt>
                <c:pt idx="2">
                  <c:v>Билайн</c:v>
                </c:pt>
                <c:pt idx="3">
                  <c:v>Теле2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350</c:v>
                </c:pt>
                <c:pt idx="1">
                  <c:v>900</c:v>
                </c:pt>
                <c:pt idx="2">
                  <c:v>300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45-4E46-BD41-85A2F42059B7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Абонентская плата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МТС</c:v>
                </c:pt>
                <c:pt idx="1">
                  <c:v>Мегафон</c:v>
                </c:pt>
                <c:pt idx="2">
                  <c:v>Билайн</c:v>
                </c:pt>
                <c:pt idx="3">
                  <c:v>Теле2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700</c:v>
                </c:pt>
                <c:pt idx="1">
                  <c:v>650</c:v>
                </c:pt>
                <c:pt idx="2">
                  <c:v>500</c:v>
                </c:pt>
                <c:pt idx="3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45-4E46-BD41-85A2F42059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9949416"/>
        <c:axId val="569944496"/>
      </c:lineChart>
      <c:catAx>
        <c:axId val="5699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9944496"/>
        <c:crosses val="autoZero"/>
        <c:auto val="1"/>
        <c:lblAlgn val="ctr"/>
        <c:lblOffset val="100"/>
        <c:noMultiLvlLbl val="0"/>
      </c:catAx>
      <c:valAx>
        <c:axId val="569944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994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783771912248068"/>
          <c:y val="1.4242090873511169E-2"/>
          <c:w val="0.74182963588088646"/>
          <c:h val="0.10227144528065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ПОЧЕМУ</a:t>
            </a:r>
            <a:r>
              <a:rPr lang="ru-RU" sz="2800" b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ЛЮДИ НЕДОВОЛЬНЫ СВОИМ ОПЕРАТОРОМ</a:t>
            </a:r>
            <a:endParaRPr lang="ru-RU" sz="2800" b="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c:rich>
      </c:tx>
      <c:layout>
        <c:manualLayout>
          <c:xMode val="edge"/>
          <c:yMode val="edge"/>
          <c:x val="0.26048958333333333"/>
          <c:y val="8.43964881206310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7414970804156515"/>
          <c:y val="0.28967117148061022"/>
          <c:w val="0.33482181892504442"/>
          <c:h val="0.6671001908001289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Почему люди недовольны своим оператором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DF-474A-8DD9-61FB6B987FEB}"/>
              </c:ext>
            </c:extLst>
          </c:dPt>
          <c:dPt>
            <c:idx val="1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DF-474A-8DD9-61FB6B987FEB}"/>
              </c:ext>
            </c:extLst>
          </c:dPt>
          <c:dPt>
            <c:idx val="2"/>
            <c:bubble3D val="0"/>
            <c:explosion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DF-474A-8DD9-61FB6B987FEB}"/>
              </c:ext>
            </c:extLst>
          </c:dPt>
          <c:dPt>
            <c:idx val="3"/>
            <c:bubble3D val="0"/>
            <c:explosion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5DF-474A-8DD9-61FB6B987FEB}"/>
              </c:ext>
            </c:extLst>
          </c:dPt>
          <c:dPt>
            <c:idx val="4"/>
            <c:bubble3D val="0"/>
            <c:explosion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5DF-474A-8DD9-61FB6B987FE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Большая стоимость услуг</c:v>
                </c:pt>
                <c:pt idx="1">
                  <c:v>Плохое качество связи</c:v>
                </c:pt>
                <c:pt idx="2">
                  <c:v>Плохая зона покрытия</c:v>
                </c:pt>
                <c:pt idx="3">
                  <c:v>Недостаточное количество услуг</c:v>
                </c:pt>
                <c:pt idx="4">
                  <c:v>Плохое качество обслуживания клиентов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41</c:v>
                </c:pt>
                <c:pt idx="1">
                  <c:v>26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DF-474A-8DD9-61FB6B987F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554125656167977"/>
          <c:y val="0.26808892119018013"/>
          <c:w val="0.40366583063599676"/>
          <c:h val="0.6941708487356629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38100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6A6FE-767F-4AE1-8FAA-8AE9F5CEBD5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4E961A3-4183-41D6-9497-9525154A95FB}">
      <dgm:prSet custT="1"/>
      <dgm:spPr/>
      <dgm:t>
        <a:bodyPr/>
        <a:lstStyle/>
        <a:p>
          <a:pPr rtl="0"/>
          <a:r>
            <a:rPr lang="en-US" sz="2800" dirty="0" smtClean="0"/>
            <a:t>Random Forest</a:t>
          </a:r>
          <a:r>
            <a:rPr lang="ru-RU" sz="2800" dirty="0" smtClean="0"/>
            <a:t> </a:t>
          </a:r>
          <a:r>
            <a:rPr lang="en-US" sz="2800" dirty="0" smtClean="0"/>
            <a:t>:</a:t>
          </a:r>
          <a:endParaRPr lang="ru-RU" sz="2800" dirty="0" smtClean="0"/>
        </a:p>
        <a:p>
          <a:pPr rtl="0"/>
          <a:r>
            <a:rPr lang="en-US" sz="2800" dirty="0" smtClean="0"/>
            <a:t> </a:t>
          </a:r>
          <a:r>
            <a:rPr lang="en-US" sz="2400" dirty="0" smtClean="0"/>
            <a:t>ROC_AUC: 0.5</a:t>
          </a:r>
          <a:endParaRPr lang="ru-RU" sz="2400" dirty="0" smtClean="0"/>
        </a:p>
        <a:p>
          <a:pPr rtl="0"/>
          <a:r>
            <a:rPr lang="en-US" sz="2400" dirty="0" smtClean="0"/>
            <a:t>  Accuracy: 83.5%</a:t>
          </a:r>
          <a:endParaRPr lang="ru-RU" sz="2400" dirty="0"/>
        </a:p>
      </dgm:t>
    </dgm:pt>
    <dgm:pt modelId="{21D2FF48-EBFC-4B5F-A6B1-72CC43599BC3}" type="parTrans" cxnId="{0CB2C034-3B99-4BAD-BC3C-76998CEF98C7}">
      <dgm:prSet/>
      <dgm:spPr/>
      <dgm:t>
        <a:bodyPr/>
        <a:lstStyle/>
        <a:p>
          <a:endParaRPr lang="ru-RU"/>
        </a:p>
      </dgm:t>
    </dgm:pt>
    <dgm:pt modelId="{A421D0BA-CD81-44CC-ABDE-552C2E97CD48}" type="sibTrans" cxnId="{0CB2C034-3B99-4BAD-BC3C-76998CEF98C7}">
      <dgm:prSet/>
      <dgm:spPr/>
      <dgm:t>
        <a:bodyPr/>
        <a:lstStyle/>
        <a:p>
          <a:endParaRPr lang="ru-RU"/>
        </a:p>
      </dgm:t>
    </dgm:pt>
    <dgm:pt modelId="{C3BF4141-8DA5-4686-AEE0-BED44B5BF53B}">
      <dgm:prSet custT="1"/>
      <dgm:spPr/>
      <dgm:t>
        <a:bodyPr/>
        <a:lstStyle/>
        <a:p>
          <a:pPr rtl="0"/>
          <a:r>
            <a:rPr lang="en-US" sz="2800" dirty="0" smtClean="0"/>
            <a:t>Sequential </a:t>
          </a:r>
          <a:r>
            <a:rPr lang="en-US" sz="2400" dirty="0" smtClean="0"/>
            <a:t>(</a:t>
          </a:r>
          <a:r>
            <a:rPr lang="ru-RU" sz="2400" dirty="0" smtClean="0"/>
            <a:t>Нейронная сеть) </a:t>
          </a:r>
          <a:r>
            <a:rPr lang="en-US" sz="2800" dirty="0" smtClean="0"/>
            <a:t>: </a:t>
          </a:r>
          <a:endParaRPr lang="ru-RU" sz="2800" dirty="0" smtClean="0"/>
        </a:p>
        <a:p>
          <a:pPr rtl="0"/>
          <a:r>
            <a:rPr lang="en-US" sz="2400" dirty="0" smtClean="0"/>
            <a:t>ROC_AUC: 0.537 </a:t>
          </a:r>
          <a:endParaRPr lang="ru-RU" sz="2400" dirty="0" smtClean="0"/>
        </a:p>
        <a:p>
          <a:pPr rtl="0"/>
          <a:r>
            <a:rPr lang="en-US" sz="2800" dirty="0" smtClean="0"/>
            <a:t> </a:t>
          </a:r>
          <a:r>
            <a:rPr lang="en-US" sz="2400" dirty="0" smtClean="0"/>
            <a:t>Accuracy: 87%</a:t>
          </a:r>
          <a:endParaRPr lang="ru-RU" sz="2400" dirty="0"/>
        </a:p>
      </dgm:t>
    </dgm:pt>
    <dgm:pt modelId="{31E8DE79-F79D-44A0-BF5E-0BAC2CB8A3F0}" type="parTrans" cxnId="{6E8D5EF8-AFA4-4209-9E12-55C79C68BB53}">
      <dgm:prSet/>
      <dgm:spPr/>
      <dgm:t>
        <a:bodyPr/>
        <a:lstStyle/>
        <a:p>
          <a:endParaRPr lang="ru-RU"/>
        </a:p>
      </dgm:t>
    </dgm:pt>
    <dgm:pt modelId="{E1D58EE9-78AB-45B9-9966-BCECC9FAD9F2}" type="sibTrans" cxnId="{6E8D5EF8-AFA4-4209-9E12-55C79C68BB53}">
      <dgm:prSet/>
      <dgm:spPr/>
      <dgm:t>
        <a:bodyPr/>
        <a:lstStyle/>
        <a:p>
          <a:endParaRPr lang="ru-RU"/>
        </a:p>
      </dgm:t>
    </dgm:pt>
    <dgm:pt modelId="{B7999E77-2238-4943-9F11-625679CF1A42}">
      <dgm:prSet custT="1"/>
      <dgm:spPr/>
      <dgm:t>
        <a:bodyPr/>
        <a:lstStyle/>
        <a:p>
          <a:pPr rtl="0"/>
          <a:r>
            <a:rPr lang="en-US" sz="2800" dirty="0" err="1" smtClean="0"/>
            <a:t>XGBoost</a:t>
          </a:r>
          <a:r>
            <a:rPr lang="ru-RU" sz="2800" dirty="0" smtClean="0"/>
            <a:t> </a:t>
          </a:r>
          <a:r>
            <a:rPr lang="en-US" sz="2800" dirty="0" smtClean="0"/>
            <a:t>: </a:t>
          </a:r>
          <a:endParaRPr lang="ru-RU" sz="2800" dirty="0" smtClean="0"/>
        </a:p>
        <a:p>
          <a:pPr rtl="0"/>
          <a:r>
            <a:rPr lang="en-US" sz="2400" dirty="0" smtClean="0"/>
            <a:t>ROC_AUC: 0.55 </a:t>
          </a:r>
          <a:endParaRPr lang="ru-RU" sz="2400" dirty="0" smtClean="0"/>
        </a:p>
        <a:p>
          <a:pPr rtl="0"/>
          <a:r>
            <a:rPr lang="en-US" sz="2400" dirty="0" smtClean="0"/>
            <a:t> Accuracy: 81.5%</a:t>
          </a:r>
          <a:endParaRPr lang="ru-RU" sz="2400" dirty="0"/>
        </a:p>
      </dgm:t>
    </dgm:pt>
    <dgm:pt modelId="{8B391753-75A3-453A-B0F0-A73D37895C6D}" type="parTrans" cxnId="{5F93139E-73C5-441C-AB39-1BA8D9F70E70}">
      <dgm:prSet/>
      <dgm:spPr/>
      <dgm:t>
        <a:bodyPr/>
        <a:lstStyle/>
        <a:p>
          <a:endParaRPr lang="ru-RU"/>
        </a:p>
      </dgm:t>
    </dgm:pt>
    <dgm:pt modelId="{791AC555-F662-4842-8992-C580A0994CF0}" type="sibTrans" cxnId="{5F93139E-73C5-441C-AB39-1BA8D9F70E70}">
      <dgm:prSet/>
      <dgm:spPr/>
      <dgm:t>
        <a:bodyPr/>
        <a:lstStyle/>
        <a:p>
          <a:endParaRPr lang="ru-RU"/>
        </a:p>
      </dgm:t>
    </dgm:pt>
    <dgm:pt modelId="{2F678E7B-EC83-4056-ACC7-A98F6C3B1041}" type="pres">
      <dgm:prSet presAssocID="{0556A6FE-767F-4AE1-8FAA-8AE9F5CEBD5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244DDB-46FE-4763-9E84-99E311D474A6}" type="pres">
      <dgm:prSet presAssocID="{14E961A3-4183-41D6-9497-9525154A95FB}" presName="root" presStyleCnt="0"/>
      <dgm:spPr/>
    </dgm:pt>
    <dgm:pt modelId="{2FDFD536-07A8-48C0-A8C4-C2FB1DD13758}" type="pres">
      <dgm:prSet presAssocID="{14E961A3-4183-41D6-9497-9525154A95FB}" presName="rootComposite" presStyleCnt="0"/>
      <dgm:spPr/>
    </dgm:pt>
    <dgm:pt modelId="{E2F4B572-AEDC-47B4-87B5-48224CCE28B7}" type="pres">
      <dgm:prSet presAssocID="{14E961A3-4183-41D6-9497-9525154A95FB}" presName="rootText" presStyleLbl="node1" presStyleIdx="0" presStyleCnt="3" custScaleY="165052"/>
      <dgm:spPr/>
      <dgm:t>
        <a:bodyPr/>
        <a:lstStyle/>
        <a:p>
          <a:endParaRPr lang="ru-RU"/>
        </a:p>
      </dgm:t>
    </dgm:pt>
    <dgm:pt modelId="{FD3497C3-6542-45A5-89F4-1DCC1FCC1292}" type="pres">
      <dgm:prSet presAssocID="{14E961A3-4183-41D6-9497-9525154A95FB}" presName="rootConnector" presStyleLbl="node1" presStyleIdx="0" presStyleCnt="3"/>
      <dgm:spPr/>
      <dgm:t>
        <a:bodyPr/>
        <a:lstStyle/>
        <a:p>
          <a:endParaRPr lang="ru-RU"/>
        </a:p>
      </dgm:t>
    </dgm:pt>
    <dgm:pt modelId="{10B812F2-41D2-44F9-9A75-BD2D9251F8EF}" type="pres">
      <dgm:prSet presAssocID="{14E961A3-4183-41D6-9497-9525154A95FB}" presName="childShape" presStyleCnt="0"/>
      <dgm:spPr/>
    </dgm:pt>
    <dgm:pt modelId="{DEAE1C83-3141-4987-AE7E-7EFEA9EDFB0B}" type="pres">
      <dgm:prSet presAssocID="{C3BF4141-8DA5-4686-AEE0-BED44B5BF53B}" presName="root" presStyleCnt="0"/>
      <dgm:spPr/>
    </dgm:pt>
    <dgm:pt modelId="{9E674AE5-E2EB-40FF-9DD1-0B8343793665}" type="pres">
      <dgm:prSet presAssocID="{C3BF4141-8DA5-4686-AEE0-BED44B5BF53B}" presName="rootComposite" presStyleCnt="0"/>
      <dgm:spPr/>
    </dgm:pt>
    <dgm:pt modelId="{5FF979DE-41B9-4960-974E-131EF3668C90}" type="pres">
      <dgm:prSet presAssocID="{C3BF4141-8DA5-4686-AEE0-BED44B5BF53B}" presName="rootText" presStyleLbl="node1" presStyleIdx="1" presStyleCnt="3" custScaleY="165168"/>
      <dgm:spPr/>
      <dgm:t>
        <a:bodyPr/>
        <a:lstStyle/>
        <a:p>
          <a:endParaRPr lang="ru-RU"/>
        </a:p>
      </dgm:t>
    </dgm:pt>
    <dgm:pt modelId="{F24B19F9-5CCA-4075-9EE2-1146BECE9537}" type="pres">
      <dgm:prSet presAssocID="{C3BF4141-8DA5-4686-AEE0-BED44B5BF53B}" presName="rootConnector" presStyleLbl="node1" presStyleIdx="1" presStyleCnt="3"/>
      <dgm:spPr/>
      <dgm:t>
        <a:bodyPr/>
        <a:lstStyle/>
        <a:p>
          <a:endParaRPr lang="ru-RU"/>
        </a:p>
      </dgm:t>
    </dgm:pt>
    <dgm:pt modelId="{5CD123A7-F296-43BB-BE51-2AD36687AE60}" type="pres">
      <dgm:prSet presAssocID="{C3BF4141-8DA5-4686-AEE0-BED44B5BF53B}" presName="childShape" presStyleCnt="0"/>
      <dgm:spPr/>
    </dgm:pt>
    <dgm:pt modelId="{5E6D92EB-F856-44CD-9B39-5BDA39037395}" type="pres">
      <dgm:prSet presAssocID="{B7999E77-2238-4943-9F11-625679CF1A42}" presName="root" presStyleCnt="0"/>
      <dgm:spPr/>
    </dgm:pt>
    <dgm:pt modelId="{3CB74B71-3AF3-4CA5-AE85-15D46FBCEECC}" type="pres">
      <dgm:prSet presAssocID="{B7999E77-2238-4943-9F11-625679CF1A42}" presName="rootComposite" presStyleCnt="0"/>
      <dgm:spPr/>
    </dgm:pt>
    <dgm:pt modelId="{88E4CA07-FB47-4704-8E86-0FB6448FEBD9}" type="pres">
      <dgm:prSet presAssocID="{B7999E77-2238-4943-9F11-625679CF1A42}" presName="rootText" presStyleLbl="node1" presStyleIdx="2" presStyleCnt="3" custScaleY="166358"/>
      <dgm:spPr/>
      <dgm:t>
        <a:bodyPr/>
        <a:lstStyle/>
        <a:p>
          <a:endParaRPr lang="ru-RU"/>
        </a:p>
      </dgm:t>
    </dgm:pt>
    <dgm:pt modelId="{BE7EE774-71B5-4A95-90AE-CA03AF37E29C}" type="pres">
      <dgm:prSet presAssocID="{B7999E77-2238-4943-9F11-625679CF1A42}" presName="rootConnector" presStyleLbl="node1" presStyleIdx="2" presStyleCnt="3"/>
      <dgm:spPr/>
      <dgm:t>
        <a:bodyPr/>
        <a:lstStyle/>
        <a:p>
          <a:endParaRPr lang="ru-RU"/>
        </a:p>
      </dgm:t>
    </dgm:pt>
    <dgm:pt modelId="{3BACCEAF-AF32-43C5-8F9F-DCE6A5F1BFFA}" type="pres">
      <dgm:prSet presAssocID="{B7999E77-2238-4943-9F11-625679CF1A42}" presName="childShape" presStyleCnt="0"/>
      <dgm:spPr/>
    </dgm:pt>
  </dgm:ptLst>
  <dgm:cxnLst>
    <dgm:cxn modelId="{6E8D5EF8-AFA4-4209-9E12-55C79C68BB53}" srcId="{0556A6FE-767F-4AE1-8FAA-8AE9F5CEBD53}" destId="{C3BF4141-8DA5-4686-AEE0-BED44B5BF53B}" srcOrd="1" destOrd="0" parTransId="{31E8DE79-F79D-44A0-BF5E-0BAC2CB8A3F0}" sibTransId="{E1D58EE9-78AB-45B9-9966-BCECC9FAD9F2}"/>
    <dgm:cxn modelId="{BBFEE3A6-A3EE-40BE-B4D9-6884939204A5}" type="presOf" srcId="{C3BF4141-8DA5-4686-AEE0-BED44B5BF53B}" destId="{F24B19F9-5CCA-4075-9EE2-1146BECE9537}" srcOrd="1" destOrd="0" presId="urn:microsoft.com/office/officeart/2005/8/layout/hierarchy3"/>
    <dgm:cxn modelId="{DC295840-34EE-45F0-9998-189814F18CC6}" type="presOf" srcId="{B7999E77-2238-4943-9F11-625679CF1A42}" destId="{BE7EE774-71B5-4A95-90AE-CA03AF37E29C}" srcOrd="1" destOrd="0" presId="urn:microsoft.com/office/officeart/2005/8/layout/hierarchy3"/>
    <dgm:cxn modelId="{68CFA4AF-374D-4A58-BB83-2B0F75B01B38}" type="presOf" srcId="{14E961A3-4183-41D6-9497-9525154A95FB}" destId="{FD3497C3-6542-45A5-89F4-1DCC1FCC1292}" srcOrd="1" destOrd="0" presId="urn:microsoft.com/office/officeart/2005/8/layout/hierarchy3"/>
    <dgm:cxn modelId="{BCADC7C2-B861-43C3-895C-DD3EFA1D168A}" type="presOf" srcId="{14E961A3-4183-41D6-9497-9525154A95FB}" destId="{E2F4B572-AEDC-47B4-87B5-48224CCE28B7}" srcOrd="0" destOrd="0" presId="urn:microsoft.com/office/officeart/2005/8/layout/hierarchy3"/>
    <dgm:cxn modelId="{0CB2C034-3B99-4BAD-BC3C-76998CEF98C7}" srcId="{0556A6FE-767F-4AE1-8FAA-8AE9F5CEBD53}" destId="{14E961A3-4183-41D6-9497-9525154A95FB}" srcOrd="0" destOrd="0" parTransId="{21D2FF48-EBFC-4B5F-A6B1-72CC43599BC3}" sibTransId="{A421D0BA-CD81-44CC-ABDE-552C2E97CD48}"/>
    <dgm:cxn modelId="{8F14FD88-8028-4140-AD5C-8CF14BD7B9F9}" type="presOf" srcId="{C3BF4141-8DA5-4686-AEE0-BED44B5BF53B}" destId="{5FF979DE-41B9-4960-974E-131EF3668C90}" srcOrd="0" destOrd="0" presId="urn:microsoft.com/office/officeart/2005/8/layout/hierarchy3"/>
    <dgm:cxn modelId="{5F93139E-73C5-441C-AB39-1BA8D9F70E70}" srcId="{0556A6FE-767F-4AE1-8FAA-8AE9F5CEBD53}" destId="{B7999E77-2238-4943-9F11-625679CF1A42}" srcOrd="2" destOrd="0" parTransId="{8B391753-75A3-453A-B0F0-A73D37895C6D}" sibTransId="{791AC555-F662-4842-8992-C580A0994CF0}"/>
    <dgm:cxn modelId="{3A2D5ED2-42C5-4D45-8F09-1339CDA00122}" type="presOf" srcId="{0556A6FE-767F-4AE1-8FAA-8AE9F5CEBD53}" destId="{2F678E7B-EC83-4056-ACC7-A98F6C3B1041}" srcOrd="0" destOrd="0" presId="urn:microsoft.com/office/officeart/2005/8/layout/hierarchy3"/>
    <dgm:cxn modelId="{AEBB69CE-1BBA-4970-A38E-FC928D7CBAC8}" type="presOf" srcId="{B7999E77-2238-4943-9F11-625679CF1A42}" destId="{88E4CA07-FB47-4704-8E86-0FB6448FEBD9}" srcOrd="0" destOrd="0" presId="urn:microsoft.com/office/officeart/2005/8/layout/hierarchy3"/>
    <dgm:cxn modelId="{339937F7-E31D-4EF2-A16B-BB276065BDE2}" type="presParOf" srcId="{2F678E7B-EC83-4056-ACC7-A98F6C3B1041}" destId="{9D244DDB-46FE-4763-9E84-99E311D474A6}" srcOrd="0" destOrd="0" presId="urn:microsoft.com/office/officeart/2005/8/layout/hierarchy3"/>
    <dgm:cxn modelId="{4AA9148D-6DFF-44C7-9DEA-36407EC30F41}" type="presParOf" srcId="{9D244DDB-46FE-4763-9E84-99E311D474A6}" destId="{2FDFD536-07A8-48C0-A8C4-C2FB1DD13758}" srcOrd="0" destOrd="0" presId="urn:microsoft.com/office/officeart/2005/8/layout/hierarchy3"/>
    <dgm:cxn modelId="{4FE3A8E4-1181-4834-95F8-E45E629C179B}" type="presParOf" srcId="{2FDFD536-07A8-48C0-A8C4-C2FB1DD13758}" destId="{E2F4B572-AEDC-47B4-87B5-48224CCE28B7}" srcOrd="0" destOrd="0" presId="urn:microsoft.com/office/officeart/2005/8/layout/hierarchy3"/>
    <dgm:cxn modelId="{5F30A75A-6E9D-499B-915C-FFF02097165A}" type="presParOf" srcId="{2FDFD536-07A8-48C0-A8C4-C2FB1DD13758}" destId="{FD3497C3-6542-45A5-89F4-1DCC1FCC1292}" srcOrd="1" destOrd="0" presId="urn:microsoft.com/office/officeart/2005/8/layout/hierarchy3"/>
    <dgm:cxn modelId="{66D0BBF3-DEF9-4A6B-AA9A-30162BD60C13}" type="presParOf" srcId="{9D244DDB-46FE-4763-9E84-99E311D474A6}" destId="{10B812F2-41D2-44F9-9A75-BD2D9251F8EF}" srcOrd="1" destOrd="0" presId="urn:microsoft.com/office/officeart/2005/8/layout/hierarchy3"/>
    <dgm:cxn modelId="{AA5F2CB2-6B39-4A64-9903-5ECA05B4FAD5}" type="presParOf" srcId="{2F678E7B-EC83-4056-ACC7-A98F6C3B1041}" destId="{DEAE1C83-3141-4987-AE7E-7EFEA9EDFB0B}" srcOrd="1" destOrd="0" presId="urn:microsoft.com/office/officeart/2005/8/layout/hierarchy3"/>
    <dgm:cxn modelId="{B1751A6A-26E0-48B2-BB3E-8557987214EF}" type="presParOf" srcId="{DEAE1C83-3141-4987-AE7E-7EFEA9EDFB0B}" destId="{9E674AE5-E2EB-40FF-9DD1-0B8343793665}" srcOrd="0" destOrd="0" presId="urn:microsoft.com/office/officeart/2005/8/layout/hierarchy3"/>
    <dgm:cxn modelId="{D3F4D895-2C07-41E1-8DB3-C32AE99A4181}" type="presParOf" srcId="{9E674AE5-E2EB-40FF-9DD1-0B8343793665}" destId="{5FF979DE-41B9-4960-974E-131EF3668C90}" srcOrd="0" destOrd="0" presId="urn:microsoft.com/office/officeart/2005/8/layout/hierarchy3"/>
    <dgm:cxn modelId="{554691A0-5BD1-4521-9623-5EF2C09AD790}" type="presParOf" srcId="{9E674AE5-E2EB-40FF-9DD1-0B8343793665}" destId="{F24B19F9-5CCA-4075-9EE2-1146BECE9537}" srcOrd="1" destOrd="0" presId="urn:microsoft.com/office/officeart/2005/8/layout/hierarchy3"/>
    <dgm:cxn modelId="{4BEC25B5-BB3B-4FAB-838A-7A2B098CD42A}" type="presParOf" srcId="{DEAE1C83-3141-4987-AE7E-7EFEA9EDFB0B}" destId="{5CD123A7-F296-43BB-BE51-2AD36687AE60}" srcOrd="1" destOrd="0" presId="urn:microsoft.com/office/officeart/2005/8/layout/hierarchy3"/>
    <dgm:cxn modelId="{28380B93-0E93-4808-A084-585EBEF8A373}" type="presParOf" srcId="{2F678E7B-EC83-4056-ACC7-A98F6C3B1041}" destId="{5E6D92EB-F856-44CD-9B39-5BDA39037395}" srcOrd="2" destOrd="0" presId="urn:microsoft.com/office/officeart/2005/8/layout/hierarchy3"/>
    <dgm:cxn modelId="{00B87C3A-2D9B-4FD8-927F-F752BDC3F86B}" type="presParOf" srcId="{5E6D92EB-F856-44CD-9B39-5BDA39037395}" destId="{3CB74B71-3AF3-4CA5-AE85-15D46FBCEECC}" srcOrd="0" destOrd="0" presId="urn:microsoft.com/office/officeart/2005/8/layout/hierarchy3"/>
    <dgm:cxn modelId="{B2705FF8-9427-4A62-8360-722842E61C8D}" type="presParOf" srcId="{3CB74B71-3AF3-4CA5-AE85-15D46FBCEECC}" destId="{88E4CA07-FB47-4704-8E86-0FB6448FEBD9}" srcOrd="0" destOrd="0" presId="urn:microsoft.com/office/officeart/2005/8/layout/hierarchy3"/>
    <dgm:cxn modelId="{7404E05E-B1A0-48F3-B9B9-73B6FDBCBE26}" type="presParOf" srcId="{3CB74B71-3AF3-4CA5-AE85-15D46FBCEECC}" destId="{BE7EE774-71B5-4A95-90AE-CA03AF37E29C}" srcOrd="1" destOrd="0" presId="urn:microsoft.com/office/officeart/2005/8/layout/hierarchy3"/>
    <dgm:cxn modelId="{2F3AB0AC-09D5-4935-A4E9-B796AB0716CF}" type="presParOf" srcId="{5E6D92EB-F856-44CD-9B39-5BDA39037395}" destId="{3BACCEAF-AF32-43C5-8F9F-DCE6A5F1BF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B572-AEDC-47B4-87B5-48224CCE28B7}">
      <dsp:nvSpPr>
        <dsp:cNvPr id="0" name=""/>
        <dsp:cNvSpPr/>
      </dsp:nvSpPr>
      <dsp:spPr>
        <a:xfrm>
          <a:off x="1209" y="859804"/>
          <a:ext cx="2829594" cy="233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Random Forest</a:t>
          </a:r>
          <a:r>
            <a:rPr lang="ru-RU" sz="2800" kern="1200" dirty="0" smtClean="0"/>
            <a:t> </a:t>
          </a:r>
          <a:r>
            <a:rPr lang="en-US" sz="2800" kern="1200" dirty="0" smtClean="0"/>
            <a:t>:</a:t>
          </a:r>
          <a:endParaRPr lang="ru-RU" sz="28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r>
            <a:rPr lang="en-US" sz="2400" kern="1200" dirty="0" smtClean="0"/>
            <a:t>ROC_AUC: 0.5</a:t>
          </a:r>
          <a:endParaRPr lang="ru-RU" sz="24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Accuracy: 83.5%</a:t>
          </a:r>
          <a:endParaRPr lang="ru-RU" sz="2400" kern="1200" dirty="0"/>
        </a:p>
      </dsp:txBody>
      <dsp:txXfrm>
        <a:off x="69603" y="928198"/>
        <a:ext cx="2692806" cy="2198363"/>
      </dsp:txXfrm>
    </dsp:sp>
    <dsp:sp modelId="{5FF979DE-41B9-4960-974E-131EF3668C90}">
      <dsp:nvSpPr>
        <dsp:cNvPr id="0" name=""/>
        <dsp:cNvSpPr/>
      </dsp:nvSpPr>
      <dsp:spPr>
        <a:xfrm>
          <a:off x="3538202" y="859804"/>
          <a:ext cx="2829594" cy="2336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Sequential </a:t>
          </a:r>
          <a:r>
            <a:rPr lang="en-US" sz="2400" kern="1200" dirty="0" smtClean="0"/>
            <a:t>(</a:t>
          </a:r>
          <a:r>
            <a:rPr lang="ru-RU" sz="2400" kern="1200" dirty="0" smtClean="0"/>
            <a:t>Нейронная сеть) </a:t>
          </a:r>
          <a:r>
            <a:rPr lang="en-US" sz="2800" kern="1200" dirty="0" smtClean="0"/>
            <a:t>: </a:t>
          </a:r>
          <a:endParaRPr lang="ru-RU" sz="28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ROC_AUC: 0.537 </a:t>
          </a:r>
          <a:endParaRPr lang="ru-RU" sz="24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r>
            <a:rPr lang="en-US" sz="2400" kern="1200" dirty="0" smtClean="0"/>
            <a:t>Accuracy: 87%</a:t>
          </a:r>
          <a:endParaRPr lang="ru-RU" sz="2400" kern="1200" dirty="0"/>
        </a:p>
      </dsp:txBody>
      <dsp:txXfrm>
        <a:off x="3606644" y="928246"/>
        <a:ext cx="2692710" cy="2199908"/>
      </dsp:txXfrm>
    </dsp:sp>
    <dsp:sp modelId="{88E4CA07-FB47-4704-8E86-0FB6448FEBD9}">
      <dsp:nvSpPr>
        <dsp:cNvPr id="0" name=""/>
        <dsp:cNvSpPr/>
      </dsp:nvSpPr>
      <dsp:spPr>
        <a:xfrm>
          <a:off x="7075195" y="859804"/>
          <a:ext cx="2829594" cy="2353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XGBoost</a:t>
          </a:r>
          <a:r>
            <a:rPr lang="ru-RU" sz="2800" kern="1200" dirty="0" smtClean="0"/>
            <a:t> </a:t>
          </a:r>
          <a:r>
            <a:rPr lang="en-US" sz="2800" kern="1200" dirty="0" smtClean="0"/>
            <a:t>: </a:t>
          </a:r>
          <a:endParaRPr lang="ru-RU" sz="28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ROC_AUC: 0.55 </a:t>
          </a:r>
          <a:endParaRPr lang="ru-RU" sz="24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Accuracy: 81.5%</a:t>
          </a:r>
          <a:endParaRPr lang="ru-RU" sz="2400" kern="1200" dirty="0"/>
        </a:p>
      </dsp:txBody>
      <dsp:txXfrm>
        <a:off x="7144130" y="928739"/>
        <a:ext cx="2691724" cy="2215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4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88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3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4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4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6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0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53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63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1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1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9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60000"/>
                <a:lumOff val="40000"/>
              </a:schemeClr>
            </a:gs>
            <a:gs pos="36000">
              <a:srgbClr val="002060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2D69-EF34-4E76-8100-DBAA02261524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1278-E1FA-4B4E-BF75-8817149F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60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github.com/goaIKPI/bonch_de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60000"/>
                <a:lumOff val="40000"/>
              </a:schemeClr>
            </a:gs>
            <a:gs pos="36000">
              <a:srgbClr val="002060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1309" y="406795"/>
            <a:ext cx="4309819" cy="1527350"/>
          </a:xfrm>
        </p:spPr>
        <p:txBody>
          <a:bodyPr>
            <a:normAutofit/>
          </a:bodyPr>
          <a:lstStyle/>
          <a:p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Bonch.Dev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1309" y="1934145"/>
            <a:ext cx="8791385" cy="1947333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</a:rPr>
              <a:t>Анализ и оптимизация продаж операторов мобильной связи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77" y="3741337"/>
            <a:ext cx="2456901" cy="24569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856" y="3836796"/>
            <a:ext cx="2456901" cy="24569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342" y="3881478"/>
            <a:ext cx="2462997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485239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ROC_AUC</a:t>
            </a:r>
            <a:b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1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eceiver </a:t>
            </a:r>
            <a:r>
              <a:rPr lang="en-US" sz="31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perating </a:t>
            </a:r>
            <a:r>
              <a:rPr lang="en-US" sz="31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haracteristic _ </a:t>
            </a:r>
            <a:r>
              <a:rPr lang="en-US" sz="31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 </a:t>
            </a:r>
            <a:r>
              <a:rPr lang="en-US" sz="31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nder 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31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urve)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32" y="2388637"/>
            <a:ext cx="4037129" cy="37297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5" y="3423284"/>
            <a:ext cx="6555630" cy="2535382"/>
          </a:xfrm>
          <a:prstGeom prst="rect">
            <a:avLst/>
          </a:prstGeom>
        </p:spPr>
      </p:pic>
      <p:pic>
        <p:nvPicPr>
          <p:cNvPr id="8" name="Picture 2" descr="eq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95" y="2598178"/>
            <a:ext cx="6555630" cy="5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20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lterozoom.com/images/233461_x2iyCyQ74XpUXqPZq3ygDQ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12427" b="3523"/>
          <a:stretch/>
        </p:blipFill>
        <p:spPr bwMode="auto">
          <a:xfrm>
            <a:off x="904875" y="1933576"/>
            <a:ext cx="5669888" cy="373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0223" y="523875"/>
            <a:ext cx="852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RANDOM FOREST</a:t>
            </a:r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9949" y="2486025"/>
            <a:ext cx="444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</a:t>
            </a:r>
            <a:r>
              <a:rPr lang="ru-RU" dirty="0" smtClean="0"/>
              <a:t>твет </a:t>
            </a:r>
            <a:r>
              <a:rPr lang="ru-RU" dirty="0"/>
              <a:t>случайного леса представляет собой сумму ответов всех объектов обучения с некоторыми весами. 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243" y="3799409"/>
            <a:ext cx="5076825" cy="13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35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69" y="1965376"/>
            <a:ext cx="8010525" cy="4048125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52540" y="456286"/>
            <a:ext cx="3607568" cy="73833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Реализация в коде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56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https://cdn-images-1.medium.com/max/800/0*4ljHOiE3Z60ivC5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97" y="2896490"/>
            <a:ext cx="2409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cdn-images-1.medium.com/max/800/0*TzwfGagVeF43Kik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835" y="4248431"/>
            <a:ext cx="1209675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-images-1.medium.com/max/800/0*D2lOXl28ZoL52bl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835" y="5599316"/>
            <a:ext cx="22098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64137" y="2481063"/>
            <a:ext cx="3413144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- Функция </a:t>
            </a:r>
            <a:r>
              <a:rPr lang="ru-RU" sz="1400" b="1" dirty="0"/>
              <a:t>гиперболического тангенса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64137" y="3832357"/>
            <a:ext cx="296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- </a:t>
            </a:r>
            <a:r>
              <a:rPr lang="ru-RU" sz="1400" b="1" dirty="0" err="1" smtClean="0"/>
              <a:t>Сигмоида</a:t>
            </a:r>
            <a:r>
              <a:rPr lang="ru-RU" sz="1400" b="1" dirty="0" smtClean="0"/>
              <a:t> (Логическая)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564137" y="5181456"/>
            <a:ext cx="306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- Функция </a:t>
            </a:r>
            <a:r>
              <a:rPr lang="ru-RU" sz="1400" b="1" dirty="0"/>
              <a:t>линейного выпрямителя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564137" y="1906588"/>
            <a:ext cx="324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активации нейронов</a:t>
            </a: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141412" y="523268"/>
            <a:ext cx="9905998" cy="514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модель </a:t>
            </a:r>
            <a:r>
              <a:rPr lang="en-US" sz="28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Sequential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6" descr="https://www.samyzaf.com/ML/imdb/cnn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3" y="1652128"/>
            <a:ext cx="7897044" cy="443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881041" y="1998022"/>
            <a:ext cx="1455174" cy="270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rial Rounded MT Bold" panose="020F0704030504030204" pitchFamily="34" charset="0"/>
              </a:rPr>
              <a:t>tanh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265194" y="2791035"/>
            <a:ext cx="1455174" cy="237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rial Rounded MT Bold" panose="020F0704030504030204" pitchFamily="34" charset="0"/>
              </a:rPr>
              <a:t>tanh</a:t>
            </a:r>
            <a:endParaRPr lang="ru-RU" sz="1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691149" y="2791034"/>
            <a:ext cx="1632154" cy="2616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tanh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653789" y="2095700"/>
            <a:ext cx="1455174" cy="241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rial Rounded MT Bold" panose="020F0704030504030204" pitchFamily="34" charset="0"/>
              </a:rPr>
              <a:t>tanh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65725" y="3420364"/>
            <a:ext cx="1455174" cy="237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sigmoid</a:t>
            </a:r>
            <a:endParaRPr lang="ru-RU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67963" y="4140134"/>
            <a:ext cx="1455174" cy="284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rial Rounded MT Bold" panose="020F0704030504030204" pitchFamily="34" charset="0"/>
              </a:rPr>
              <a:t>relu</a:t>
            </a:r>
            <a:endParaRPr lang="ru-RU" sz="1600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1012723" y="4336921"/>
            <a:ext cx="1307690" cy="463961"/>
          </a:xfrm>
          <a:prstGeom prst="rightArrow">
            <a:avLst>
              <a:gd name="adj1" fmla="val 50000"/>
              <a:gd name="adj2" fmla="val 669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6666271" y="4424516"/>
            <a:ext cx="521110" cy="283122"/>
          </a:xfrm>
          <a:prstGeom prst="rightArrow">
            <a:avLst>
              <a:gd name="adj1" fmla="val 50000"/>
              <a:gd name="adj2" fmla="val 9977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59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2540" y="456286"/>
            <a:ext cx="3607568" cy="73833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Реализация в коде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37" y="1489588"/>
            <a:ext cx="98583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72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9808" y="456593"/>
            <a:ext cx="3809205" cy="810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Xgboost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Градиентный </a:t>
            </a:r>
            <a:r>
              <a:rPr lang="ru-RU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бустинг</a:t>
            </a:r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http://www.learnbymarketing.com/wp-content/uploads/2016/09/multi-level-model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71" y="1468294"/>
            <a:ext cx="6010060" cy="47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474212" y="2374680"/>
            <a:ext cx="4366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Helvetica Neue"/>
              </a:rPr>
              <a:t>Расчет качества</a:t>
            </a:r>
            <a:r>
              <a:rPr lang="en-US" dirty="0" smtClean="0">
                <a:latin typeface="Helvetica Neue"/>
              </a:rPr>
              <a:t> </a:t>
            </a:r>
            <a:r>
              <a:rPr lang="ru-RU" dirty="0" smtClean="0">
                <a:latin typeface="Helvetica Neue"/>
              </a:rPr>
              <a:t>каждой модели градиентном </a:t>
            </a:r>
            <a:r>
              <a:rPr lang="ru-RU" dirty="0" err="1" smtClean="0">
                <a:latin typeface="Helvetica Neue"/>
              </a:rPr>
              <a:t>бустинге</a:t>
            </a:r>
            <a:endParaRPr lang="ru-RU" dirty="0"/>
          </a:p>
        </p:txBody>
      </p:sp>
      <p:pic>
        <p:nvPicPr>
          <p:cNvPr id="1028" name="Picture 4" descr="https://pp.userapi.com/c852224/v852224166/62f97/6MvTUi27I7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12" y="3241963"/>
            <a:ext cx="4287032" cy="79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04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96" y="1678405"/>
            <a:ext cx="7829550" cy="411480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52540" y="456286"/>
            <a:ext cx="3607568" cy="73833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Реализация в коде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009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9567" y="532793"/>
            <a:ext cx="3849687" cy="629257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Подведение итогов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097340"/>
              </p:ext>
            </p:extLst>
          </p:nvPr>
        </p:nvGraphicFramePr>
        <p:xfrm>
          <a:off x="1141412" y="1717964"/>
          <a:ext cx="9905999" cy="407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652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материал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err="1"/>
              <a:t>Github</a:t>
            </a:r>
            <a:endParaRPr lang="en-US" sz="3600" dirty="0"/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https://github.com/goaIKPI/bonch_dev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22" y="2610744"/>
            <a:ext cx="2819199" cy="28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44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87170" y="1436399"/>
            <a:ext cx="5781675" cy="39902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/>
                </a:solidFill>
              </a:rPr>
              <a:t>Найти </a:t>
            </a:r>
            <a:r>
              <a:rPr lang="ru-RU" sz="2400" dirty="0">
                <a:solidFill>
                  <a:schemeClr val="tx1"/>
                </a:solidFill>
              </a:rPr>
              <a:t>недостатки сотового оператора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/>
              <a:t>Определить какие данные необходимы для анализа</a:t>
            </a:r>
            <a:endParaRPr lang="ru-RU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</a:rPr>
              <a:t>Провести анализ </a:t>
            </a:r>
            <a:r>
              <a:rPr lang="ru-RU" sz="2400" dirty="0" smtClean="0">
                <a:solidFill>
                  <a:schemeClr val="tx1"/>
                </a:solidFill>
              </a:rPr>
              <a:t>и создать модель предсказывающую оценку абонента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63676" y="592852"/>
            <a:ext cx="498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Что мы хотим сделать?</a:t>
            </a:r>
            <a:endParaRPr lang="ru-RU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9883" y="592852"/>
            <a:ext cx="5293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Для кого мы это делаем?</a:t>
            </a:r>
            <a:endParaRPr lang="ru-RU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417" y="1869325"/>
            <a:ext cx="5285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любой компании сотовой связи, которая хочет предсказать плохие  отзывы от абонентов и решить эту проблему, тем самым предотвратить спад конкурентоспособности на рынке. </a:t>
            </a:r>
          </a:p>
          <a:p>
            <a:r>
              <a:rPr lang="ru-RU" sz="2400" dirty="0" smtClean="0"/>
              <a:t>К таким компаниям относятся     </a:t>
            </a:r>
          </a:p>
          <a:p>
            <a:r>
              <a:rPr lang="ru-RU" sz="2400" dirty="0" smtClean="0"/>
              <a:t>-   Мегафон</a:t>
            </a:r>
          </a:p>
          <a:p>
            <a:r>
              <a:rPr lang="ru-RU" sz="2400" dirty="0" smtClean="0"/>
              <a:t>-   Теле2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МТС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Йота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Билайн(ВымпелКом)</a:t>
            </a:r>
            <a:endParaRPr lang="ru-RU" sz="24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968845" y="5024"/>
            <a:ext cx="0" cy="6852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5429" y="552450"/>
            <a:ext cx="4716419" cy="6858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Где мы возьмем данные?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21980" y="1619251"/>
            <a:ext cx="9831390" cy="1513424"/>
          </a:xfrm>
        </p:spPr>
        <p:txBody>
          <a:bodyPr>
            <a:normAutofit/>
          </a:bodyPr>
          <a:lstStyle/>
          <a:p>
            <a:r>
              <a:rPr lang="ru-RU" sz="2400" dirty="0"/>
              <a:t>Данные нам предоставила крупнейшая отечественная компания «</a:t>
            </a:r>
            <a:r>
              <a:rPr lang="ru-RU" sz="2400" dirty="0" smtClean="0"/>
              <a:t>Мегафон» в ходе </a:t>
            </a:r>
            <a:r>
              <a:rPr lang="ru-RU" sz="2400" dirty="0" smtClean="0"/>
              <a:t>соревнования </a:t>
            </a:r>
            <a:r>
              <a:rPr lang="it-IT" sz="2400" dirty="0"/>
              <a:t>Telecom Data Cup — CSI Analyze</a:t>
            </a:r>
            <a:r>
              <a:rPr lang="ru-RU" sz="2400" dirty="0"/>
              <a:t> , в котором используются данные собранные с 9443 абонентов</a:t>
            </a:r>
          </a:p>
          <a:p>
            <a:endParaRPr lang="ru-RU" dirty="0"/>
          </a:p>
        </p:txBody>
      </p:sp>
      <p:pic>
        <p:nvPicPr>
          <p:cNvPr id="1026" name="Picture 2" descr="http://edu.robogeek.ru/files/nodus_items/0005/2954/_cache/fit650x800-image-2954-15415879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26" y="3208876"/>
            <a:ext cx="6688899" cy="350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5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58358" y="4107631"/>
            <a:ext cx="3001945" cy="56263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    Зона покрытия</a:t>
            </a:r>
            <a:endParaRPr lang="ru-RU" sz="2000" dirty="0"/>
          </a:p>
        </p:txBody>
      </p:sp>
      <p:sp>
        <p:nvSpPr>
          <p:cNvPr id="17" name="Выгнутая влево стрелка 16"/>
          <p:cNvSpPr/>
          <p:nvPr/>
        </p:nvSpPr>
        <p:spPr>
          <a:xfrm rot="17962346">
            <a:off x="3372358" y="3433631"/>
            <a:ext cx="1034669" cy="2048878"/>
          </a:xfrm>
          <a:prstGeom prst="curvedRightArrow">
            <a:avLst>
              <a:gd name="adj1" fmla="val 25000"/>
              <a:gd name="adj2" fmla="val 50000"/>
              <a:gd name="adj3" fmla="val 34357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4713" y="3172982"/>
            <a:ext cx="3704926" cy="56263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     </a:t>
            </a:r>
            <a:r>
              <a:rPr lang="ru-RU" sz="2000" dirty="0" smtClean="0"/>
              <a:t>Идентификатор абонента </a:t>
            </a:r>
            <a:endParaRPr lang="ru-RU" sz="2000" dirty="0"/>
          </a:p>
        </p:txBody>
      </p:sp>
      <p:sp>
        <p:nvSpPr>
          <p:cNvPr id="15" name="Выгнутая влево стрелка 14"/>
          <p:cNvSpPr/>
          <p:nvPr/>
        </p:nvSpPr>
        <p:spPr>
          <a:xfrm rot="3489023">
            <a:off x="3590449" y="1657011"/>
            <a:ext cx="817203" cy="1942401"/>
          </a:xfrm>
          <a:prstGeom prst="curvedRightArrow">
            <a:avLst>
              <a:gd name="adj1" fmla="val 25000"/>
              <a:gd name="adj2" fmla="val 85903"/>
              <a:gd name="adj3" fmla="val 71325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3845" y="2465789"/>
            <a:ext cx="3096458" cy="56263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Особенности абонента</a:t>
            </a:r>
            <a:endParaRPr lang="ru-RU" sz="2000" dirty="0"/>
          </a:p>
        </p:txBody>
      </p:sp>
      <p:sp>
        <p:nvSpPr>
          <p:cNvPr id="11" name="Выгнутая влево стрелка 10"/>
          <p:cNvSpPr/>
          <p:nvPr/>
        </p:nvSpPr>
        <p:spPr>
          <a:xfrm rot="6564894">
            <a:off x="7602836" y="1566891"/>
            <a:ext cx="884660" cy="1932012"/>
          </a:xfrm>
          <a:prstGeom prst="curvedRightArrow">
            <a:avLst>
              <a:gd name="adj1" fmla="val 25000"/>
              <a:gd name="adj2" fmla="val 50000"/>
              <a:gd name="adj3" fmla="val 45599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1890" y="3162942"/>
            <a:ext cx="3668803" cy="56263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 </a:t>
            </a:r>
            <a:r>
              <a:rPr lang="ru-RU" sz="2000" dirty="0" smtClean="0"/>
              <a:t>   Стоимость услуг связи</a:t>
            </a:r>
            <a:endParaRPr lang="ru-RU" sz="2000" dirty="0"/>
          </a:p>
        </p:txBody>
      </p:sp>
      <p:sp>
        <p:nvSpPr>
          <p:cNvPr id="16" name="Выгнутая влево стрелка 15"/>
          <p:cNvSpPr/>
          <p:nvPr/>
        </p:nvSpPr>
        <p:spPr>
          <a:xfrm rot="14103240">
            <a:off x="7950203" y="3403089"/>
            <a:ext cx="927145" cy="2105410"/>
          </a:xfrm>
          <a:prstGeom prst="curvedRightArrow">
            <a:avLst>
              <a:gd name="adj1" fmla="val 25000"/>
              <a:gd name="adj2" fmla="val 50000"/>
              <a:gd name="adj3" fmla="val 48031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7373" y="470176"/>
            <a:ext cx="550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Признаки для анализа данных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08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1135" y="544776"/>
            <a:ext cx="8887490" cy="75308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Зона покрытия отечественных операторов связи</a:t>
            </a:r>
          </a:p>
        </p:txBody>
      </p:sp>
      <p:graphicFrame>
        <p:nvGraphicFramePr>
          <p:cNvPr id="4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61232"/>
              </p:ext>
            </p:extLst>
          </p:nvPr>
        </p:nvGraphicFramePr>
        <p:xfrm>
          <a:off x="838200" y="1690689"/>
          <a:ext cx="10793361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115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36000">
              <a:srgbClr val="002060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2066" y="573913"/>
            <a:ext cx="9184616" cy="60811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Сравнение  тарифных планов «большой четверки»</a:t>
            </a:r>
          </a:p>
        </p:txBody>
      </p:sp>
      <p:graphicFrame>
        <p:nvGraphicFramePr>
          <p:cNvPr id="4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475403"/>
              </p:ext>
            </p:extLst>
          </p:nvPr>
        </p:nvGraphicFramePr>
        <p:xfrm>
          <a:off x="1237785" y="1449659"/>
          <a:ext cx="10181064" cy="4458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3322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988544771"/>
              </p:ext>
            </p:extLst>
          </p:nvPr>
        </p:nvGraphicFramePr>
        <p:xfrm>
          <a:off x="-633046" y="0"/>
          <a:ext cx="12192000" cy="6169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472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0437" y="473552"/>
            <a:ext cx="4568011" cy="58581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Предобработка данных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01" y="1804406"/>
            <a:ext cx="5518150" cy="3762375"/>
          </a:xfrm>
          <a:prstGeom prst="rect">
            <a:avLst/>
          </a:prstGeom>
        </p:spPr>
      </p:pic>
      <p:pic>
        <p:nvPicPr>
          <p:cNvPr id="5128" name="Picture 8" descr="https://i.stack.imgur.com/Y4gxj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0" r="5523" b="1"/>
          <a:stretch/>
        </p:blipFill>
        <p:spPr bwMode="auto">
          <a:xfrm>
            <a:off x="559341" y="1795346"/>
            <a:ext cx="5375101" cy="37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8443" y="5664820"/>
            <a:ext cx="23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Нормальные данные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62927" y="5664820"/>
            <a:ext cx="15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Наши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853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5038" y="628043"/>
            <a:ext cx="4687887" cy="610207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Что мы использовали?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Алгоритм </a:t>
            </a:r>
            <a:r>
              <a:rPr lang="en-US" dirty="0" err="1" smtClean="0"/>
              <a:t>RandomForestClassifier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Модель нейронной сети </a:t>
            </a:r>
            <a:r>
              <a:rPr lang="en-US" dirty="0" smtClean="0"/>
              <a:t>Sequential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Модель градиентного </a:t>
            </a:r>
            <a:r>
              <a:rPr lang="ru-RU" dirty="0" err="1" smtClean="0"/>
              <a:t>бустинга</a:t>
            </a:r>
            <a:r>
              <a:rPr lang="ru-RU" dirty="0" smtClean="0"/>
              <a:t> </a:t>
            </a:r>
            <a:r>
              <a:rPr lang="en-US" dirty="0" err="1" smtClean="0"/>
              <a:t>XGBoost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Оценка работы при помощи метрики </a:t>
            </a:r>
            <a:r>
              <a:rPr lang="en-US" dirty="0" smtClean="0"/>
              <a:t>ROC_AUC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36784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2031</TotalTime>
  <Words>269</Words>
  <Application>Microsoft Office PowerPoint</Application>
  <PresentationFormat>Широкоэкранный</PresentationFormat>
  <Paragraphs>66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Arial Rounded MT Bold</vt:lpstr>
      <vt:lpstr>Helvetica Neue</vt:lpstr>
      <vt:lpstr>Trebuchet MS</vt:lpstr>
      <vt:lpstr>Tw Cen MT</vt:lpstr>
      <vt:lpstr>Wingdings</vt:lpstr>
      <vt:lpstr>Контур</vt:lpstr>
      <vt:lpstr>Bonch.Dev  Data Science</vt:lpstr>
      <vt:lpstr>Презентация PowerPoint</vt:lpstr>
      <vt:lpstr>Где мы возьмем данные?</vt:lpstr>
      <vt:lpstr>Презентация PowerPoint</vt:lpstr>
      <vt:lpstr>Зона покрытия отечественных операторов связи</vt:lpstr>
      <vt:lpstr> Сравнение  тарифных планов «большой четверки»</vt:lpstr>
      <vt:lpstr>Презентация PowerPoint</vt:lpstr>
      <vt:lpstr>Предобработка данных</vt:lpstr>
      <vt:lpstr>Что мы использовали?</vt:lpstr>
      <vt:lpstr>ROC_AUC (Receiver Operating Characteristic _ Area Under the Curve) </vt:lpstr>
      <vt:lpstr>Презентация PowerPoint</vt:lpstr>
      <vt:lpstr>Реализация в коде</vt:lpstr>
      <vt:lpstr>Презентация PowerPoint</vt:lpstr>
      <vt:lpstr>Реализация в коде</vt:lpstr>
      <vt:lpstr>Xgboost (Градиентный бустинг)</vt:lpstr>
      <vt:lpstr>Реализация в коде</vt:lpstr>
      <vt:lpstr>Подведение итогов</vt:lpstr>
      <vt:lpstr>Ссылка на материал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Bonch.Dev  Data Science</dc:title>
  <dc:creator>олег герман</dc:creator>
  <cp:lastModifiedBy>олег герман</cp:lastModifiedBy>
  <cp:revision>44</cp:revision>
  <dcterms:created xsi:type="dcterms:W3CDTF">2018-12-17T21:57:29Z</dcterms:created>
  <dcterms:modified xsi:type="dcterms:W3CDTF">2018-12-19T15:33:31Z</dcterms:modified>
</cp:coreProperties>
</file>