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61" r:id="rId4"/>
    <p:sldId id="263" r:id="rId5"/>
    <p:sldId id="257" r:id="rId6"/>
    <p:sldId id="258" r:id="rId7"/>
    <p:sldId id="262" r:id="rId8"/>
    <p:sldId id="266" r:id="rId9"/>
    <p:sldId id="270" r:id="rId10"/>
    <p:sldId id="271" r:id="rId11"/>
    <p:sldId id="272" r:id="rId12"/>
    <p:sldId id="269"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p:scale>
          <a:sx n="66" d="100"/>
          <a:sy n="66" d="100"/>
        </p:scale>
        <p:origin x="99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95867-DA4A-4741-B3E5-883179A75668}" type="datetimeFigureOut">
              <a:rPr lang="fr-FR" smtClean="0"/>
              <a:t>05/12/2023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1F2AE-8819-4745-B687-654B5621F0B9}" type="slidenum">
              <a:rPr lang="fr-FR" smtClean="0"/>
              <a:t>‹#›</a:t>
            </a:fld>
            <a:endParaRPr lang="fr-FR"/>
          </a:p>
        </p:txBody>
      </p:sp>
    </p:spTree>
    <p:extLst>
      <p:ext uri="{BB962C8B-B14F-4D97-AF65-F5344CB8AC3E}">
        <p14:creationId xmlns:p14="http://schemas.microsoft.com/office/powerpoint/2010/main" val="393359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D51F2AE-8819-4745-B687-654B5621F0B9}" type="slidenum">
              <a:rPr lang="fr-FR" smtClean="0"/>
              <a:t>1</a:t>
            </a:fld>
            <a:endParaRPr lang="fr-FR"/>
          </a:p>
        </p:txBody>
      </p:sp>
    </p:spTree>
    <p:extLst>
      <p:ext uri="{BB962C8B-B14F-4D97-AF65-F5344CB8AC3E}">
        <p14:creationId xmlns:p14="http://schemas.microsoft.com/office/powerpoint/2010/main" val="407063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96335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41224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6519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5715928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5505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07753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049017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9271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45893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29/11/2023</a:t>
            </a:r>
          </a:p>
        </p:txBody>
      </p:sp>
      <p:sp>
        <p:nvSpPr>
          <p:cNvPr id="5" name="Footer Placeholder 4"/>
          <p:cNvSpPr>
            <a:spLocks noGrp="1"/>
          </p:cNvSpPr>
          <p:nvPr>
            <p:ph type="ftr" sz="quarter" idx="11"/>
          </p:nvPr>
        </p:nvSpPr>
        <p:spPr/>
        <p:txBody>
          <a:bodyPr/>
          <a:lstStyle/>
          <a:p>
            <a:r>
              <a:rPr lang="fr-FR"/>
              <a:t>Mohamedam</a:t>
            </a:r>
          </a:p>
        </p:txBody>
      </p:sp>
      <p:sp>
        <p:nvSpPr>
          <p:cNvPr id="6" name="Slide Number Placeholder 5"/>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61410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222931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29/11/2023</a:t>
            </a:r>
          </a:p>
        </p:txBody>
      </p:sp>
      <p:sp>
        <p:nvSpPr>
          <p:cNvPr id="8" name="Footer Placeholder 7"/>
          <p:cNvSpPr>
            <a:spLocks noGrp="1"/>
          </p:cNvSpPr>
          <p:nvPr>
            <p:ph type="ftr" sz="quarter" idx="11"/>
          </p:nvPr>
        </p:nvSpPr>
        <p:spPr/>
        <p:txBody>
          <a:bodyPr/>
          <a:lstStyle/>
          <a:p>
            <a:r>
              <a:rPr lang="fr-FR"/>
              <a:t>Mohamedam</a:t>
            </a:r>
          </a:p>
        </p:txBody>
      </p:sp>
      <p:sp>
        <p:nvSpPr>
          <p:cNvPr id="9" name="Slide Number Placeholder 8"/>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92115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29/11/2023</a:t>
            </a:r>
          </a:p>
        </p:txBody>
      </p:sp>
      <p:sp>
        <p:nvSpPr>
          <p:cNvPr id="4" name="Footer Placeholder 3"/>
          <p:cNvSpPr>
            <a:spLocks noGrp="1"/>
          </p:cNvSpPr>
          <p:nvPr>
            <p:ph type="ftr" sz="quarter" idx="11"/>
          </p:nvPr>
        </p:nvSpPr>
        <p:spPr/>
        <p:txBody>
          <a:bodyPr/>
          <a:lstStyle/>
          <a:p>
            <a:r>
              <a:rPr lang="fr-FR"/>
              <a:t>Mohamedam</a:t>
            </a:r>
          </a:p>
        </p:txBody>
      </p:sp>
      <p:sp>
        <p:nvSpPr>
          <p:cNvPr id="5" name="Slide Number Placeholder 4"/>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34718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29/11/2023</a:t>
            </a:r>
          </a:p>
        </p:txBody>
      </p:sp>
      <p:sp>
        <p:nvSpPr>
          <p:cNvPr id="3" name="Footer Placeholder 2"/>
          <p:cNvSpPr>
            <a:spLocks noGrp="1"/>
          </p:cNvSpPr>
          <p:nvPr>
            <p:ph type="ftr" sz="quarter" idx="11"/>
          </p:nvPr>
        </p:nvSpPr>
        <p:spPr/>
        <p:txBody>
          <a:bodyPr/>
          <a:lstStyle/>
          <a:p>
            <a:r>
              <a:rPr lang="fr-FR"/>
              <a:t>Mohamedam</a:t>
            </a:r>
          </a:p>
        </p:txBody>
      </p:sp>
      <p:sp>
        <p:nvSpPr>
          <p:cNvPr id="4" name="Slide Number Placeholder 3"/>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120866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423047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29/11/2023</a:t>
            </a:r>
          </a:p>
        </p:txBody>
      </p:sp>
      <p:sp>
        <p:nvSpPr>
          <p:cNvPr id="6" name="Footer Placeholder 5"/>
          <p:cNvSpPr>
            <a:spLocks noGrp="1"/>
          </p:cNvSpPr>
          <p:nvPr>
            <p:ph type="ftr" sz="quarter" idx="11"/>
          </p:nvPr>
        </p:nvSpPr>
        <p:spPr/>
        <p:txBody>
          <a:bodyPr/>
          <a:lstStyle/>
          <a:p>
            <a:r>
              <a:rPr lang="fr-FR"/>
              <a:t>Mohamedam</a:t>
            </a:r>
          </a:p>
        </p:txBody>
      </p:sp>
      <p:sp>
        <p:nvSpPr>
          <p:cNvPr id="7" name="Slide Number Placeholder 6"/>
          <p:cNvSpPr>
            <a:spLocks noGrp="1"/>
          </p:cNvSpPr>
          <p:nvPr>
            <p:ph type="sldNum" sz="quarter" idx="12"/>
          </p:nvPr>
        </p:nvSpPr>
        <p:spPr/>
        <p:txBody>
          <a:bodyPr/>
          <a:lstStyle/>
          <a:p>
            <a:fld id="{C1E708B2-FA5C-4251-B61D-27A308DFEAE5}" type="slidenum">
              <a:rPr lang="fr-FR" smtClean="0"/>
              <a:t>‹#›</a:t>
            </a:fld>
            <a:endParaRPr lang="fr-FR"/>
          </a:p>
        </p:txBody>
      </p:sp>
    </p:spTree>
    <p:extLst>
      <p:ext uri="{BB962C8B-B14F-4D97-AF65-F5344CB8AC3E}">
        <p14:creationId xmlns:p14="http://schemas.microsoft.com/office/powerpoint/2010/main" val="360143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r-FR"/>
              <a:t>29/11/2023</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Mohamedam</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E708B2-FA5C-4251-B61D-27A308DFEAE5}" type="slidenum">
              <a:rPr lang="fr-FR" smtClean="0"/>
              <a:t>‹#›</a:t>
            </a:fld>
            <a:endParaRPr lang="fr-FR"/>
          </a:p>
        </p:txBody>
      </p:sp>
    </p:spTree>
    <p:extLst>
      <p:ext uri="{BB962C8B-B14F-4D97-AF65-F5344CB8AC3E}">
        <p14:creationId xmlns:p14="http://schemas.microsoft.com/office/powerpoint/2010/main" val="2075817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solidFill>
                  <a:schemeClr val="tx1"/>
                </a:solidFill>
              </a:rPr>
              <a:t>Gestion de département Génie Informatique</a:t>
            </a:r>
          </a:p>
        </p:txBody>
      </p:sp>
      <p:sp>
        <p:nvSpPr>
          <p:cNvPr id="3" name="Sous-titre 2"/>
          <p:cNvSpPr>
            <a:spLocks noGrp="1"/>
          </p:cNvSpPr>
          <p:nvPr>
            <p:ph type="subTitle" idx="1"/>
          </p:nvPr>
        </p:nvSpPr>
        <p:spPr/>
        <p:txBody>
          <a:bodyPr/>
          <a:lstStyle/>
          <a:p>
            <a:r>
              <a:rPr lang="fr-FR" dirty="0"/>
              <a:t>Projet : Interface graphique en QT/C++</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1</a:t>
            </a:fld>
            <a:endParaRPr lang="fr-FR"/>
          </a:p>
        </p:txBody>
      </p:sp>
      <p:sp>
        <p:nvSpPr>
          <p:cNvPr id="8" name="ZoneTexte 7"/>
          <p:cNvSpPr txBox="1"/>
          <p:nvPr/>
        </p:nvSpPr>
        <p:spPr>
          <a:xfrm>
            <a:off x="838200" y="5073855"/>
            <a:ext cx="2606722" cy="1323439"/>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Group : </a:t>
            </a:r>
          </a:p>
          <a:p>
            <a:r>
              <a:rPr lang="fr-FR" sz="2000" dirty="0">
                <a:latin typeface="Bahnschrift Condensed" panose="020B0502040204020203" pitchFamily="34" charset="0"/>
              </a:rPr>
              <a:t>El Houssine KHALIL </a:t>
            </a:r>
          </a:p>
          <a:p>
            <a:r>
              <a:rPr lang="fr-FR" sz="2000" dirty="0">
                <a:latin typeface="Bahnschrift Condensed" panose="020B0502040204020203" pitchFamily="34" charset="0"/>
              </a:rPr>
              <a:t>El Mahdi Id Lahcen </a:t>
            </a:r>
            <a:endParaRPr lang="fr-FR" sz="2000" dirty="0">
              <a:solidFill>
                <a:srgbClr val="FF0000"/>
              </a:solidFill>
              <a:latin typeface="Bahnschrift Condensed" panose="020B0502040204020203" pitchFamily="34" charset="0"/>
            </a:endParaRPr>
          </a:p>
          <a:p>
            <a:r>
              <a:rPr lang="fr-FR" sz="2000" dirty="0">
                <a:latin typeface="Bahnschrift Condensed" panose="020B0502040204020203" pitchFamily="34" charset="0"/>
              </a:rPr>
              <a:t>Mohamed Amine BAHASSOU</a:t>
            </a:r>
          </a:p>
        </p:txBody>
      </p:sp>
      <p:sp>
        <p:nvSpPr>
          <p:cNvPr id="7" name="ZoneTexte 7">
            <a:extLst>
              <a:ext uri="{FF2B5EF4-FFF2-40B4-BE49-F238E27FC236}">
                <a16:creationId xmlns:a16="http://schemas.microsoft.com/office/drawing/2014/main" id="{8E36539C-3492-EADD-3B1C-985ABE36299D}"/>
              </a:ext>
            </a:extLst>
          </p:cNvPr>
          <p:cNvSpPr txBox="1"/>
          <p:nvPr/>
        </p:nvSpPr>
        <p:spPr>
          <a:xfrm>
            <a:off x="7110047" y="5073855"/>
            <a:ext cx="2606722" cy="707886"/>
          </a:xfrm>
          <a:prstGeom prst="rect">
            <a:avLst/>
          </a:prstGeom>
          <a:noFill/>
        </p:spPr>
        <p:txBody>
          <a:bodyPr wrap="square" rtlCol="0">
            <a:spAutoFit/>
          </a:bodyPr>
          <a:lstStyle/>
          <a:p>
            <a:r>
              <a:rPr lang="fr-FR" sz="2000" dirty="0">
                <a:solidFill>
                  <a:srgbClr val="FF0000"/>
                </a:solidFill>
                <a:latin typeface="Bahnschrift Condensed" panose="020B0502040204020203" pitchFamily="34" charset="0"/>
              </a:rPr>
              <a:t>Encadré par: </a:t>
            </a:r>
          </a:p>
          <a:p>
            <a:r>
              <a:rPr lang="fr-FR" sz="2000" dirty="0">
                <a:latin typeface="Bahnschrift Condensed" panose="020B0502040204020203" pitchFamily="34" charset="0"/>
              </a:rPr>
              <a:t>Dr. El Mokhtar EN-NAIMI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00" y="345915"/>
            <a:ext cx="3434676" cy="16181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6160" y="-363972"/>
            <a:ext cx="4282440" cy="3037887"/>
          </a:xfrm>
          <a:prstGeom prst="rect">
            <a:avLst/>
          </a:prstGeom>
        </p:spPr>
      </p:pic>
      <p:sp>
        <p:nvSpPr>
          <p:cNvPr id="9" name="TextBox 8">
            <a:extLst>
              <a:ext uri="{FF2B5EF4-FFF2-40B4-BE49-F238E27FC236}">
                <a16:creationId xmlns:a16="http://schemas.microsoft.com/office/drawing/2014/main" id="{312CE8DD-C998-D961-2E37-8662CA4E0330}"/>
              </a:ext>
            </a:extLst>
          </p:cNvPr>
          <p:cNvSpPr txBox="1"/>
          <p:nvPr/>
        </p:nvSpPr>
        <p:spPr>
          <a:xfrm>
            <a:off x="2672862" y="315387"/>
            <a:ext cx="5739618" cy="1754326"/>
          </a:xfrm>
          <a:prstGeom prst="rect">
            <a:avLst/>
          </a:prstGeom>
          <a:noFill/>
        </p:spPr>
        <p:txBody>
          <a:bodyPr wrap="square" rtlCol="0">
            <a:spAutoFit/>
          </a:bodyPr>
          <a:lstStyle/>
          <a:p>
            <a:pPr algn="ctr"/>
            <a:r>
              <a:rPr lang="fr-FR" b="1" dirty="0">
                <a:solidFill>
                  <a:schemeClr val="accent1"/>
                </a:solidFill>
              </a:rPr>
              <a:t>Royaume du Maroc </a:t>
            </a:r>
          </a:p>
          <a:p>
            <a:pPr algn="ctr"/>
            <a:r>
              <a:rPr lang="fr-FR" b="1" dirty="0">
                <a:solidFill>
                  <a:schemeClr val="accent1"/>
                </a:solidFill>
              </a:rPr>
              <a:t>Ministère de l’Enseignement Supérieur, de la Recherche et l’innovation.</a:t>
            </a:r>
          </a:p>
          <a:p>
            <a:pPr algn="ctr"/>
            <a:r>
              <a:rPr lang="fr-FR" b="1" dirty="0">
                <a:solidFill>
                  <a:schemeClr val="accent1"/>
                </a:solidFill>
              </a:rPr>
              <a:t>Université Abdelmalek </a:t>
            </a:r>
            <a:r>
              <a:rPr lang="fr-FR" b="1" dirty="0" err="1">
                <a:solidFill>
                  <a:schemeClr val="accent1"/>
                </a:solidFill>
              </a:rPr>
              <a:t>Essaadi</a:t>
            </a:r>
            <a:endParaRPr lang="fr-FR" b="1" dirty="0">
              <a:solidFill>
                <a:schemeClr val="accent1"/>
              </a:solidFill>
            </a:endParaRPr>
          </a:p>
          <a:p>
            <a:pPr algn="ctr"/>
            <a:r>
              <a:rPr lang="fr-FR" b="1" dirty="0">
                <a:solidFill>
                  <a:schemeClr val="accent1"/>
                </a:solidFill>
              </a:rPr>
              <a:t>Faculté de Sciences et Techniques Tanger</a:t>
            </a:r>
          </a:p>
          <a:p>
            <a:pPr algn="ctr"/>
            <a:r>
              <a:rPr lang="fr-FR" b="1" dirty="0">
                <a:solidFill>
                  <a:schemeClr val="accent1"/>
                </a:solidFill>
              </a:rPr>
              <a:t>Département Génie Informatique </a:t>
            </a:r>
            <a:endParaRPr lang="en-US" b="1" dirty="0">
              <a:solidFill>
                <a:schemeClr val="accent1"/>
              </a:solidFill>
            </a:endParaRPr>
          </a:p>
        </p:txBody>
      </p:sp>
    </p:spTree>
    <p:extLst>
      <p:ext uri="{BB962C8B-B14F-4D97-AF65-F5344CB8AC3E}">
        <p14:creationId xmlns:p14="http://schemas.microsoft.com/office/powerpoint/2010/main" val="3227944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7222-E9A8-DDB2-BA44-194827632B8A}"/>
              </a:ext>
            </a:extLst>
          </p:cNvPr>
          <p:cNvSpPr>
            <a:spLocks noGrp="1"/>
          </p:cNvSpPr>
          <p:nvPr>
            <p:ph type="title"/>
          </p:nvPr>
        </p:nvSpPr>
        <p:spPr/>
        <p:txBody>
          <a:bodyPr/>
          <a:lstStyle/>
          <a:p>
            <a:r>
              <a:rPr lang="fr-FR" dirty="0"/>
              <a:t>Filières</a:t>
            </a:r>
            <a:endParaRPr lang="en-US" dirty="0"/>
          </a:p>
        </p:txBody>
      </p:sp>
      <p:sp>
        <p:nvSpPr>
          <p:cNvPr id="3" name="Content Placeholder 2">
            <a:extLst>
              <a:ext uri="{FF2B5EF4-FFF2-40B4-BE49-F238E27FC236}">
                <a16:creationId xmlns:a16="http://schemas.microsoft.com/office/drawing/2014/main" id="{B6BCDDDF-6C8A-833D-4AC6-1960F7B44D81}"/>
              </a:ext>
            </a:extLst>
          </p:cNvPr>
          <p:cNvSpPr>
            <a:spLocks noGrp="1"/>
          </p:cNvSpPr>
          <p:nvPr>
            <p:ph idx="1"/>
          </p:nvPr>
        </p:nvSpPr>
        <p:spPr>
          <a:xfrm>
            <a:off x="677335" y="2160589"/>
            <a:ext cx="4541780" cy="3880773"/>
          </a:xfrm>
        </p:spPr>
        <p:txBody>
          <a:bodyPr/>
          <a:lstStyle/>
          <a:p>
            <a:r>
              <a:rPr lang="fr-FR" dirty="0"/>
              <a:t>Concernant cette page on va voir les informations des filières qui concerne le département pour le Master, Cycle d’ingénieur et License</a:t>
            </a:r>
          </a:p>
          <a:p>
            <a:endParaRPr lang="fr-FR" dirty="0"/>
          </a:p>
          <a:p>
            <a:r>
              <a:rPr lang="fr-FR" dirty="0"/>
              <a:t>Ces informations concerne les différents spécialités pour chaque filières et aussi les différents semestres avec leur modules respectives</a:t>
            </a:r>
            <a:endParaRPr lang="en-US" dirty="0"/>
          </a:p>
        </p:txBody>
      </p:sp>
      <p:sp>
        <p:nvSpPr>
          <p:cNvPr id="4" name="Slide Number Placeholder 3">
            <a:extLst>
              <a:ext uri="{FF2B5EF4-FFF2-40B4-BE49-F238E27FC236}">
                <a16:creationId xmlns:a16="http://schemas.microsoft.com/office/drawing/2014/main" id="{5CDB8EDF-965C-9118-33D4-A57141C68F88}"/>
              </a:ext>
            </a:extLst>
          </p:cNvPr>
          <p:cNvSpPr>
            <a:spLocks noGrp="1"/>
          </p:cNvSpPr>
          <p:nvPr>
            <p:ph type="sldNum" sz="quarter" idx="12"/>
          </p:nvPr>
        </p:nvSpPr>
        <p:spPr/>
        <p:txBody>
          <a:bodyPr/>
          <a:lstStyle/>
          <a:p>
            <a:fld id="{C1E708B2-FA5C-4251-B61D-27A308DFEAE5}" type="slidenum">
              <a:rPr lang="fr-FR" smtClean="0"/>
              <a:t>10</a:t>
            </a:fld>
            <a:endParaRPr lang="fr-FR"/>
          </a:p>
        </p:txBody>
      </p:sp>
      <p:sp>
        <p:nvSpPr>
          <p:cNvPr id="9" name="Bande diagonale 4">
            <a:extLst>
              <a:ext uri="{FF2B5EF4-FFF2-40B4-BE49-F238E27FC236}">
                <a16:creationId xmlns:a16="http://schemas.microsoft.com/office/drawing/2014/main" id="{03C06CBC-F3A1-9A6A-51B3-B44C47415A7C}"/>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FC9FA289-86C6-1D22-B178-C784CA0F6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622" y="1690688"/>
            <a:ext cx="5468081" cy="369807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62194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29AC-C7E7-B495-21D3-9AB3E2E5B10E}"/>
              </a:ext>
            </a:extLst>
          </p:cNvPr>
          <p:cNvSpPr>
            <a:spLocks noGrp="1"/>
          </p:cNvSpPr>
          <p:nvPr>
            <p:ph type="title"/>
          </p:nvPr>
        </p:nvSpPr>
        <p:spPr/>
        <p:txBody>
          <a:bodyPr/>
          <a:lstStyle/>
          <a:p>
            <a:r>
              <a:rPr lang="fr-FR" dirty="0" smtClean="0"/>
              <a:t>Filières</a:t>
            </a:r>
            <a:endParaRPr lang="en-US" dirty="0"/>
          </a:p>
        </p:txBody>
      </p:sp>
      <p:sp>
        <p:nvSpPr>
          <p:cNvPr id="3" name="Content Placeholder 2">
            <a:extLst>
              <a:ext uri="{FF2B5EF4-FFF2-40B4-BE49-F238E27FC236}">
                <a16:creationId xmlns:a16="http://schemas.microsoft.com/office/drawing/2014/main" id="{B897DB9D-0053-F7FF-3525-4154BA0B0464}"/>
              </a:ext>
            </a:extLst>
          </p:cNvPr>
          <p:cNvSpPr>
            <a:spLocks noGrp="1"/>
          </p:cNvSpPr>
          <p:nvPr>
            <p:ph idx="1"/>
          </p:nvPr>
        </p:nvSpPr>
        <p:spPr>
          <a:xfrm>
            <a:off x="677334" y="2160589"/>
            <a:ext cx="4766863" cy="3880773"/>
          </a:xfrm>
        </p:spPr>
        <p:txBody>
          <a:bodyPr/>
          <a:lstStyle/>
          <a:p>
            <a:r>
              <a:rPr lang="fr-FR" dirty="0"/>
              <a:t>On peut gérer cette parties en cliquant sur le </a:t>
            </a:r>
            <a:r>
              <a:rPr lang="fr-FR" dirty="0" err="1"/>
              <a:t>combobox</a:t>
            </a:r>
            <a:r>
              <a:rPr lang="fr-FR" dirty="0"/>
              <a:t> qui est au haut de la page filières après le clique on va voir les options différents et on peut l’accéder et voir comme la même manière les semestres avec les modules</a:t>
            </a:r>
          </a:p>
          <a:p>
            <a:endParaRPr lang="fr-FR" dirty="0"/>
          </a:p>
          <a:p>
            <a:r>
              <a:rPr lang="fr-FR" dirty="0"/>
              <a:t>Pour gérer les modules on a utiliser un </a:t>
            </a:r>
            <a:r>
              <a:rPr lang="fr-FR" dirty="0" err="1"/>
              <a:t>treewidget</a:t>
            </a:r>
            <a:r>
              <a:rPr lang="fr-FR" dirty="0"/>
              <a:t> qui permet de minimiser et maximiser les options pour organiser les choses et donner une accès plus facile à les semestres</a:t>
            </a:r>
            <a:endParaRPr lang="en-US" dirty="0"/>
          </a:p>
        </p:txBody>
      </p:sp>
      <p:sp>
        <p:nvSpPr>
          <p:cNvPr id="4" name="Slide Number Placeholder 3">
            <a:extLst>
              <a:ext uri="{FF2B5EF4-FFF2-40B4-BE49-F238E27FC236}">
                <a16:creationId xmlns:a16="http://schemas.microsoft.com/office/drawing/2014/main" id="{A98A67B8-8BC8-9E2C-1700-42A1A03824E5}"/>
              </a:ext>
            </a:extLst>
          </p:cNvPr>
          <p:cNvSpPr>
            <a:spLocks noGrp="1"/>
          </p:cNvSpPr>
          <p:nvPr>
            <p:ph type="sldNum" sz="quarter" idx="12"/>
          </p:nvPr>
        </p:nvSpPr>
        <p:spPr/>
        <p:txBody>
          <a:bodyPr/>
          <a:lstStyle/>
          <a:p>
            <a:fld id="{C1E708B2-FA5C-4251-B61D-27A308DFEAE5}" type="slidenum">
              <a:rPr lang="fr-FR" smtClean="0"/>
              <a:t>11</a:t>
            </a:fld>
            <a:endParaRPr lang="fr-FR"/>
          </a:p>
        </p:txBody>
      </p:sp>
      <p:pic>
        <p:nvPicPr>
          <p:cNvPr id="6" name="Picture 5">
            <a:extLst>
              <a:ext uri="{FF2B5EF4-FFF2-40B4-BE49-F238E27FC236}">
                <a16:creationId xmlns:a16="http://schemas.microsoft.com/office/drawing/2014/main" id="{7110C8F7-D429-E16A-3D27-4873B9608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582" y="1708088"/>
            <a:ext cx="6220693" cy="933512"/>
          </a:xfrm>
          <a:prstGeom prst="rect">
            <a:avLst/>
          </a:prstGeom>
        </p:spPr>
      </p:pic>
      <p:pic>
        <p:nvPicPr>
          <p:cNvPr id="8" name="Picture 7">
            <a:extLst>
              <a:ext uri="{FF2B5EF4-FFF2-40B4-BE49-F238E27FC236}">
                <a16:creationId xmlns:a16="http://schemas.microsoft.com/office/drawing/2014/main" id="{D682C348-C091-7419-640F-B60CC3BF9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36" y="2866037"/>
            <a:ext cx="6182588" cy="3658111"/>
          </a:xfrm>
          <a:prstGeom prst="rect">
            <a:avLst/>
          </a:prstGeom>
        </p:spPr>
        <p:style>
          <a:lnRef idx="2">
            <a:schemeClr val="dk1"/>
          </a:lnRef>
          <a:fillRef idx="1">
            <a:schemeClr val="lt1"/>
          </a:fillRef>
          <a:effectRef idx="0">
            <a:schemeClr val="dk1"/>
          </a:effectRef>
          <a:fontRef idx="minor">
            <a:schemeClr val="dk1"/>
          </a:fontRef>
        </p:style>
      </p:pic>
      <p:sp>
        <p:nvSpPr>
          <p:cNvPr id="9" name="Bande diagonale 4">
            <a:extLst>
              <a:ext uri="{FF2B5EF4-FFF2-40B4-BE49-F238E27FC236}">
                <a16:creationId xmlns:a16="http://schemas.microsoft.com/office/drawing/2014/main" id="{80BCB8E8-4C97-7E9D-DD3F-F9F7941B865B}"/>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659403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02CE-B8EC-95C8-D5C6-0B0D2829DF0E}"/>
              </a:ext>
            </a:extLst>
          </p:cNvPr>
          <p:cNvSpPr>
            <a:spLocks noGrp="1"/>
          </p:cNvSpPr>
          <p:nvPr>
            <p:ph type="title"/>
          </p:nvPr>
        </p:nvSpPr>
        <p:spPr/>
        <p:txBody>
          <a:bodyPr/>
          <a:lstStyle/>
          <a:p>
            <a:r>
              <a:rPr lang="fr-FR" dirty="0"/>
              <a:t>Emplois</a:t>
            </a:r>
            <a:endParaRPr lang="en-US" dirty="0"/>
          </a:p>
        </p:txBody>
      </p:sp>
      <p:sp>
        <p:nvSpPr>
          <p:cNvPr id="3" name="Content Placeholder 2">
            <a:extLst>
              <a:ext uri="{FF2B5EF4-FFF2-40B4-BE49-F238E27FC236}">
                <a16:creationId xmlns:a16="http://schemas.microsoft.com/office/drawing/2014/main" id="{C9524F80-4055-1CE6-9DF3-CA513A708160}"/>
              </a:ext>
            </a:extLst>
          </p:cNvPr>
          <p:cNvSpPr>
            <a:spLocks noGrp="1"/>
          </p:cNvSpPr>
          <p:nvPr>
            <p:ph idx="1"/>
          </p:nvPr>
        </p:nvSpPr>
        <p:spPr>
          <a:xfrm>
            <a:off x="677334" y="2160589"/>
            <a:ext cx="4837201" cy="3880773"/>
          </a:xfrm>
        </p:spPr>
        <p:txBody>
          <a:bodyPr/>
          <a:lstStyle/>
          <a:p>
            <a:r>
              <a:rPr lang="fr-FR" dirty="0"/>
              <a:t>Dans cette partie on aura une nouvelle page qui va donner les différents filières et lorsque on clique sur une de cette filières on doit être </a:t>
            </a:r>
            <a:r>
              <a:rPr lang="fr-FR" dirty="0" err="1"/>
              <a:t>directé</a:t>
            </a:r>
            <a:r>
              <a:rPr lang="fr-FR" dirty="0"/>
              <a:t> a une lien google drive qui va afficher l’emploi de cette filière cliqué</a:t>
            </a:r>
          </a:p>
          <a:p>
            <a:endParaRPr lang="fr-FR" dirty="0"/>
          </a:p>
          <a:p>
            <a:r>
              <a:rPr lang="en-US" dirty="0" err="1"/>
              <a:t>Cette</a:t>
            </a:r>
            <a:r>
              <a:rPr lang="en-US" dirty="0"/>
              <a:t> </a:t>
            </a:r>
            <a:r>
              <a:rPr lang="en-US" dirty="0" err="1"/>
              <a:t>partie</a:t>
            </a:r>
            <a:r>
              <a:rPr lang="en-US" dirty="0"/>
              <a:t> </a:t>
            </a:r>
            <a:r>
              <a:rPr lang="en-US" dirty="0" err="1"/>
              <a:t>est</a:t>
            </a:r>
            <a:r>
              <a:rPr lang="en-US" dirty="0"/>
              <a:t> </a:t>
            </a:r>
            <a:r>
              <a:rPr lang="en-US" dirty="0" err="1"/>
              <a:t>trés</a:t>
            </a:r>
            <a:r>
              <a:rPr lang="en-US" dirty="0"/>
              <a:t> </a:t>
            </a:r>
            <a:r>
              <a:rPr lang="en-US" dirty="0" err="1"/>
              <a:t>importante</a:t>
            </a:r>
            <a:r>
              <a:rPr lang="en-US" dirty="0"/>
              <a:t> car il </a:t>
            </a:r>
            <a:r>
              <a:rPr lang="en-US" dirty="0" err="1"/>
              <a:t>donne</a:t>
            </a:r>
            <a:r>
              <a:rPr lang="en-US" dirty="0"/>
              <a:t> </a:t>
            </a:r>
            <a:r>
              <a:rPr lang="en-US" dirty="0" err="1"/>
              <a:t>aussi</a:t>
            </a:r>
            <a:r>
              <a:rPr lang="en-US" dirty="0"/>
              <a:t> le </a:t>
            </a:r>
            <a:r>
              <a:rPr lang="en-US" dirty="0" err="1"/>
              <a:t>nombre</a:t>
            </a:r>
            <a:r>
              <a:rPr lang="en-US" dirty="0"/>
              <a:t> des salles pour </a:t>
            </a:r>
            <a:r>
              <a:rPr lang="en-US" dirty="0" err="1"/>
              <a:t>chaque</a:t>
            </a:r>
            <a:r>
              <a:rPr lang="en-US" dirty="0"/>
              <a:t> </a:t>
            </a:r>
            <a:r>
              <a:rPr lang="en-US" dirty="0" err="1"/>
              <a:t>filiére</a:t>
            </a:r>
            <a:r>
              <a:rPr lang="en-US" dirty="0"/>
              <a:t> </a:t>
            </a:r>
            <a:r>
              <a:rPr lang="en-US" dirty="0" err="1"/>
              <a:t>concerné</a:t>
            </a:r>
            <a:r>
              <a:rPr lang="en-US" dirty="0"/>
              <a:t> </a:t>
            </a:r>
            <a:r>
              <a:rPr lang="en-US" dirty="0" err="1"/>
              <a:t>pourque</a:t>
            </a:r>
            <a:r>
              <a:rPr lang="en-US" dirty="0"/>
              <a:t> les </a:t>
            </a:r>
            <a:r>
              <a:rPr lang="en-US" dirty="0" err="1"/>
              <a:t>étudiants</a:t>
            </a:r>
            <a:r>
              <a:rPr lang="en-US" dirty="0"/>
              <a:t> </a:t>
            </a:r>
            <a:r>
              <a:rPr lang="en-US" dirty="0" err="1"/>
              <a:t>peut</a:t>
            </a:r>
            <a:r>
              <a:rPr lang="en-US" dirty="0"/>
              <a:t> savoir </a:t>
            </a:r>
            <a:r>
              <a:rPr lang="en-US" dirty="0" err="1"/>
              <a:t>ou</a:t>
            </a:r>
            <a:r>
              <a:rPr lang="en-US" dirty="0"/>
              <a:t> </a:t>
            </a:r>
            <a:r>
              <a:rPr lang="en-US" dirty="0" err="1"/>
              <a:t>ils</a:t>
            </a:r>
            <a:r>
              <a:rPr lang="en-US" dirty="0"/>
              <a:t> </a:t>
            </a:r>
            <a:r>
              <a:rPr lang="en-US" dirty="0" err="1"/>
              <a:t>iront</a:t>
            </a:r>
            <a:r>
              <a:rPr lang="en-US" dirty="0"/>
              <a:t>.</a:t>
            </a:r>
          </a:p>
        </p:txBody>
      </p:sp>
      <p:sp>
        <p:nvSpPr>
          <p:cNvPr id="4" name="Slide Number Placeholder 3">
            <a:extLst>
              <a:ext uri="{FF2B5EF4-FFF2-40B4-BE49-F238E27FC236}">
                <a16:creationId xmlns:a16="http://schemas.microsoft.com/office/drawing/2014/main" id="{01D8E2FC-0CC4-DA08-E090-CAD8D130E4FA}"/>
              </a:ext>
            </a:extLst>
          </p:cNvPr>
          <p:cNvSpPr>
            <a:spLocks noGrp="1"/>
          </p:cNvSpPr>
          <p:nvPr>
            <p:ph type="sldNum" sz="quarter" idx="12"/>
          </p:nvPr>
        </p:nvSpPr>
        <p:spPr/>
        <p:txBody>
          <a:bodyPr/>
          <a:lstStyle/>
          <a:p>
            <a:fld id="{C1E708B2-FA5C-4251-B61D-27A308DFEAE5}" type="slidenum">
              <a:rPr lang="fr-FR" smtClean="0"/>
              <a:t>12</a:t>
            </a:fld>
            <a:endParaRPr lang="fr-FR"/>
          </a:p>
        </p:txBody>
      </p:sp>
      <p:pic>
        <p:nvPicPr>
          <p:cNvPr id="6" name="Picture 5">
            <a:extLst>
              <a:ext uri="{FF2B5EF4-FFF2-40B4-BE49-F238E27FC236}">
                <a16:creationId xmlns:a16="http://schemas.microsoft.com/office/drawing/2014/main" id="{BA099FDB-BBCB-2F11-729C-9533A851D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332" y="3207434"/>
            <a:ext cx="6096000" cy="3601247"/>
          </a:xfrm>
          <a:prstGeom prst="rect">
            <a:avLst/>
          </a:prstGeom>
        </p:spPr>
      </p:pic>
      <p:sp>
        <p:nvSpPr>
          <p:cNvPr id="9" name="Bande diagonale 4">
            <a:extLst>
              <a:ext uri="{FF2B5EF4-FFF2-40B4-BE49-F238E27FC236}">
                <a16:creationId xmlns:a16="http://schemas.microsoft.com/office/drawing/2014/main" id="{8E2DF42C-EF82-1C08-CFAD-BF5AFAEEC15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57EC47B5-C3E6-B14C-C19E-542367799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872" y="130793"/>
            <a:ext cx="3275462" cy="284846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2960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D022-CF89-F260-7E58-828B4BF15562}"/>
              </a:ext>
            </a:extLst>
          </p:cNvPr>
          <p:cNvSpPr>
            <a:spLocks noGrp="1"/>
          </p:cNvSpPr>
          <p:nvPr>
            <p:ph type="title"/>
          </p:nvPr>
        </p:nvSpPr>
        <p:spPr/>
        <p:txBody>
          <a:bodyPr/>
          <a:lstStyle/>
          <a:p>
            <a:r>
              <a:rPr lang="fr-FR" dirty="0"/>
              <a:t>Conclusion</a:t>
            </a:r>
            <a:endParaRPr lang="en-US" dirty="0"/>
          </a:p>
        </p:txBody>
      </p:sp>
      <p:sp>
        <p:nvSpPr>
          <p:cNvPr id="3" name="Content Placeholder 2">
            <a:extLst>
              <a:ext uri="{FF2B5EF4-FFF2-40B4-BE49-F238E27FC236}">
                <a16:creationId xmlns:a16="http://schemas.microsoft.com/office/drawing/2014/main" id="{2E56CFC7-1D66-8840-C0BC-52E10937E99F}"/>
              </a:ext>
            </a:extLst>
          </p:cNvPr>
          <p:cNvSpPr>
            <a:spLocks noGrp="1"/>
          </p:cNvSpPr>
          <p:nvPr>
            <p:ph idx="1"/>
          </p:nvPr>
        </p:nvSpPr>
        <p:spPr>
          <a:xfrm>
            <a:off x="944621" y="1930400"/>
            <a:ext cx="8596668" cy="3880773"/>
          </a:xfrm>
        </p:spPr>
        <p:txBody>
          <a:bodyPr/>
          <a:lstStyle/>
          <a:p>
            <a:r>
              <a:rPr lang="fr-FR" dirty="0"/>
              <a:t>Pour Conclure , cette interface graphique est très importante pour simplifier et organiser les taches comme notre exemple de gestion du département informatique.</a:t>
            </a:r>
          </a:p>
          <a:p>
            <a:pPr marL="0" indent="0">
              <a:buNone/>
            </a:pPr>
            <a:endParaRPr lang="fr-FR" dirty="0"/>
          </a:p>
          <a:p>
            <a:r>
              <a:rPr lang="fr-FR" dirty="0"/>
              <a:t>Il donne plusieurs outils qu’on peut utiliser concernant les formes graphiques pour avoir des différents fonctionnements qui sont en besoin</a:t>
            </a:r>
          </a:p>
          <a:p>
            <a:endParaRPr lang="fr-FR" dirty="0"/>
          </a:p>
          <a:p>
            <a:r>
              <a:rPr lang="fr-FR" dirty="0"/>
              <a:t>Cette projet ne donne pas la manière totale qui représente la gestion du département informatique mais on a fait une grande effort pour donner une idée qui est proche et j’espère que ca ce qui on a fait aujourd’hui</a:t>
            </a:r>
            <a:endParaRPr lang="en-US" dirty="0"/>
          </a:p>
        </p:txBody>
      </p:sp>
      <p:sp>
        <p:nvSpPr>
          <p:cNvPr id="4" name="Slide Number Placeholder 3">
            <a:extLst>
              <a:ext uri="{FF2B5EF4-FFF2-40B4-BE49-F238E27FC236}">
                <a16:creationId xmlns:a16="http://schemas.microsoft.com/office/drawing/2014/main" id="{32F96C86-AF95-1B49-7D9B-B2E1F46B27A4}"/>
              </a:ext>
            </a:extLst>
          </p:cNvPr>
          <p:cNvSpPr>
            <a:spLocks noGrp="1"/>
          </p:cNvSpPr>
          <p:nvPr>
            <p:ph type="sldNum" sz="quarter" idx="12"/>
          </p:nvPr>
        </p:nvSpPr>
        <p:spPr/>
        <p:txBody>
          <a:bodyPr/>
          <a:lstStyle/>
          <a:p>
            <a:fld id="{C1E708B2-FA5C-4251-B61D-27A308DFEAE5}" type="slidenum">
              <a:rPr lang="fr-FR" smtClean="0"/>
              <a:t>13</a:t>
            </a:fld>
            <a:endParaRPr lang="fr-FR"/>
          </a:p>
        </p:txBody>
      </p:sp>
      <p:sp>
        <p:nvSpPr>
          <p:cNvPr id="5" name="Bande diagonale 4">
            <a:extLst>
              <a:ext uri="{FF2B5EF4-FFF2-40B4-BE49-F238E27FC236}">
                <a16:creationId xmlns:a16="http://schemas.microsoft.com/office/drawing/2014/main" id="{35804106-149D-1793-8068-BED8D7BFFF8F}"/>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478724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3BA47-CAD9-1912-8683-756F13006447}"/>
              </a:ext>
            </a:extLst>
          </p:cNvPr>
          <p:cNvSpPr>
            <a:spLocks noGrp="1"/>
          </p:cNvSpPr>
          <p:nvPr>
            <p:ph idx="1"/>
          </p:nvPr>
        </p:nvSpPr>
        <p:spPr>
          <a:xfrm>
            <a:off x="1493260" y="2160589"/>
            <a:ext cx="8596668" cy="3880773"/>
          </a:xfrm>
        </p:spPr>
        <p:txBody>
          <a:bodyPr>
            <a:normAutofit/>
          </a:bodyPr>
          <a:lstStyle/>
          <a:p>
            <a:pPr marL="0" indent="0" algn="ctr">
              <a:buNone/>
            </a:pPr>
            <a:r>
              <a:rPr lang="fr-FR" sz="6600" dirty="0"/>
              <a:t>MERCI POUR VOTRE ATTENTION !!</a:t>
            </a:r>
            <a:endParaRPr lang="en-US" sz="6600" dirty="0"/>
          </a:p>
        </p:txBody>
      </p:sp>
      <p:sp>
        <p:nvSpPr>
          <p:cNvPr id="4" name="Slide Number Placeholder 3">
            <a:extLst>
              <a:ext uri="{FF2B5EF4-FFF2-40B4-BE49-F238E27FC236}">
                <a16:creationId xmlns:a16="http://schemas.microsoft.com/office/drawing/2014/main" id="{256C7CF7-0D4C-E99D-3D82-2190601868CF}"/>
              </a:ext>
            </a:extLst>
          </p:cNvPr>
          <p:cNvSpPr>
            <a:spLocks noGrp="1"/>
          </p:cNvSpPr>
          <p:nvPr>
            <p:ph type="sldNum" sz="quarter" idx="12"/>
          </p:nvPr>
        </p:nvSpPr>
        <p:spPr/>
        <p:txBody>
          <a:bodyPr/>
          <a:lstStyle/>
          <a:p>
            <a:fld id="{C1E708B2-FA5C-4251-B61D-27A308DFEAE5}" type="slidenum">
              <a:rPr lang="fr-FR" smtClean="0"/>
              <a:t>14</a:t>
            </a:fld>
            <a:endParaRPr lang="fr-FR"/>
          </a:p>
        </p:txBody>
      </p:sp>
    </p:spTree>
    <p:extLst>
      <p:ext uri="{BB962C8B-B14F-4D97-AF65-F5344CB8AC3E}">
        <p14:creationId xmlns:p14="http://schemas.microsoft.com/office/powerpoint/2010/main" val="13321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latin typeface="Bahnschrift" panose="020B0502040204020203" pitchFamily="34" charset="0"/>
              </a:rPr>
              <a:t>Plan</a:t>
            </a:r>
          </a:p>
        </p:txBody>
      </p:sp>
      <p:sp>
        <p:nvSpPr>
          <p:cNvPr id="3" name="Espace réservé du contenu 2"/>
          <p:cNvSpPr>
            <a:spLocks noGrp="1"/>
          </p:cNvSpPr>
          <p:nvPr>
            <p:ph idx="1"/>
          </p:nvPr>
        </p:nvSpPr>
        <p:spPr>
          <a:xfrm>
            <a:off x="677334" y="1930400"/>
            <a:ext cx="8596668" cy="4697411"/>
          </a:xfrm>
        </p:spPr>
        <p:txBody>
          <a:bodyPr>
            <a:normAutofit lnSpcReduction="10000"/>
          </a:bodyPr>
          <a:lstStyle/>
          <a:p>
            <a:r>
              <a:rPr lang="fr-FR" sz="3600" dirty="0">
                <a:latin typeface="Bahnschrift Condensed" panose="020B0502040204020203" pitchFamily="34" charset="0"/>
              </a:rPr>
              <a:t>Introduction sur QT</a:t>
            </a:r>
          </a:p>
          <a:p>
            <a:r>
              <a:rPr lang="fr-FR" sz="3600" dirty="0">
                <a:latin typeface="Bahnschrift Condensed" panose="020B0502040204020203" pitchFamily="34" charset="0"/>
              </a:rPr>
              <a:t>Login</a:t>
            </a:r>
          </a:p>
          <a:p>
            <a:r>
              <a:rPr lang="fr-FR" sz="3600" dirty="0">
                <a:latin typeface="Bahnschrift Condensed" panose="020B0502040204020203" pitchFamily="34" charset="0"/>
              </a:rPr>
              <a:t>Les options </a:t>
            </a:r>
          </a:p>
          <a:p>
            <a:pPr lvl="1"/>
            <a:r>
              <a:rPr lang="fr-FR" sz="3200" dirty="0">
                <a:latin typeface="Bahnschrift Condensed" panose="020B0502040204020203" pitchFamily="34" charset="0"/>
              </a:rPr>
              <a:t>Les filières  </a:t>
            </a:r>
          </a:p>
          <a:p>
            <a:pPr lvl="1"/>
            <a:r>
              <a:rPr lang="fr-FR" sz="3200" dirty="0">
                <a:latin typeface="Bahnschrift Condensed" panose="020B0502040204020203" pitchFamily="34" charset="0"/>
              </a:rPr>
              <a:t>Les étudiants </a:t>
            </a:r>
          </a:p>
          <a:p>
            <a:pPr lvl="1"/>
            <a:r>
              <a:rPr lang="fr-FR" sz="3200" dirty="0">
                <a:latin typeface="Bahnschrift Condensed" panose="020B0502040204020203" pitchFamily="34" charset="0"/>
              </a:rPr>
              <a:t>Les professeurs</a:t>
            </a:r>
          </a:p>
          <a:p>
            <a:pPr lvl="1"/>
            <a:r>
              <a:rPr lang="fr-FR" sz="3200" dirty="0">
                <a:latin typeface="Bahnschrift Condensed" panose="020B0502040204020203" pitchFamily="34" charset="0"/>
              </a:rPr>
              <a:t>Les emplois</a:t>
            </a:r>
          </a:p>
          <a:p>
            <a:r>
              <a:rPr lang="fr-FR" sz="3400" dirty="0">
                <a:latin typeface="Bahnschrift Condensed" panose="020B0502040204020203" pitchFamily="34" charset="0"/>
              </a:rPr>
              <a:t>Conclusion</a:t>
            </a:r>
          </a:p>
          <a:p>
            <a:pPr lvl="1"/>
            <a:endParaRPr lang="fr-FR" sz="3200" dirty="0">
              <a:latin typeface="Bahnschrift Condensed" panose="020B0502040204020203" pitchFamily="34" charset="0"/>
            </a:endParaRP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2</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84787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ECB8-0FDE-90E2-B6B3-F05A36FA73CA}"/>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1B4580E5-CA8B-8F51-CA4D-14F377A46557}"/>
              </a:ext>
            </a:extLst>
          </p:cNvPr>
          <p:cNvSpPr>
            <a:spLocks noGrp="1"/>
          </p:cNvSpPr>
          <p:nvPr>
            <p:ph idx="1"/>
          </p:nvPr>
        </p:nvSpPr>
        <p:spPr/>
        <p:txBody>
          <a:bodyPr/>
          <a:lstStyle/>
          <a:p>
            <a:r>
              <a:rPr lang="fr-FR" b="0" i="0" dirty="0">
                <a:solidFill>
                  <a:srgbClr val="202122"/>
                </a:solidFill>
                <a:effectLst/>
                <a:latin typeface="Arial" panose="020B0604020202020204" pitchFamily="34" charset="0"/>
              </a:rPr>
              <a:t>Qt est un </a:t>
            </a:r>
            <a:r>
              <a:rPr lang="fr-FR" b="0" i="0" dirty="0" err="1">
                <a:solidFill>
                  <a:srgbClr val="202122"/>
                </a:solidFill>
                <a:effectLst/>
                <a:latin typeface="Arial" panose="020B0604020202020204" pitchFamily="34" charset="0"/>
              </a:rPr>
              <a:t>framework</a:t>
            </a:r>
            <a:r>
              <a:rPr lang="fr-FR" b="0" i="0" dirty="0">
                <a:solidFill>
                  <a:srgbClr val="202122"/>
                </a:solidFill>
                <a:effectLst/>
                <a:latin typeface="Arial" panose="020B0604020202020204" pitchFamily="34" charset="0"/>
              </a:rPr>
              <a:t> initialement prévu pour faciliter la création d'interfaces graphiques pour le langage de </a:t>
            </a:r>
            <a:r>
              <a:rPr lang="fr-FR" b="1" i="0" u="sng" dirty="0">
                <a:solidFill>
                  <a:srgbClr val="FF0000"/>
                </a:solidFill>
                <a:effectLst/>
                <a:latin typeface="Arial" panose="020B0604020202020204" pitchFamily="34" charset="0"/>
              </a:rPr>
              <a:t>programmation C++</a:t>
            </a:r>
          </a:p>
          <a:p>
            <a:endParaRPr lang="en-US" b="1" u="sng" dirty="0">
              <a:solidFill>
                <a:schemeClr val="tx1"/>
              </a:solidFill>
              <a:latin typeface="Arial" panose="020B0604020202020204" pitchFamily="34" charset="0"/>
            </a:endParaRPr>
          </a:p>
          <a:p>
            <a:r>
              <a:rPr lang="fr-FR" b="0" i="0" dirty="0">
                <a:solidFill>
                  <a:srgbClr val="202122"/>
                </a:solidFill>
                <a:effectLst/>
                <a:latin typeface="Arial" panose="020B0604020202020204" pitchFamily="34" charset="0"/>
              </a:rPr>
              <a:t>Le fait d'être une bibliothèque logicielle </a:t>
            </a:r>
            <a:r>
              <a:rPr lang="fr-FR" b="0" i="0" dirty="0" err="1" smtClean="0">
                <a:solidFill>
                  <a:srgbClr val="202122"/>
                </a:solidFill>
                <a:effectLst/>
                <a:latin typeface="Arial" panose="020B0604020202020204" pitchFamily="34" charset="0"/>
              </a:rPr>
              <a:t>multiplate-platform</a:t>
            </a:r>
            <a:r>
              <a:rPr lang="fr-FR" b="0" i="0" dirty="0" smtClean="0">
                <a:solidFill>
                  <a:srgbClr val="202122"/>
                </a:solidFill>
                <a:effectLst/>
                <a:latin typeface="Arial" panose="020B0604020202020204" pitchFamily="34" charset="0"/>
              </a:rPr>
              <a:t> </a:t>
            </a:r>
            <a:r>
              <a:rPr lang="fr-FR" b="0" i="0" dirty="0">
                <a:solidFill>
                  <a:srgbClr val="202122"/>
                </a:solidFill>
                <a:effectLst/>
                <a:latin typeface="Arial" panose="020B0604020202020204" pitchFamily="34" charset="0"/>
              </a:rPr>
              <a:t>attire un grand nombre de personnes qui ont donc l'occasion de diffuser leurs programmes sur les principaux OS existants.</a:t>
            </a:r>
          </a:p>
          <a:p>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Pour notre projet on a utilisé cette interface pour donner une manière qui est proche à la gestion du département informatique en utilisant quelques idées donnée par la secrétaire et aussi en cherchant quelques exemples et références</a:t>
            </a:r>
          </a:p>
          <a:p>
            <a:endParaRPr lang="fr-FR" b="0" dirty="0">
              <a:solidFill>
                <a:srgbClr val="202122"/>
              </a:solidFill>
              <a:latin typeface="Arial" panose="020B0604020202020204" pitchFamily="34" charset="0"/>
            </a:endParaRPr>
          </a:p>
          <a:p>
            <a:endParaRPr lang="fr-FR" b="0" i="0" dirty="0">
              <a:solidFill>
                <a:srgbClr val="2021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7BFBB3E-9ED3-7271-D93E-243D86FCF74A}"/>
              </a:ext>
            </a:extLst>
          </p:cNvPr>
          <p:cNvSpPr>
            <a:spLocks noGrp="1"/>
          </p:cNvSpPr>
          <p:nvPr>
            <p:ph type="sldNum" sz="quarter" idx="12"/>
          </p:nvPr>
        </p:nvSpPr>
        <p:spPr/>
        <p:txBody>
          <a:bodyPr/>
          <a:lstStyle/>
          <a:p>
            <a:fld id="{C1E708B2-FA5C-4251-B61D-27A308DFEAE5}" type="slidenum">
              <a:rPr lang="fr-FR" smtClean="0"/>
              <a:t>3</a:t>
            </a:fld>
            <a:endParaRPr lang="fr-FR"/>
          </a:p>
        </p:txBody>
      </p:sp>
      <p:sp>
        <p:nvSpPr>
          <p:cNvPr id="5" name="Bande diagonale 4">
            <a:extLst>
              <a:ext uri="{FF2B5EF4-FFF2-40B4-BE49-F238E27FC236}">
                <a16:creationId xmlns:a16="http://schemas.microsoft.com/office/drawing/2014/main" id="{BCD599CC-FBFB-66C9-3C9D-30DA05470D7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92085200"/>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B719-77C2-E041-EDEA-5BCB0B064043}"/>
              </a:ext>
            </a:extLst>
          </p:cNvPr>
          <p:cNvSpPr>
            <a:spLocks noGrp="1"/>
          </p:cNvSpPr>
          <p:nvPr>
            <p:ph type="title"/>
          </p:nvPr>
        </p:nvSpPr>
        <p:spPr/>
        <p:txBody>
          <a:bodyPr/>
          <a:lstStyle/>
          <a:p>
            <a:r>
              <a:rPr lang="fr-FR" dirty="0"/>
              <a:t>Introduction sur QT</a:t>
            </a:r>
            <a:endParaRPr lang="en-US" dirty="0"/>
          </a:p>
        </p:txBody>
      </p:sp>
      <p:sp>
        <p:nvSpPr>
          <p:cNvPr id="3" name="Content Placeholder 2">
            <a:extLst>
              <a:ext uri="{FF2B5EF4-FFF2-40B4-BE49-F238E27FC236}">
                <a16:creationId xmlns:a16="http://schemas.microsoft.com/office/drawing/2014/main" id="{2BFFC8B9-99F1-1418-AF4F-675529B4C34A}"/>
              </a:ext>
            </a:extLst>
          </p:cNvPr>
          <p:cNvSpPr>
            <a:spLocks noGrp="1"/>
          </p:cNvSpPr>
          <p:nvPr>
            <p:ph idx="1"/>
          </p:nvPr>
        </p:nvSpPr>
        <p:spPr>
          <a:xfrm>
            <a:off x="677335" y="2160589"/>
            <a:ext cx="4612118" cy="3880773"/>
          </a:xfrm>
        </p:spPr>
        <p:txBody>
          <a:bodyPr>
            <a:normAutofit fontScale="92500"/>
          </a:bodyPr>
          <a:lstStyle/>
          <a:p>
            <a:r>
              <a:rPr lang="fr-FR" dirty="0"/>
              <a:t>Pour commencer le projet on doit ouvrir le programme QT </a:t>
            </a:r>
            <a:r>
              <a:rPr lang="fr-FR" dirty="0" err="1"/>
              <a:t>creator</a:t>
            </a:r>
            <a:r>
              <a:rPr lang="fr-FR" dirty="0"/>
              <a:t> puis on choisir le projet qu’on a travaillé sur et on va voir le code source principal de projet</a:t>
            </a:r>
          </a:p>
          <a:p>
            <a:endParaRPr lang="fr-FR" dirty="0"/>
          </a:p>
          <a:p>
            <a:r>
              <a:rPr lang="fr-FR" dirty="0"/>
              <a:t>Ce code principal est séparé en quelques parties: headers(pour les classes et fonctions membres), sources (pour la partie exécution), </a:t>
            </a:r>
            <a:r>
              <a:rPr lang="fr-FR" dirty="0" err="1"/>
              <a:t>forms</a:t>
            </a:r>
            <a:r>
              <a:rPr lang="fr-FR" dirty="0"/>
              <a:t> (ce sont les codes d’interface graphique on peut aussi l’éditer avec l’interface) et </a:t>
            </a:r>
            <a:r>
              <a:rPr lang="fr-FR" dirty="0" err="1"/>
              <a:t>other</a:t>
            </a:r>
            <a:r>
              <a:rPr lang="fr-FR" dirty="0"/>
              <a:t> files (qui concerne des autres fichiers comme le txt. Pour la base de données)</a:t>
            </a:r>
            <a:endParaRPr lang="en-US" dirty="0"/>
          </a:p>
        </p:txBody>
      </p:sp>
      <p:sp>
        <p:nvSpPr>
          <p:cNvPr id="4" name="Slide Number Placeholder 3">
            <a:extLst>
              <a:ext uri="{FF2B5EF4-FFF2-40B4-BE49-F238E27FC236}">
                <a16:creationId xmlns:a16="http://schemas.microsoft.com/office/drawing/2014/main" id="{4229A4E2-6057-C479-17E6-A558DC3D4803}"/>
              </a:ext>
            </a:extLst>
          </p:cNvPr>
          <p:cNvSpPr>
            <a:spLocks noGrp="1"/>
          </p:cNvSpPr>
          <p:nvPr>
            <p:ph type="sldNum" sz="quarter" idx="12"/>
          </p:nvPr>
        </p:nvSpPr>
        <p:spPr/>
        <p:txBody>
          <a:bodyPr/>
          <a:lstStyle/>
          <a:p>
            <a:fld id="{C1E708B2-FA5C-4251-B61D-27A308DFEAE5}" type="slidenum">
              <a:rPr lang="fr-FR" smtClean="0"/>
              <a:t>4</a:t>
            </a:fld>
            <a:endParaRPr lang="fr-FR"/>
          </a:p>
        </p:txBody>
      </p:sp>
      <p:sp>
        <p:nvSpPr>
          <p:cNvPr id="7" name="Bande diagonale 4">
            <a:extLst>
              <a:ext uri="{FF2B5EF4-FFF2-40B4-BE49-F238E27FC236}">
                <a16:creationId xmlns:a16="http://schemas.microsoft.com/office/drawing/2014/main" id="{ED001AA6-2162-78BE-02D5-19B303B9982A}"/>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453" y="2080881"/>
            <a:ext cx="6776639" cy="3809999"/>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65834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629232"/>
            <a:ext cx="4989394" cy="2514363"/>
          </a:xfrm>
        </p:spPr>
        <p:txBody>
          <a:bodyPr/>
          <a:lstStyle/>
          <a:p>
            <a:r>
              <a:rPr lang="fr-FR" dirty="0"/>
              <a:t>Login pour accéder au espace d’administration </a:t>
            </a:r>
          </a:p>
          <a:p>
            <a:r>
              <a:rPr lang="fr-FR" dirty="0"/>
              <a:t>Cette interface permet de sécurisé les données  </a:t>
            </a:r>
          </a:p>
          <a:p>
            <a:r>
              <a:rPr lang="fr-FR" dirty="0"/>
              <a:t>Aussi il dit est ce que nous sommes connectés au base de données</a:t>
            </a:r>
          </a:p>
        </p:txBody>
      </p:sp>
      <p:sp>
        <p:nvSpPr>
          <p:cNvPr id="6" name="Espace réservé du numéro de diapositive 5"/>
          <p:cNvSpPr>
            <a:spLocks noGrp="1"/>
          </p:cNvSpPr>
          <p:nvPr>
            <p:ph type="sldNum" sz="quarter" idx="12"/>
          </p:nvPr>
        </p:nvSpPr>
        <p:spPr/>
        <p:txBody>
          <a:bodyPr/>
          <a:lstStyle/>
          <a:p>
            <a:fld id="{C1E708B2-FA5C-4251-B61D-27A308DFEAE5}" type="slidenum">
              <a:rPr lang="fr-FR" smtClean="0"/>
              <a:t>5</a:t>
            </a:fld>
            <a:endParaRPr lang="fr-FR"/>
          </a:p>
        </p:txBody>
      </p:sp>
      <p:sp>
        <p:nvSpPr>
          <p:cNvPr id="5" name="Bande diagonale 4"/>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206456E5-C045-2DC1-7EAF-577773A72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846" y="328689"/>
            <a:ext cx="3929332" cy="3010320"/>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5A646E65-3876-2CAD-662C-B8D27F70F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408" y="3609856"/>
            <a:ext cx="3929332" cy="306747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3460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FR" dirty="0">
                <a:latin typeface="Bahnschrift" panose="020B0502040204020203" pitchFamily="34" charset="0"/>
              </a:rPr>
              <a:t>Login </a:t>
            </a:r>
          </a:p>
        </p:txBody>
      </p:sp>
      <p:sp>
        <p:nvSpPr>
          <p:cNvPr id="3" name="Espace réservé du contenu 2"/>
          <p:cNvSpPr>
            <a:spLocks noGrp="1"/>
          </p:cNvSpPr>
          <p:nvPr>
            <p:ph idx="1"/>
          </p:nvPr>
        </p:nvSpPr>
        <p:spPr>
          <a:xfrm>
            <a:off x="838200" y="2477152"/>
            <a:ext cx="5649035" cy="3507473"/>
          </a:xfrm>
        </p:spPr>
        <p:txBody>
          <a:bodyPr/>
          <a:lstStyle/>
          <a:p>
            <a:r>
              <a:rPr lang="fr-FR" dirty="0"/>
              <a:t>Un message de confirmation de </a:t>
            </a:r>
            <a:r>
              <a:rPr lang="fr-FR" dirty="0" err="1"/>
              <a:t>username</a:t>
            </a:r>
            <a:r>
              <a:rPr lang="fr-FR" dirty="0"/>
              <a:t> et mots de passe .</a:t>
            </a:r>
          </a:p>
          <a:p>
            <a:r>
              <a:rPr lang="fr-FR" dirty="0"/>
              <a:t>S’il est correcte, permet d’apparait le message (</a:t>
            </a:r>
            <a:r>
              <a:rPr lang="fr-FR" dirty="0" err="1"/>
              <a:t>its</a:t>
            </a:r>
            <a:r>
              <a:rPr lang="fr-FR" dirty="0"/>
              <a:t> correct).</a:t>
            </a:r>
          </a:p>
          <a:p>
            <a:r>
              <a:rPr lang="fr-FR" dirty="0"/>
              <a:t>Sinon, apparition de message (incorrect).</a:t>
            </a:r>
          </a:p>
          <a:p>
            <a:endParaRPr lang="fr-FR" dirty="0"/>
          </a:p>
          <a:p>
            <a:r>
              <a:rPr lang="fr-FR" dirty="0"/>
              <a:t>Puis on passe a la partie d’options</a:t>
            </a:r>
          </a:p>
        </p:txBody>
      </p:sp>
      <p:sp>
        <p:nvSpPr>
          <p:cNvPr id="8" name="Espace réservé du numéro de diapositive 7"/>
          <p:cNvSpPr>
            <a:spLocks noGrp="1"/>
          </p:cNvSpPr>
          <p:nvPr>
            <p:ph type="sldNum" sz="quarter" idx="12"/>
          </p:nvPr>
        </p:nvSpPr>
        <p:spPr/>
        <p:txBody>
          <a:bodyPr/>
          <a:lstStyle/>
          <a:p>
            <a:fld id="{C1E708B2-FA5C-4251-B61D-27A308DFEAE5}" type="slidenum">
              <a:rPr lang="fr-FR" smtClean="0"/>
              <a:t>6</a:t>
            </a:fld>
            <a:endParaRPr lang="fr-FR"/>
          </a:p>
        </p:txBody>
      </p:sp>
      <p:sp>
        <p:nvSpPr>
          <p:cNvPr id="7" name="Bande diagonale 6"/>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4" name="Picture 3">
            <a:extLst>
              <a:ext uri="{FF2B5EF4-FFF2-40B4-BE49-F238E27FC236}">
                <a16:creationId xmlns:a16="http://schemas.microsoft.com/office/drawing/2014/main" id="{07278209-2A06-F468-0E81-41EFC870A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425" y="315358"/>
            <a:ext cx="3916312" cy="3096057"/>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64B1FD6F-17C7-33B3-CE59-B4162CE0F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899" y="3606756"/>
            <a:ext cx="3916312" cy="307700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5505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ED8F-662B-D4F4-0238-280F8BD4C78B}"/>
              </a:ext>
            </a:extLst>
          </p:cNvPr>
          <p:cNvSpPr>
            <a:spLocks noGrp="1"/>
          </p:cNvSpPr>
          <p:nvPr>
            <p:ph type="title"/>
          </p:nvPr>
        </p:nvSpPr>
        <p:spPr/>
        <p:txBody>
          <a:bodyPr/>
          <a:lstStyle/>
          <a:p>
            <a:r>
              <a:rPr lang="fr-FR" dirty="0"/>
              <a:t>Les options</a:t>
            </a:r>
            <a:endParaRPr lang="en-US" dirty="0"/>
          </a:p>
        </p:txBody>
      </p:sp>
      <p:sp>
        <p:nvSpPr>
          <p:cNvPr id="3" name="Content Placeholder 2">
            <a:extLst>
              <a:ext uri="{FF2B5EF4-FFF2-40B4-BE49-F238E27FC236}">
                <a16:creationId xmlns:a16="http://schemas.microsoft.com/office/drawing/2014/main" id="{A808869B-1CE2-878E-41A0-DD261C5C36FD}"/>
              </a:ext>
            </a:extLst>
          </p:cNvPr>
          <p:cNvSpPr>
            <a:spLocks noGrp="1"/>
          </p:cNvSpPr>
          <p:nvPr>
            <p:ph idx="1"/>
          </p:nvPr>
        </p:nvSpPr>
        <p:spPr>
          <a:xfrm>
            <a:off x="677334" y="2160589"/>
            <a:ext cx="4569915" cy="3880773"/>
          </a:xfrm>
        </p:spPr>
        <p:txBody>
          <a:bodyPr/>
          <a:lstStyle/>
          <a:p>
            <a:r>
              <a:rPr lang="fr-FR" dirty="0"/>
              <a:t>Dans cette partie on a une </a:t>
            </a:r>
            <a:r>
              <a:rPr lang="fr-FR" dirty="0" err="1"/>
              <a:t>window</a:t>
            </a:r>
            <a:r>
              <a:rPr lang="fr-FR" dirty="0"/>
              <a:t> qui nous donne les différents options: Filières, Etudiants, Professeurs et Emplois</a:t>
            </a:r>
          </a:p>
          <a:p>
            <a:endParaRPr lang="fr-FR" dirty="0"/>
          </a:p>
          <a:p>
            <a:r>
              <a:rPr lang="fr-FR" dirty="0"/>
              <a:t>On peut accéder chaque option avec une clique sur leurs buttons respectives</a:t>
            </a:r>
          </a:p>
          <a:p>
            <a:endParaRPr lang="fr-FR" dirty="0"/>
          </a:p>
          <a:p>
            <a:r>
              <a:rPr lang="fr-FR" dirty="0"/>
              <a:t>Apres on passe à des pages différentes pour accéder au les informations</a:t>
            </a:r>
          </a:p>
          <a:p>
            <a:pPr marL="0" indent="0">
              <a:buNone/>
            </a:pPr>
            <a:endParaRPr lang="en-US" dirty="0"/>
          </a:p>
        </p:txBody>
      </p:sp>
      <p:sp>
        <p:nvSpPr>
          <p:cNvPr id="4" name="Slide Number Placeholder 3">
            <a:extLst>
              <a:ext uri="{FF2B5EF4-FFF2-40B4-BE49-F238E27FC236}">
                <a16:creationId xmlns:a16="http://schemas.microsoft.com/office/drawing/2014/main" id="{9CEB4130-1543-2BC3-CA84-B67305F1F0E0}"/>
              </a:ext>
            </a:extLst>
          </p:cNvPr>
          <p:cNvSpPr>
            <a:spLocks noGrp="1"/>
          </p:cNvSpPr>
          <p:nvPr>
            <p:ph type="sldNum" sz="quarter" idx="12"/>
          </p:nvPr>
        </p:nvSpPr>
        <p:spPr/>
        <p:txBody>
          <a:bodyPr/>
          <a:lstStyle/>
          <a:p>
            <a:fld id="{C1E708B2-FA5C-4251-B61D-27A308DFEAE5}" type="slidenum">
              <a:rPr lang="fr-FR" smtClean="0"/>
              <a:t>7</a:t>
            </a:fld>
            <a:endParaRPr lang="fr-FR"/>
          </a:p>
        </p:txBody>
      </p:sp>
      <p:sp>
        <p:nvSpPr>
          <p:cNvPr id="7" name="Bande diagonale 4">
            <a:extLst>
              <a:ext uri="{FF2B5EF4-FFF2-40B4-BE49-F238E27FC236}">
                <a16:creationId xmlns:a16="http://schemas.microsoft.com/office/drawing/2014/main" id="{F1F98600-3D1E-03A3-A5CC-C2D5AFDD36C9}"/>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a:extLst>
              <a:ext uri="{FF2B5EF4-FFF2-40B4-BE49-F238E27FC236}">
                <a16:creationId xmlns:a16="http://schemas.microsoft.com/office/drawing/2014/main" id="{48DC3456-7D22-2245-6CCE-C635DAC2F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957" y="1828801"/>
            <a:ext cx="4804806" cy="353263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10496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740B-0F1B-2415-7B24-BCE1F6FF3247}"/>
              </a:ext>
            </a:extLst>
          </p:cNvPr>
          <p:cNvSpPr>
            <a:spLocks noGrp="1"/>
          </p:cNvSpPr>
          <p:nvPr>
            <p:ph type="title"/>
          </p:nvPr>
        </p:nvSpPr>
        <p:spPr/>
        <p:txBody>
          <a:bodyPr/>
          <a:lstStyle/>
          <a:p>
            <a:r>
              <a:rPr lang="fr-FR" dirty="0"/>
              <a:t>Etudiants</a:t>
            </a:r>
            <a:endParaRPr lang="en-US" dirty="0"/>
          </a:p>
        </p:txBody>
      </p:sp>
      <p:sp>
        <p:nvSpPr>
          <p:cNvPr id="3" name="Content Placeholder 2">
            <a:extLst>
              <a:ext uri="{FF2B5EF4-FFF2-40B4-BE49-F238E27FC236}">
                <a16:creationId xmlns:a16="http://schemas.microsoft.com/office/drawing/2014/main" id="{E4930CC5-3B48-7C6D-F2AF-4F02D84B8CEB}"/>
              </a:ext>
            </a:extLst>
          </p:cNvPr>
          <p:cNvSpPr>
            <a:spLocks noGrp="1"/>
          </p:cNvSpPr>
          <p:nvPr>
            <p:ph idx="1"/>
          </p:nvPr>
        </p:nvSpPr>
        <p:spPr>
          <a:xfrm>
            <a:off x="677334" y="2160589"/>
            <a:ext cx="5596857" cy="3880773"/>
          </a:xfrm>
        </p:spPr>
        <p:txBody>
          <a:bodyPr>
            <a:normAutofit lnSpcReduction="10000"/>
          </a:bodyPr>
          <a:lstStyle/>
          <a:p>
            <a:r>
              <a:rPr lang="fr-FR" dirty="0"/>
              <a:t>Pour cette partie on a une tableau qui donne des informations sur les étudiants ces informations sont liées avec une base de données pour inscrire des étudiants ou faire la suppression d’un étudiant </a:t>
            </a:r>
            <a:r>
              <a:rPr lang="fr-FR" dirty="0" err="1"/>
              <a:t>selectioné</a:t>
            </a:r>
            <a:r>
              <a:rPr lang="fr-FR" dirty="0"/>
              <a:t>.</a:t>
            </a:r>
          </a:p>
          <a:p>
            <a:endParaRPr lang="fr-FR" dirty="0"/>
          </a:p>
          <a:p>
            <a:r>
              <a:rPr lang="fr-FR" dirty="0"/>
              <a:t>Il y a aussi une </a:t>
            </a:r>
            <a:r>
              <a:rPr lang="fr-FR" dirty="0" err="1"/>
              <a:t>button</a:t>
            </a:r>
            <a:r>
              <a:rPr lang="fr-FR" dirty="0"/>
              <a:t> pour Actualiser le tableau juste pour vérifier si il y a une </a:t>
            </a:r>
            <a:r>
              <a:rPr lang="fr-FR" dirty="0" err="1"/>
              <a:t>probléme</a:t>
            </a:r>
            <a:r>
              <a:rPr lang="fr-FR" dirty="0"/>
              <a:t>.</a:t>
            </a:r>
          </a:p>
          <a:p>
            <a:endParaRPr lang="fr-FR" dirty="0"/>
          </a:p>
          <a:p>
            <a:r>
              <a:rPr lang="fr-FR" dirty="0"/>
              <a:t>Ces informations concerne le Nom, Prénom, CIN(Carte Identité Nationale), CNE(Code National d’Etudiant) et la Date de Naissance.</a:t>
            </a:r>
            <a:endParaRPr lang="en-US" dirty="0"/>
          </a:p>
        </p:txBody>
      </p:sp>
      <p:sp>
        <p:nvSpPr>
          <p:cNvPr id="4" name="Slide Number Placeholder 3">
            <a:extLst>
              <a:ext uri="{FF2B5EF4-FFF2-40B4-BE49-F238E27FC236}">
                <a16:creationId xmlns:a16="http://schemas.microsoft.com/office/drawing/2014/main" id="{4E1C1EC7-DDB9-0A52-70BF-F319859CA749}"/>
              </a:ext>
            </a:extLst>
          </p:cNvPr>
          <p:cNvSpPr>
            <a:spLocks noGrp="1"/>
          </p:cNvSpPr>
          <p:nvPr>
            <p:ph type="sldNum" sz="quarter" idx="12"/>
          </p:nvPr>
        </p:nvSpPr>
        <p:spPr/>
        <p:txBody>
          <a:bodyPr/>
          <a:lstStyle/>
          <a:p>
            <a:fld id="{C1E708B2-FA5C-4251-B61D-27A308DFEAE5}" type="slidenum">
              <a:rPr lang="fr-FR" smtClean="0"/>
              <a:t>8</a:t>
            </a:fld>
            <a:endParaRPr lang="fr-FR"/>
          </a:p>
        </p:txBody>
      </p:sp>
      <p:pic>
        <p:nvPicPr>
          <p:cNvPr id="10" name="Picture 9">
            <a:extLst>
              <a:ext uri="{FF2B5EF4-FFF2-40B4-BE49-F238E27FC236}">
                <a16:creationId xmlns:a16="http://schemas.microsoft.com/office/drawing/2014/main" id="{478794AA-1928-EFE2-5988-04E143D69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708" y="3812345"/>
            <a:ext cx="5458587" cy="2831800"/>
          </a:xfrm>
          <a:prstGeom prst="rect">
            <a:avLst/>
          </a:prstGeom>
        </p:spPr>
        <p:style>
          <a:lnRef idx="2">
            <a:schemeClr val="dk1"/>
          </a:lnRef>
          <a:fillRef idx="1">
            <a:schemeClr val="lt1"/>
          </a:fillRef>
          <a:effectRef idx="0">
            <a:schemeClr val="dk1"/>
          </a:effectRef>
          <a:fontRef idx="minor">
            <a:schemeClr val="dk1"/>
          </a:fontRef>
        </p:style>
      </p:pic>
      <p:sp>
        <p:nvSpPr>
          <p:cNvPr id="11" name="Bande diagonale 4">
            <a:extLst>
              <a:ext uri="{FF2B5EF4-FFF2-40B4-BE49-F238E27FC236}">
                <a16:creationId xmlns:a16="http://schemas.microsoft.com/office/drawing/2014/main" id="{5C51A74E-2A88-8458-EFC7-55216D2B9994}"/>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6" name="Picture 5">
            <a:extLst>
              <a:ext uri="{FF2B5EF4-FFF2-40B4-BE49-F238E27FC236}">
                <a16:creationId xmlns:a16="http://schemas.microsoft.com/office/drawing/2014/main" id="{BABE4B2A-F960-F949-3365-264E16E24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708" y="220203"/>
            <a:ext cx="5458587" cy="335448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03059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277-F160-F053-AAA7-00E69341C13F}"/>
              </a:ext>
            </a:extLst>
          </p:cNvPr>
          <p:cNvSpPr>
            <a:spLocks noGrp="1"/>
          </p:cNvSpPr>
          <p:nvPr>
            <p:ph type="title"/>
          </p:nvPr>
        </p:nvSpPr>
        <p:spPr/>
        <p:txBody>
          <a:bodyPr/>
          <a:lstStyle/>
          <a:p>
            <a:r>
              <a:rPr lang="fr-FR" dirty="0"/>
              <a:t>Professeurs</a:t>
            </a:r>
            <a:endParaRPr lang="en-US" dirty="0"/>
          </a:p>
        </p:txBody>
      </p:sp>
      <p:sp>
        <p:nvSpPr>
          <p:cNvPr id="3" name="Content Placeholder 2">
            <a:extLst>
              <a:ext uri="{FF2B5EF4-FFF2-40B4-BE49-F238E27FC236}">
                <a16:creationId xmlns:a16="http://schemas.microsoft.com/office/drawing/2014/main" id="{45226360-091C-C764-46AA-F206A3E502EB}"/>
              </a:ext>
            </a:extLst>
          </p:cNvPr>
          <p:cNvSpPr>
            <a:spLocks noGrp="1"/>
          </p:cNvSpPr>
          <p:nvPr>
            <p:ph idx="1"/>
          </p:nvPr>
        </p:nvSpPr>
        <p:spPr>
          <a:xfrm>
            <a:off x="677334" y="1930400"/>
            <a:ext cx="5418666" cy="3880773"/>
          </a:xfrm>
        </p:spPr>
        <p:txBody>
          <a:bodyPr/>
          <a:lstStyle/>
          <a:p>
            <a:r>
              <a:rPr lang="fr-FR" dirty="0"/>
              <a:t>Pour cette partie c’est presque le même principe comme la partie Etudiants on fait une bouton qui ajoute, bouton qui supprime et bouton pour actualiser</a:t>
            </a:r>
          </a:p>
          <a:p>
            <a:endParaRPr lang="fr-FR" dirty="0"/>
          </a:p>
          <a:p>
            <a:r>
              <a:rPr lang="en-US" dirty="0" err="1"/>
              <a:t>Cette</a:t>
            </a:r>
            <a:r>
              <a:rPr lang="en-US" dirty="0"/>
              <a:t> </a:t>
            </a:r>
            <a:r>
              <a:rPr lang="en-US" dirty="0" err="1"/>
              <a:t>partie</a:t>
            </a:r>
            <a:r>
              <a:rPr lang="en-US" dirty="0"/>
              <a:t> ne </a:t>
            </a:r>
            <a:r>
              <a:rPr lang="en-US" dirty="0" err="1"/>
              <a:t>besoin</a:t>
            </a:r>
            <a:r>
              <a:rPr lang="en-US" dirty="0"/>
              <a:t> beaucoup </a:t>
            </a:r>
            <a:r>
              <a:rPr lang="en-US" dirty="0" err="1"/>
              <a:t>d’informations</a:t>
            </a:r>
            <a:r>
              <a:rPr lang="en-US" dirty="0"/>
              <a:t> </a:t>
            </a:r>
            <a:r>
              <a:rPr lang="en-US" dirty="0" err="1"/>
              <a:t>comme</a:t>
            </a:r>
            <a:r>
              <a:rPr lang="en-US" dirty="0"/>
              <a:t> les </a:t>
            </a:r>
            <a:r>
              <a:rPr lang="en-US" dirty="0" err="1"/>
              <a:t>étudiants</a:t>
            </a:r>
            <a:r>
              <a:rPr lang="en-US" dirty="0"/>
              <a:t> </a:t>
            </a:r>
            <a:r>
              <a:rPr lang="en-US" dirty="0" err="1"/>
              <a:t>donc</a:t>
            </a:r>
            <a:r>
              <a:rPr lang="en-US" dirty="0"/>
              <a:t> on </a:t>
            </a:r>
            <a:r>
              <a:rPr lang="en-US" dirty="0" err="1"/>
              <a:t>utilise</a:t>
            </a:r>
            <a:r>
              <a:rPr lang="en-US" dirty="0"/>
              <a:t> just le </a:t>
            </a:r>
            <a:r>
              <a:rPr lang="en-US" dirty="0" err="1"/>
              <a:t>nom,prénom</a:t>
            </a:r>
            <a:r>
              <a:rPr lang="en-US" dirty="0"/>
              <a:t> et CIN.</a:t>
            </a:r>
          </a:p>
        </p:txBody>
      </p:sp>
      <p:sp>
        <p:nvSpPr>
          <p:cNvPr id="4" name="Slide Number Placeholder 3">
            <a:extLst>
              <a:ext uri="{FF2B5EF4-FFF2-40B4-BE49-F238E27FC236}">
                <a16:creationId xmlns:a16="http://schemas.microsoft.com/office/drawing/2014/main" id="{A95BC37B-DDAE-E827-C7EA-0C611C8F97D9}"/>
              </a:ext>
            </a:extLst>
          </p:cNvPr>
          <p:cNvSpPr>
            <a:spLocks noGrp="1"/>
          </p:cNvSpPr>
          <p:nvPr>
            <p:ph type="sldNum" sz="quarter" idx="12"/>
          </p:nvPr>
        </p:nvSpPr>
        <p:spPr/>
        <p:txBody>
          <a:bodyPr/>
          <a:lstStyle/>
          <a:p>
            <a:fld id="{C1E708B2-FA5C-4251-B61D-27A308DFEAE5}" type="slidenum">
              <a:rPr lang="fr-FR" smtClean="0"/>
              <a:t>9</a:t>
            </a:fld>
            <a:endParaRPr lang="fr-FR"/>
          </a:p>
        </p:txBody>
      </p:sp>
      <p:pic>
        <p:nvPicPr>
          <p:cNvPr id="9" name="Picture 8">
            <a:extLst>
              <a:ext uri="{FF2B5EF4-FFF2-40B4-BE49-F238E27FC236}">
                <a16:creationId xmlns:a16="http://schemas.microsoft.com/office/drawing/2014/main" id="{B4B97DB8-D1D6-41DD-2B74-FAD224FE9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3938954"/>
            <a:ext cx="4748106" cy="2715348"/>
          </a:xfrm>
          <a:prstGeom prst="rect">
            <a:avLst/>
          </a:prstGeom>
        </p:spPr>
        <p:style>
          <a:lnRef idx="2">
            <a:schemeClr val="dk1"/>
          </a:lnRef>
          <a:fillRef idx="1">
            <a:schemeClr val="lt1"/>
          </a:fillRef>
          <a:effectRef idx="0">
            <a:schemeClr val="dk1"/>
          </a:effectRef>
          <a:fontRef idx="minor">
            <a:schemeClr val="dk1"/>
          </a:fontRef>
        </p:style>
      </p:pic>
      <p:sp>
        <p:nvSpPr>
          <p:cNvPr id="10" name="Bande diagonale 4">
            <a:extLst>
              <a:ext uri="{FF2B5EF4-FFF2-40B4-BE49-F238E27FC236}">
                <a16:creationId xmlns:a16="http://schemas.microsoft.com/office/drawing/2014/main" id="{6AA767E0-0429-09CB-9051-E16E66AA7245}"/>
              </a:ext>
            </a:extLst>
          </p:cNvPr>
          <p:cNvSpPr/>
          <p:nvPr/>
        </p:nvSpPr>
        <p:spPr>
          <a:xfrm>
            <a:off x="0" y="1419367"/>
            <a:ext cx="3275463" cy="271321"/>
          </a:xfrm>
          <a:prstGeom prst="diagStri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6">
            <a:extLst>
              <a:ext uri="{FF2B5EF4-FFF2-40B4-BE49-F238E27FC236}">
                <a16:creationId xmlns:a16="http://schemas.microsoft.com/office/drawing/2014/main" id="{D51536A2-6A27-D98D-6BB2-D143E92A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659" y="203698"/>
            <a:ext cx="4887007" cy="348744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77255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TotalTime>
  <Words>771</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Bahnschrift Condensed</vt:lpstr>
      <vt:lpstr>Calibri</vt:lpstr>
      <vt:lpstr>Trebuchet MS</vt:lpstr>
      <vt:lpstr>Wingdings 3</vt:lpstr>
      <vt:lpstr>Facette</vt:lpstr>
      <vt:lpstr>Gestion de département Génie Informatique</vt:lpstr>
      <vt:lpstr>Plan</vt:lpstr>
      <vt:lpstr>Introduction sur QT</vt:lpstr>
      <vt:lpstr>Introduction sur QT</vt:lpstr>
      <vt:lpstr>Login </vt:lpstr>
      <vt:lpstr>Login </vt:lpstr>
      <vt:lpstr>Les options</vt:lpstr>
      <vt:lpstr>Etudiants</vt:lpstr>
      <vt:lpstr>Professeurs</vt:lpstr>
      <vt:lpstr>Filières</vt:lpstr>
      <vt:lpstr>Filières</vt:lpstr>
      <vt:lpstr>Emplois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khalil.houssein2002@gmail.com</cp:lastModifiedBy>
  <cp:revision>37</cp:revision>
  <dcterms:created xsi:type="dcterms:W3CDTF">2023-11-28T22:46:57Z</dcterms:created>
  <dcterms:modified xsi:type="dcterms:W3CDTF">2023-12-05T19:35:34Z</dcterms:modified>
</cp:coreProperties>
</file>