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97" r:id="rId2"/>
    <p:sldId id="296" r:id="rId3"/>
    <p:sldId id="298" r:id="rId4"/>
    <p:sldId id="29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72CD8"/>
    <a:srgbClr val="EE7844"/>
    <a:srgbClr val="694FE0"/>
    <a:srgbClr val="B596F4"/>
    <a:srgbClr val="C8BEF4"/>
    <a:srgbClr val="E6E6E6"/>
    <a:srgbClr val="7570B3"/>
    <a:srgbClr val="64C18C"/>
    <a:srgbClr val="F16E51"/>
    <a:srgbClr val="1FBD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09" autoAdjust="0"/>
    <p:restoredTop sz="95244" autoAdjust="0"/>
  </p:normalViewPr>
  <p:slideViewPr>
    <p:cSldViewPr snapToGrid="0">
      <p:cViewPr>
        <p:scale>
          <a:sx n="75" d="100"/>
          <a:sy n="75" d="100"/>
        </p:scale>
        <p:origin x="1176" y="331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Documents\01,%20&#44060;&#48156;\09,%202021%20KDT%20&#54644;&#52964;&#53668;%20&#45824;&#54924;\06,%20Submition\&#52628;&#44032;&#54876;&#50857;&#48169;&#50504;_&#49688;&#51061;&#44228;&#49328;&#44540;&#44144;_210720_0226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Documents\01,%20&#44060;&#48156;\09,%202021%20KDT%20&#54644;&#52964;&#53668;%20&#45824;&#54924;\06,%20Submition\&#52628;&#44032;&#54876;&#50857;&#48169;&#50504;_&#49688;&#51061;&#44228;&#49328;&#44540;&#44144;_210720_0226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cap="none" spc="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ko-KR" altLang="en-US" b="1"/>
              <a:t>발전량 예측제도 수익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cap="none" spc="5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'재생에너지 3020'!$A$21</c:f>
              <c:strCache>
                <c:ptCount val="1"/>
                <c:pt idx="0">
                  <c:v>발전량 예측제도 수익</c:v>
                </c:pt>
              </c:strCache>
            </c:strRef>
          </c:tx>
          <c:spPr>
            <a:solidFill>
              <a:srgbClr val="572CD8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'재생에너지 3020'!$C$18:$E$18</c:f>
              <c:numCache>
                <c:formatCode>General</c:formatCode>
                <c:ptCount val="3"/>
                <c:pt idx="0">
                  <c:v>2022</c:v>
                </c:pt>
                <c:pt idx="1">
                  <c:v>2025</c:v>
                </c:pt>
                <c:pt idx="2">
                  <c:v>2030</c:v>
                </c:pt>
              </c:numCache>
            </c:numRef>
          </c:cat>
          <c:val>
            <c:numRef>
              <c:f>'재생에너지 3020'!$C$21:$E$21</c:f>
              <c:numCache>
                <c:formatCode>0.0</c:formatCode>
                <c:ptCount val="3"/>
                <c:pt idx="0">
                  <c:v>5.8314922480620162</c:v>
                </c:pt>
                <c:pt idx="1">
                  <c:v>9.054717054263568</c:v>
                </c:pt>
                <c:pt idx="2">
                  <c:v>13.529062015503877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584-40B8-AA7C-A5E9E2A1569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25"/>
        <c:axId val="1635555967"/>
        <c:axId val="1635550559"/>
      </c:barChart>
      <c:catAx>
        <c:axId val="163555596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635550559"/>
        <c:crosses val="autoZero"/>
        <c:auto val="1"/>
        <c:lblAlgn val="ctr"/>
        <c:lblOffset val="100"/>
        <c:noMultiLvlLbl val="0"/>
      </c:catAx>
      <c:valAx>
        <c:axId val="16355505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ko-KR" altLang="en-US"/>
                  <a:t>수익 </a:t>
                </a:r>
                <a:r>
                  <a:rPr lang="en-US" altLang="ko-KR"/>
                  <a:t>(</a:t>
                </a:r>
                <a:r>
                  <a:rPr lang="ko-KR" altLang="en-US"/>
                  <a:t>억원</a:t>
                </a:r>
                <a:r>
                  <a:rPr lang="en-US" altLang="ko-KR"/>
                  <a:t>)</a:t>
                </a:r>
                <a:endParaRPr lang="ko-KR" alt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63555596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/>
              <a:t>재생에너지 </a:t>
            </a:r>
            <a:r>
              <a:rPr lang="en-US"/>
              <a:t>3020</a:t>
            </a:r>
            <a:endParaRPr lang="ko-KR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'재생에너지 3020'!$A$6</c:f>
              <c:strCache>
                <c:ptCount val="1"/>
                <c:pt idx="0">
                  <c:v>설비용량 [GW]</c:v>
                </c:pt>
              </c:strCache>
            </c:strRef>
          </c:tx>
          <c:spPr>
            <a:solidFill>
              <a:srgbClr val="572CD8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'재생에너지 3020'!$B$5:$E$5</c:f>
              <c:numCache>
                <c:formatCode>General</c:formatCode>
                <c:ptCount val="4"/>
                <c:pt idx="0">
                  <c:v>2016</c:v>
                </c:pt>
                <c:pt idx="1">
                  <c:v>2022</c:v>
                </c:pt>
                <c:pt idx="2">
                  <c:v>2025</c:v>
                </c:pt>
                <c:pt idx="3">
                  <c:v>2030</c:v>
                </c:pt>
              </c:numCache>
            </c:numRef>
          </c:cat>
          <c:val>
            <c:numRef>
              <c:f>'재생에너지 3020'!$B$6:$E$6</c:f>
              <c:numCache>
                <c:formatCode>General</c:formatCode>
                <c:ptCount val="4"/>
                <c:pt idx="0">
                  <c:v>13.3</c:v>
                </c:pt>
                <c:pt idx="1">
                  <c:v>27.5</c:v>
                </c:pt>
                <c:pt idx="2">
                  <c:v>29.9</c:v>
                </c:pt>
                <c:pt idx="3">
                  <c:v>63.8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EED-4E58-A662-AEEA620F7075}"/>
            </c:ext>
          </c:extLst>
        </c:ser>
        <c:ser>
          <c:idx val="1"/>
          <c:order val="1"/>
          <c:tx>
            <c:strRef>
              <c:f>'재생에너지 3020'!$A$7</c:f>
              <c:strCache>
                <c:ptCount val="1"/>
                <c:pt idx="0">
                  <c:v>그린뉴딜 상향조정</c:v>
                </c:pt>
              </c:strCache>
            </c:strRef>
          </c:tx>
          <c:spPr>
            <a:solidFill>
              <a:srgbClr val="EE784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'재생에너지 3020'!$B$5:$E$5</c:f>
              <c:numCache>
                <c:formatCode>General</c:formatCode>
                <c:ptCount val="4"/>
                <c:pt idx="0">
                  <c:v>2016</c:v>
                </c:pt>
                <c:pt idx="1">
                  <c:v>2022</c:v>
                </c:pt>
                <c:pt idx="2">
                  <c:v>2025</c:v>
                </c:pt>
                <c:pt idx="3">
                  <c:v>2030</c:v>
                </c:pt>
              </c:numCache>
            </c:numRef>
          </c:cat>
          <c:val>
            <c:numRef>
              <c:f>'재생에너지 3020'!$B$7:$E$7</c:f>
              <c:numCache>
                <c:formatCode>General</c:formatCode>
                <c:ptCount val="4"/>
                <c:pt idx="2">
                  <c:v>12.8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EED-4E58-A662-AEEA620F7075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50"/>
        <c:overlap val="100"/>
        <c:axId val="1565146879"/>
        <c:axId val="1565147295"/>
      </c:barChart>
      <c:catAx>
        <c:axId val="15651468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  <a:headEnd type="none" w="sm" len="sm"/>
            <a:tailEnd type="none" w="sm" len="sm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565147295"/>
        <c:crosses val="autoZero"/>
        <c:auto val="1"/>
        <c:lblAlgn val="ctr"/>
        <c:lblOffset val="100"/>
        <c:noMultiLvlLbl val="0"/>
      </c:catAx>
      <c:valAx>
        <c:axId val="1565147295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0">
                    <a:schemeClr val="tx1">
                      <a:lumMod val="5000"/>
                      <a:lumOff val="95000"/>
                    </a:schemeClr>
                  </a:gs>
                  <a:gs pos="100000">
                    <a:schemeClr val="tx1">
                      <a:lumMod val="15000"/>
                      <a:lumOff val="8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56514687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1600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0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  <a:headEnd type="none" w="sm" len="sm"/>
        <a:tailEnd type="none" w="sm" len="sm"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46000">
            <a:schemeClr val="phClr"/>
          </a:gs>
          <a:gs pos="100000">
            <a:schemeClr val="phClr">
              <a:lumMod val="20000"/>
              <a:lumOff val="80000"/>
              <a:alpha val="0"/>
            </a:schemeClr>
          </a:gs>
        </a:gsLst>
        <a:path path="circle">
          <a:fillToRect l="50000" t="-80000" r="50000" b="180000"/>
        </a:path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4F0CD1-B56F-4C37-BCE1-340F6C692C65}" type="datetimeFigureOut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344214-7F14-462C-9CDB-E42D6E4948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9401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6B7F2C-084C-46DA-92E2-759FBC9465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8084E1A-81C0-4D5C-8F9D-E570F734E1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AAEEE0-8DE3-4127-87C6-E7C70C9D8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4682F-9F0F-4566-A56C-7F4CC04EE192}" type="datetimeFigureOut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4DAC61-85D2-4109-B7D4-2D68BF5A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B55B34-9EC3-41FA-BD27-067AD189D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E8AEA-039A-4E28-840D-D66AA94F4A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3725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B76E50-F61F-4389-A966-023C258B0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B1DA172-70AE-4B3F-8A00-69885FA911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C95566-7949-4FBA-928F-D0858496E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4682F-9F0F-4566-A56C-7F4CC04EE192}" type="datetimeFigureOut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2E6950-22CB-48E4-86FD-781F580FD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C7B0C3-5A83-45BB-8533-B7A586D52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E8AEA-039A-4E28-840D-D66AA94F4A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7496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BA06CF2-0D53-4C0B-B316-ACB4941F80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3E5DE00-E575-485D-9AD6-0A759138C9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3D6836-A514-4515-9DF3-9D233505B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4682F-9F0F-4566-A56C-7F4CC04EE192}" type="datetimeFigureOut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20BE6C-46F1-4175-8134-B6F06A14F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9178AE-948A-421F-BA59-09EF05DF9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E8AEA-039A-4E28-840D-D66AA94F4A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43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1EE94C-6743-4F17-9C52-2F43DC178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08B4B1-2577-473B-961A-25702999E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EED4AC-9CCA-4678-B78E-E29E3E095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4682F-9F0F-4566-A56C-7F4CC04EE192}" type="datetimeFigureOut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D2DAE6-48A4-42DF-B890-6507F22B4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B55A32-FF02-47FC-89E5-C11F79089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E8AEA-039A-4E28-840D-D66AA94F4A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107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FABD64-611D-428C-89F5-9691D7662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1D58B9-3DFA-4B84-8EA6-ED5D420CDD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048E1-BAE4-4E98-8441-0EC89056B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4682F-9F0F-4566-A56C-7F4CC04EE192}" type="datetimeFigureOut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D93066-A2AD-4DEC-BCE8-110B46FC0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11F753-B1DC-4985-AAF4-7D97A4020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E8AEA-039A-4E28-840D-D66AA94F4A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2745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6D4FB0-9729-489E-A645-68583DC8E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7918B0-F4D0-4230-A556-A403DA8A87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2655402-64AC-419A-9041-AE907A0AF2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B8F9C21-12FA-4C6B-802A-0109352EB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4682F-9F0F-4566-A56C-7F4CC04EE192}" type="datetimeFigureOut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C8042A-54B3-43F8-9178-952A3420B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85C6F5E-EB95-47C4-97FC-AAF17749D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E8AEA-039A-4E28-840D-D66AA94F4A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8910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88ED2F-83CA-42AB-8BD3-AECF79875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4B61D52-22FC-4F70-9A63-C0E2E6BE75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A7950C5-2668-4C75-BF03-BE4F62D985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A9A2AA4-5ED4-4863-BA1B-D736FDAB30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3DEC8E9-F399-42E4-AC2E-130466ABFA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7E11A6F-FBAF-423B-BF64-5FDCE9A8B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4682F-9F0F-4566-A56C-7F4CC04EE192}" type="datetimeFigureOut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55E1B0E-ADB8-44C9-9A73-2812C330A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BC66418-A57A-4E9B-9388-23653B4AB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E8AEA-039A-4E28-840D-D66AA94F4A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4317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DD39C9-B618-439E-A67A-C1C58F0A8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AF6857F-68FA-4881-BB7D-B2608DB51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4682F-9F0F-4566-A56C-7F4CC04EE192}" type="datetimeFigureOut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F7FE5B7-1D83-45E0-B8F0-24F2345FE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E5EB926-8E6A-46B9-B879-91CB9AA72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E8AEA-039A-4E28-840D-D66AA94F4A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3646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FC1A77A-AB78-4AC6-98C4-F12474198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4682F-9F0F-4566-A56C-7F4CC04EE192}" type="datetimeFigureOut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E0BC376-B48E-4122-A89B-4A2EAD566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74570A1-F869-44D3-B046-28B39396B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E8AEA-039A-4E28-840D-D66AA94F4A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7054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B2DEDD-E020-4C6D-B6D7-40C393B03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B3CA7E-8B1C-4451-A0DE-31CA6D2291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E6FD3CB-D9FE-4264-984B-B3259B4904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C0D0255-86A7-4B2F-AEBC-67FC62FD4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4682F-9F0F-4566-A56C-7F4CC04EE192}" type="datetimeFigureOut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F2D3701-3E25-479D-8471-45351B0DF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AA755BE-074B-4200-AD61-A0E5DA42F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E8AEA-039A-4E28-840D-D66AA94F4A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4995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E58944-82AF-41BC-8477-EB55BC211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F96C0CE-04D9-4F51-8D06-CB40334864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C2F540C-456B-40D2-89A1-32AC7A9706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B8CF870-D302-4E59-904F-94C6AFDB0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4682F-9F0F-4566-A56C-7F4CC04EE192}" type="datetimeFigureOut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266DBBA-D24F-4B59-89FA-01DDEB9E0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6CF1715-F9A7-4E22-BF95-AC932B9BF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E8AEA-039A-4E28-840D-D66AA94F4A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7617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F5938AB-CF59-42A3-88B4-8F83B29B5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9230FEF-2186-487B-878B-FFE9BF2AF7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026742-3D48-49BC-9DEC-4E0D980C7E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B4682F-9F0F-4566-A56C-7F4CC04EE192}" type="datetimeFigureOut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6A1E49-F1C6-4C35-8A9C-0DB415D198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A3C485-5E31-4E45-98F2-78C29E8DD5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E8AEA-039A-4E28-840D-D66AA94F4A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527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29358F5-ABA0-4682-AE3E-B0F76260EA0B}"/>
              </a:ext>
            </a:extLst>
          </p:cNvPr>
          <p:cNvSpPr txBox="1"/>
          <p:nvPr/>
        </p:nvSpPr>
        <p:spPr>
          <a:xfrm>
            <a:off x="598238" y="214346"/>
            <a:ext cx="39885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수익산출기준 </a:t>
            </a:r>
            <a:r>
              <a:rPr lang="en-US" altLang="ko-KR" sz="24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– </a:t>
            </a:r>
            <a:r>
              <a:rPr lang="ko-KR" altLang="en-US" sz="24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발전량 </a:t>
            </a:r>
            <a:r>
              <a:rPr lang="ko-KR" altLang="en-US" sz="2400" dirty="0" err="1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예측제도</a:t>
            </a:r>
            <a:endParaRPr lang="ko-KR" altLang="en-US" sz="24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7B2547-F709-4ACC-AD9B-FC5874344C37}"/>
              </a:ext>
            </a:extLst>
          </p:cNvPr>
          <p:cNvSpPr txBox="1"/>
          <p:nvPr/>
        </p:nvSpPr>
        <p:spPr>
          <a:xfrm>
            <a:off x="14992" y="122013"/>
            <a:ext cx="96036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>
                <a:gradFill flip="none" rotWithShape="1">
                  <a:gsLst>
                    <a:gs pos="27000">
                      <a:srgbClr val="6D54E3"/>
                    </a:gs>
                    <a:gs pos="100000">
                      <a:srgbClr val="7966ED"/>
                    </a:gs>
                  </a:gsLst>
                  <a:lin ang="16200000" scaled="1"/>
                  <a:tileRect/>
                </a:gra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*</a:t>
            </a:r>
            <a:endParaRPr lang="ko-KR" altLang="en-US" sz="6600" dirty="0">
              <a:gradFill flip="none" rotWithShape="1">
                <a:gsLst>
                  <a:gs pos="27000">
                    <a:srgbClr val="6D54E3"/>
                  </a:gs>
                  <a:gs pos="100000">
                    <a:srgbClr val="7966ED"/>
                  </a:gs>
                </a:gsLst>
                <a:lin ang="16200000" scaled="1"/>
                <a:tileRect/>
              </a:gradFill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8738964"/>
              </p:ext>
            </p:extLst>
          </p:nvPr>
        </p:nvGraphicFramePr>
        <p:xfrm>
          <a:off x="598237" y="1230006"/>
          <a:ext cx="11073809" cy="2360362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2033588">
                  <a:extLst>
                    <a:ext uri="{9D8B030D-6E8A-4147-A177-3AD203B41FA5}">
                      <a16:colId xmlns:a16="http://schemas.microsoft.com/office/drawing/2014/main" val="1391114575"/>
                    </a:ext>
                  </a:extLst>
                </a:gridCol>
                <a:gridCol w="1423511">
                  <a:extLst>
                    <a:ext uri="{9D8B030D-6E8A-4147-A177-3AD203B41FA5}">
                      <a16:colId xmlns:a16="http://schemas.microsoft.com/office/drawing/2014/main" val="2113958902"/>
                    </a:ext>
                  </a:extLst>
                </a:gridCol>
                <a:gridCol w="979819">
                  <a:extLst>
                    <a:ext uri="{9D8B030D-6E8A-4147-A177-3AD203B41FA5}">
                      <a16:colId xmlns:a16="http://schemas.microsoft.com/office/drawing/2014/main" val="258396095"/>
                    </a:ext>
                  </a:extLst>
                </a:gridCol>
                <a:gridCol w="6636891">
                  <a:extLst>
                    <a:ext uri="{9D8B030D-6E8A-4147-A177-3AD203B41FA5}">
                      <a16:colId xmlns:a16="http://schemas.microsoft.com/office/drawing/2014/main" val="682416256"/>
                    </a:ext>
                  </a:extLst>
                </a:gridCol>
              </a:tblGrid>
              <a:tr h="293779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Variable</a:t>
                      </a:r>
                      <a:endParaRPr lang="ko-KR" alt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572C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　</a:t>
                      </a:r>
                      <a:r>
                        <a:rPr lang="en-US" altLang="ko-KR" sz="1100" b="1" u="none" strike="noStrike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Value</a:t>
                      </a:r>
                      <a:endParaRPr lang="ko-KR" alt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572C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1" u="none" strike="noStrike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Unit</a:t>
                      </a:r>
                      <a:r>
                        <a:rPr lang="ko-KR" altLang="en-US" sz="1100" b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　</a:t>
                      </a:r>
                      <a:endParaRPr lang="ko-KR" alt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572C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Reference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572C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3732586"/>
                  </a:ext>
                </a:extLst>
              </a:tr>
              <a:tr h="29377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 err="1">
                          <a:effectLst/>
                        </a:rPr>
                        <a:t>정산금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3.5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원</a:t>
                      </a:r>
                      <a:r>
                        <a:rPr lang="en-US" altLang="ko-KR" sz="1100" u="none" strike="noStrike">
                          <a:effectLst/>
                        </a:rPr>
                        <a:t>/</a:t>
                      </a:r>
                      <a:r>
                        <a:rPr lang="en-US" sz="1100" u="none" strike="noStrike">
                          <a:effectLst/>
                        </a:rPr>
                        <a:t>kWh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주 </a:t>
                      </a:r>
                      <a:r>
                        <a:rPr lang="en-US" altLang="ko-KR" sz="1100" u="none" strike="noStrike" dirty="0">
                          <a:effectLst/>
                        </a:rPr>
                        <a:t>3</a:t>
                      </a:r>
                      <a:r>
                        <a:rPr lang="ko-KR" altLang="en-US" sz="1100" u="none" strike="noStrike" dirty="0">
                          <a:effectLst/>
                        </a:rPr>
                        <a:t>회 </a:t>
                      </a:r>
                      <a:r>
                        <a:rPr lang="en-US" altLang="ko-KR" sz="1100" u="none" strike="noStrike" dirty="0">
                          <a:effectLst/>
                        </a:rPr>
                        <a:t>3~4</a:t>
                      </a:r>
                      <a:r>
                        <a:rPr lang="ko-KR" altLang="en-US" sz="1100" u="none" strike="noStrike" dirty="0">
                          <a:effectLst/>
                        </a:rPr>
                        <a:t>원</a:t>
                      </a:r>
                      <a:r>
                        <a:rPr lang="en-US" altLang="ko-KR" sz="1100" u="none" strike="noStrike" dirty="0">
                          <a:effectLst/>
                        </a:rPr>
                        <a:t>/kWh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65766643"/>
                  </a:ext>
                </a:extLst>
              </a:tr>
              <a:tr h="29377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집합전력자원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MW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소규모 전력중개사업자 기준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1603995"/>
                  </a:ext>
                </a:extLst>
              </a:tr>
              <a:tr h="29377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태양광평균발전시간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시간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https://www.energydaily.co.kr/news/articleView.html?idxno=111883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85340061"/>
                  </a:ext>
                </a:extLst>
              </a:tr>
              <a:tr h="29377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연간 </a:t>
                      </a:r>
                      <a:r>
                        <a:rPr lang="ko-KR" altLang="en-US" sz="1100" u="none" strike="noStrike" dirty="0" err="1">
                          <a:effectLst/>
                        </a:rPr>
                        <a:t>발전시간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100" u="none" strike="noStrike" dirty="0">
                          <a:effectLst/>
                        </a:rPr>
                        <a:t>           </a:t>
                      </a:r>
                      <a:r>
                        <a:rPr lang="en-US" altLang="ko-KR" sz="1100" u="none" strike="noStrike" dirty="0">
                          <a:effectLst/>
                        </a:rPr>
                        <a:t>1,460 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시간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014566993"/>
                  </a:ext>
                </a:extLst>
              </a:tr>
              <a:tr h="29377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연간 발전량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100" u="none" strike="noStrike" dirty="0">
                          <a:effectLst/>
                        </a:rPr>
                        <a:t>          </a:t>
                      </a:r>
                      <a:r>
                        <a:rPr lang="en-US" altLang="ko-KR" sz="1100" u="none" strike="noStrike" dirty="0">
                          <a:effectLst/>
                        </a:rPr>
                        <a:t>29,200 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MWh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562508146"/>
                  </a:ext>
                </a:extLst>
              </a:tr>
              <a:tr h="29377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연간 수익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100" u="none" strike="noStrike" dirty="0">
                          <a:effectLst/>
                        </a:rPr>
                        <a:t>  </a:t>
                      </a:r>
                      <a:r>
                        <a:rPr lang="en-US" altLang="ko-KR" sz="1100" u="none" strike="noStrike" dirty="0">
                          <a:effectLst/>
                        </a:rPr>
                        <a:t>102,200,000 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242442409"/>
                  </a:ext>
                </a:extLst>
              </a:tr>
              <a:tr h="30390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연간 수익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100" u="none" strike="noStrike" dirty="0">
                          <a:effectLst/>
                        </a:rPr>
                        <a:t>          </a:t>
                      </a:r>
                      <a:r>
                        <a:rPr lang="en-US" altLang="ko-KR" sz="1100" u="none" strike="noStrike" dirty="0">
                          <a:effectLst/>
                        </a:rPr>
                        <a:t>10,220 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만원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610631291"/>
                  </a:ext>
                </a:extLst>
              </a:tr>
            </a:tbl>
          </a:graphicData>
        </a:graphic>
      </p:graphicFrame>
      <p:graphicFrame>
        <p:nvGraphicFramePr>
          <p:cNvPr id="9" name="차트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36427458"/>
              </p:ext>
            </p:extLst>
          </p:nvPr>
        </p:nvGraphicFramePr>
        <p:xfrm>
          <a:off x="6499860" y="3958045"/>
          <a:ext cx="4556760" cy="26909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차트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81740503"/>
              </p:ext>
            </p:extLst>
          </p:nvPr>
        </p:nvGraphicFramePr>
        <p:xfrm>
          <a:off x="1112109" y="3858491"/>
          <a:ext cx="4154286" cy="29995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009315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29358F5-ABA0-4682-AE3E-B0F76260EA0B}"/>
              </a:ext>
            </a:extLst>
          </p:cNvPr>
          <p:cNvSpPr txBox="1"/>
          <p:nvPr/>
        </p:nvSpPr>
        <p:spPr>
          <a:xfrm>
            <a:off x="598238" y="214346"/>
            <a:ext cx="32576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수익산출기준 </a:t>
            </a:r>
            <a:r>
              <a:rPr lang="en-US" altLang="ko-KR" sz="24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– RPS </a:t>
            </a:r>
            <a:r>
              <a:rPr lang="ko-KR" altLang="en-US" sz="24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제도</a:t>
            </a:r>
            <a:endParaRPr lang="ko-KR" altLang="en-US" sz="24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7B2547-F709-4ACC-AD9B-FC5874344C37}"/>
              </a:ext>
            </a:extLst>
          </p:cNvPr>
          <p:cNvSpPr txBox="1"/>
          <p:nvPr/>
        </p:nvSpPr>
        <p:spPr>
          <a:xfrm>
            <a:off x="14992" y="122013"/>
            <a:ext cx="96036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>
                <a:gradFill flip="none" rotWithShape="1">
                  <a:gsLst>
                    <a:gs pos="27000">
                      <a:srgbClr val="6D54E3"/>
                    </a:gs>
                    <a:gs pos="100000">
                      <a:srgbClr val="7966ED"/>
                    </a:gs>
                  </a:gsLst>
                  <a:lin ang="16200000" scaled="1"/>
                  <a:tileRect/>
                </a:gra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*</a:t>
            </a:r>
            <a:endParaRPr lang="ko-KR" altLang="en-US" sz="6600" dirty="0">
              <a:gradFill flip="none" rotWithShape="1">
                <a:gsLst>
                  <a:gs pos="27000">
                    <a:srgbClr val="6D54E3"/>
                  </a:gs>
                  <a:gs pos="100000">
                    <a:srgbClr val="7966ED"/>
                  </a:gs>
                </a:gsLst>
                <a:lin ang="16200000" scaled="1"/>
                <a:tileRect/>
              </a:gradFill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5283090"/>
              </p:ext>
            </p:extLst>
          </p:nvPr>
        </p:nvGraphicFramePr>
        <p:xfrm>
          <a:off x="755440" y="768344"/>
          <a:ext cx="10907021" cy="1847925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2444677">
                  <a:extLst>
                    <a:ext uri="{9D8B030D-6E8A-4147-A177-3AD203B41FA5}">
                      <a16:colId xmlns:a16="http://schemas.microsoft.com/office/drawing/2014/main" val="3650509273"/>
                    </a:ext>
                  </a:extLst>
                </a:gridCol>
                <a:gridCol w="1272968">
                  <a:extLst>
                    <a:ext uri="{9D8B030D-6E8A-4147-A177-3AD203B41FA5}">
                      <a16:colId xmlns:a16="http://schemas.microsoft.com/office/drawing/2014/main" val="3837916823"/>
                    </a:ext>
                  </a:extLst>
                </a:gridCol>
                <a:gridCol w="766675">
                  <a:extLst>
                    <a:ext uri="{9D8B030D-6E8A-4147-A177-3AD203B41FA5}">
                      <a16:colId xmlns:a16="http://schemas.microsoft.com/office/drawing/2014/main" val="86543412"/>
                    </a:ext>
                  </a:extLst>
                </a:gridCol>
                <a:gridCol w="6422701">
                  <a:extLst>
                    <a:ext uri="{9D8B030D-6E8A-4147-A177-3AD203B41FA5}">
                      <a16:colId xmlns:a16="http://schemas.microsoft.com/office/drawing/2014/main" val="1683826961"/>
                    </a:ext>
                  </a:extLst>
                </a:gridCol>
              </a:tblGrid>
              <a:tr h="205325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Variable</a:t>
                      </a:r>
                      <a:endParaRPr lang="ko-KR" alt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572C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　</a:t>
                      </a:r>
                      <a:r>
                        <a:rPr lang="en-US" altLang="ko-KR" sz="1100" b="1" u="none" strike="noStrike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Value</a:t>
                      </a:r>
                      <a:endParaRPr lang="ko-KR" alt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572C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1" u="none" strike="noStrike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Unit</a:t>
                      </a:r>
                      <a:r>
                        <a:rPr lang="ko-KR" altLang="en-US" sz="1100" b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　</a:t>
                      </a:r>
                      <a:endParaRPr lang="ko-KR" alt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572C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Reference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572C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6791338"/>
                  </a:ext>
                </a:extLst>
              </a:tr>
              <a:tr h="2053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+mj-lt"/>
                        </a:rPr>
                        <a:t>SMP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  <a:latin typeface="+mj-lt"/>
                        </a:rPr>
                        <a:t>83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  <a:latin typeface="+mj-lt"/>
                        </a:rPr>
                        <a:t>원</a:t>
                      </a:r>
                      <a:r>
                        <a:rPr lang="en-US" altLang="ko-KR" sz="1100" u="none" strike="noStrike">
                          <a:effectLst/>
                          <a:latin typeface="+mj-lt"/>
                        </a:rPr>
                        <a:t>/</a:t>
                      </a:r>
                      <a:r>
                        <a:rPr lang="en-US" sz="1100" u="none" strike="noStrike">
                          <a:effectLst/>
                          <a:latin typeface="+mj-lt"/>
                        </a:rPr>
                        <a:t>kWh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 dirty="0">
                          <a:effectLst/>
                          <a:latin typeface="+mj-lt"/>
                        </a:rPr>
                        <a:t>2021</a:t>
                      </a:r>
                      <a:r>
                        <a:rPr lang="ko-KR" altLang="en-US" sz="1100" u="none" strike="noStrike" dirty="0">
                          <a:effectLst/>
                          <a:latin typeface="+mj-lt"/>
                        </a:rPr>
                        <a:t>년 </a:t>
                      </a:r>
                      <a:r>
                        <a:rPr lang="en-US" altLang="ko-KR" sz="1100" u="none" strike="noStrike" dirty="0">
                          <a:effectLst/>
                          <a:latin typeface="+mj-lt"/>
                        </a:rPr>
                        <a:t>6</a:t>
                      </a:r>
                      <a:r>
                        <a:rPr lang="ko-KR" altLang="en-US" sz="1100" u="none" strike="noStrike" dirty="0">
                          <a:effectLst/>
                          <a:latin typeface="+mj-lt"/>
                        </a:rPr>
                        <a:t>월 </a:t>
                      </a:r>
                      <a:r>
                        <a:rPr lang="en-US" altLang="ko-KR" sz="1100" u="none" strike="noStrike" dirty="0">
                          <a:effectLst/>
                          <a:latin typeface="+mj-lt"/>
                        </a:rPr>
                        <a:t>SMP </a:t>
                      </a:r>
                      <a:r>
                        <a:rPr lang="ko-KR" altLang="en-US" sz="1100" u="none" strike="noStrike" dirty="0" err="1">
                          <a:effectLst/>
                          <a:latin typeface="+mj-lt"/>
                        </a:rPr>
                        <a:t>육지가격</a:t>
                      </a:r>
                      <a:r>
                        <a:rPr lang="ko-KR" altLang="en-US" sz="1100" u="none" strike="noStrike" dirty="0">
                          <a:effectLst/>
                          <a:latin typeface="+mj-lt"/>
                        </a:rPr>
                        <a:t> </a:t>
                      </a:r>
                      <a:r>
                        <a:rPr lang="ko-KR" altLang="en-US" sz="1100" u="none" strike="noStrike" dirty="0" smtClean="0">
                          <a:effectLst/>
                          <a:latin typeface="+mj-lt"/>
                        </a:rPr>
                        <a:t>평균</a:t>
                      </a:r>
                      <a:r>
                        <a:rPr lang="ko-KR" altLang="en-US" sz="1100" u="none" strike="noStrike" baseline="0" dirty="0" smtClean="0">
                          <a:effectLst/>
                          <a:latin typeface="+mj-lt"/>
                        </a:rPr>
                        <a:t> </a:t>
                      </a:r>
                      <a:r>
                        <a:rPr lang="en-US" altLang="ko-KR" sz="1100" u="none" strike="noStrike" baseline="0" dirty="0" smtClean="0">
                          <a:effectLst/>
                          <a:latin typeface="+mj-lt"/>
                        </a:rPr>
                        <a:t>(KPX)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243138225"/>
                  </a:ext>
                </a:extLst>
              </a:tr>
              <a:tr h="2053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+mj-lt"/>
                        </a:rPr>
                        <a:t>PV+ESS REC </a:t>
                      </a:r>
                      <a:r>
                        <a:rPr lang="ko-KR" altLang="en-US" sz="1100" u="none" strike="noStrike" dirty="0">
                          <a:effectLst/>
                          <a:latin typeface="+mj-lt"/>
                        </a:rPr>
                        <a:t>가중치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  <a:latin typeface="+mj-lt"/>
                        </a:rPr>
                        <a:t>4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  <a:latin typeface="+mj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  <a:latin typeface="+mj-lt"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04422454"/>
                  </a:ext>
                </a:extLst>
              </a:tr>
              <a:tr h="2053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+mj-lt"/>
                        </a:rPr>
                        <a:t>PV REC </a:t>
                      </a:r>
                      <a:r>
                        <a:rPr lang="ko-KR" altLang="en-US" sz="1100" u="none" strike="noStrike">
                          <a:effectLst/>
                          <a:latin typeface="+mj-lt"/>
                        </a:rPr>
                        <a:t>가중치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  <a:latin typeface="+mj-lt"/>
                        </a:rPr>
                        <a:t>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  <a:latin typeface="+mj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  <a:latin typeface="+mj-lt"/>
                        </a:rPr>
                        <a:t>일반부지에 설치하고 설비용량 </a:t>
                      </a:r>
                      <a:r>
                        <a:rPr lang="en-US" altLang="ko-KR" sz="1100" u="none" strike="noStrike">
                          <a:effectLst/>
                          <a:latin typeface="+mj-lt"/>
                        </a:rPr>
                        <a:t>100kW</a:t>
                      </a:r>
                      <a:r>
                        <a:rPr lang="ko-KR" altLang="en-US" sz="1100" u="none" strike="noStrike">
                          <a:effectLst/>
                          <a:latin typeface="+mj-lt"/>
                        </a:rPr>
                        <a:t>부터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507673039"/>
                  </a:ext>
                </a:extLst>
              </a:tr>
              <a:tr h="2053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+mj-lt"/>
                        </a:rPr>
                        <a:t>REC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  <a:latin typeface="+mj-lt"/>
                        </a:rPr>
                        <a:t>30,047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  <a:latin typeface="+mj-lt"/>
                        </a:rPr>
                        <a:t>원</a:t>
                      </a:r>
                      <a:r>
                        <a:rPr lang="en-US" altLang="ko-KR" sz="1100" u="none" strike="noStrike" dirty="0">
                          <a:effectLst/>
                          <a:latin typeface="+mj-lt"/>
                        </a:rPr>
                        <a:t>/</a:t>
                      </a:r>
                      <a:r>
                        <a:rPr lang="en-US" sz="1100" u="none" strike="noStrike" dirty="0">
                          <a:effectLst/>
                          <a:latin typeface="+mj-lt"/>
                        </a:rPr>
                        <a:t>MWh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 dirty="0">
                          <a:effectLst/>
                          <a:latin typeface="+mj-lt"/>
                        </a:rPr>
                        <a:t>2021</a:t>
                      </a:r>
                      <a:r>
                        <a:rPr lang="ko-KR" altLang="en-US" sz="1100" u="none" strike="noStrike" dirty="0">
                          <a:effectLst/>
                          <a:latin typeface="+mj-lt"/>
                        </a:rPr>
                        <a:t>년 </a:t>
                      </a:r>
                      <a:r>
                        <a:rPr lang="en-US" altLang="ko-KR" sz="1100" u="none" strike="noStrike" dirty="0">
                          <a:effectLst/>
                          <a:latin typeface="+mj-lt"/>
                        </a:rPr>
                        <a:t>7</a:t>
                      </a:r>
                      <a:r>
                        <a:rPr lang="ko-KR" altLang="en-US" sz="1100" u="none" strike="noStrike" dirty="0">
                          <a:effectLst/>
                          <a:latin typeface="+mj-lt"/>
                        </a:rPr>
                        <a:t>월 </a:t>
                      </a:r>
                      <a:r>
                        <a:rPr lang="en-US" altLang="ko-KR" sz="1100" u="none" strike="noStrike" dirty="0">
                          <a:effectLst/>
                          <a:latin typeface="+mj-lt"/>
                        </a:rPr>
                        <a:t>13</a:t>
                      </a:r>
                      <a:r>
                        <a:rPr lang="ko-KR" altLang="en-US" sz="1100" u="none" strike="noStrike" dirty="0">
                          <a:effectLst/>
                          <a:latin typeface="+mj-lt"/>
                        </a:rPr>
                        <a:t>일 </a:t>
                      </a:r>
                      <a:r>
                        <a:rPr lang="ko-KR" altLang="en-US" sz="1100" u="none" strike="noStrike" dirty="0" smtClean="0">
                          <a:effectLst/>
                          <a:latin typeface="+mj-lt"/>
                        </a:rPr>
                        <a:t>기준</a:t>
                      </a:r>
                      <a:r>
                        <a:rPr lang="ko-KR" altLang="en-US" sz="1100" u="none" strike="noStrike" baseline="0" dirty="0" smtClean="0">
                          <a:effectLst/>
                          <a:latin typeface="+mj-lt"/>
                        </a:rPr>
                        <a:t> </a:t>
                      </a:r>
                      <a:r>
                        <a:rPr lang="en-US" altLang="ko-KR" sz="1100" u="none" strike="noStrike" dirty="0" smtClean="0">
                          <a:effectLst/>
                          <a:latin typeface="+mj-lt"/>
                        </a:rPr>
                        <a:t>(KPX)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360729127"/>
                  </a:ext>
                </a:extLst>
              </a:tr>
              <a:tr h="20532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  <a:latin typeface="+mj-lt"/>
                        </a:rPr>
                        <a:t>설비용량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  <a:latin typeface="+mj-lt"/>
                        </a:rPr>
                        <a:t>100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+mj-lt"/>
                        </a:rPr>
                        <a:t>kW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  <a:latin typeface="+mj-lt"/>
                        </a:rPr>
                        <a:t>가정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472922540"/>
                  </a:ext>
                </a:extLst>
              </a:tr>
              <a:tr h="2053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+mj-lt"/>
                        </a:rPr>
                        <a:t>ESS </a:t>
                      </a:r>
                      <a:r>
                        <a:rPr lang="ko-KR" altLang="en-US" sz="1100" u="none" strike="noStrike" dirty="0" err="1">
                          <a:effectLst/>
                          <a:latin typeface="+mj-lt"/>
                        </a:rPr>
                        <a:t>충전용량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  <a:latin typeface="+mj-lt"/>
                        </a:rPr>
                        <a:t>274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+mj-lt"/>
                        </a:rPr>
                        <a:t>kWh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 dirty="0" smtClean="0">
                          <a:effectLst/>
                          <a:latin typeface="+mj-lt"/>
                        </a:rPr>
                        <a:t>LG</a:t>
                      </a:r>
                      <a:r>
                        <a:rPr lang="ko-KR" altLang="en-US" sz="1100" u="none" strike="noStrike" dirty="0" smtClean="0">
                          <a:effectLst/>
                          <a:latin typeface="+mj-lt"/>
                        </a:rPr>
                        <a:t>전자 </a:t>
                      </a:r>
                      <a:r>
                        <a:rPr lang="en-US" altLang="ko-KR" sz="1100" u="none" strike="noStrike" dirty="0" smtClean="0">
                          <a:effectLst/>
                          <a:latin typeface="+mj-lt"/>
                        </a:rPr>
                        <a:t>100kW</a:t>
                      </a:r>
                      <a:r>
                        <a:rPr lang="ko-KR" altLang="en-US" sz="1100" u="none" strike="noStrike" dirty="0" smtClean="0">
                          <a:effectLst/>
                          <a:latin typeface="+mj-lt"/>
                        </a:rPr>
                        <a:t>급 태양광 발전용 </a:t>
                      </a:r>
                      <a:r>
                        <a:rPr lang="ko-KR" altLang="en-US" sz="1100" u="none" strike="noStrike" dirty="0" err="1" smtClean="0">
                          <a:effectLst/>
                          <a:latin typeface="+mj-lt"/>
                        </a:rPr>
                        <a:t>올인원</a:t>
                      </a:r>
                      <a:r>
                        <a:rPr lang="ko-KR" altLang="en-US" sz="1100" u="none" strike="noStrike" dirty="0" smtClean="0">
                          <a:effectLst/>
                          <a:latin typeface="+mj-lt"/>
                        </a:rPr>
                        <a:t> </a:t>
                      </a:r>
                      <a:r>
                        <a:rPr lang="en-US" altLang="ko-KR" sz="1100" u="none" strike="noStrike" dirty="0" smtClean="0">
                          <a:effectLst/>
                          <a:latin typeface="+mj-lt"/>
                        </a:rPr>
                        <a:t>ESS </a:t>
                      </a:r>
                      <a:r>
                        <a:rPr lang="ko-KR" altLang="en-US" sz="1100" u="none" strike="noStrike" dirty="0" smtClean="0">
                          <a:effectLst/>
                          <a:latin typeface="+mj-lt"/>
                        </a:rPr>
                        <a:t>제품 기준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85652914"/>
                  </a:ext>
                </a:extLst>
              </a:tr>
              <a:tr h="2053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+mj-lt"/>
                        </a:rPr>
                        <a:t>SOC </a:t>
                      </a:r>
                      <a:r>
                        <a:rPr lang="ko-KR" altLang="en-US" sz="1100" u="none" strike="noStrike">
                          <a:effectLst/>
                          <a:latin typeface="+mj-lt"/>
                        </a:rPr>
                        <a:t>제한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  <a:latin typeface="+mj-lt"/>
                        </a:rPr>
                        <a:t>80%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  <a:latin typeface="+mj-lt"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 err="1">
                          <a:effectLst/>
                          <a:latin typeface="+mj-lt"/>
                        </a:rPr>
                        <a:t>충전율</a:t>
                      </a:r>
                      <a:r>
                        <a:rPr lang="ko-KR" altLang="en-US" sz="1100" u="none" strike="noStrike" dirty="0">
                          <a:effectLst/>
                          <a:latin typeface="+mj-lt"/>
                        </a:rPr>
                        <a:t> 안전조치 옥내 기준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85413377"/>
                  </a:ext>
                </a:extLst>
              </a:tr>
              <a:tr h="20532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  <a:latin typeface="+mj-lt"/>
                        </a:rPr>
                        <a:t>태양광평균발전시간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  <a:latin typeface="+mj-lt"/>
                        </a:rPr>
                        <a:t>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  <a:latin typeface="+mj-lt"/>
                        </a:rPr>
                        <a:t>시간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+mj-lt"/>
                        </a:rPr>
                        <a:t>https://www.energydaily.co.kr/news/articleView.html?idxno=111883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758371338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7991044"/>
              </p:ext>
            </p:extLst>
          </p:nvPr>
        </p:nvGraphicFramePr>
        <p:xfrm>
          <a:off x="755440" y="2793871"/>
          <a:ext cx="4221674" cy="199644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2301493">
                  <a:extLst>
                    <a:ext uri="{9D8B030D-6E8A-4147-A177-3AD203B41FA5}">
                      <a16:colId xmlns:a16="http://schemas.microsoft.com/office/drawing/2014/main" val="2596654824"/>
                    </a:ext>
                  </a:extLst>
                </a:gridCol>
                <a:gridCol w="1198411">
                  <a:extLst>
                    <a:ext uri="{9D8B030D-6E8A-4147-A177-3AD203B41FA5}">
                      <a16:colId xmlns:a16="http://schemas.microsoft.com/office/drawing/2014/main" val="3911367729"/>
                    </a:ext>
                  </a:extLst>
                </a:gridCol>
                <a:gridCol w="721770">
                  <a:extLst>
                    <a:ext uri="{9D8B030D-6E8A-4147-A177-3AD203B41FA5}">
                      <a16:colId xmlns:a16="http://schemas.microsoft.com/office/drawing/2014/main" val="2594778001"/>
                    </a:ext>
                  </a:extLst>
                </a:gridCol>
              </a:tblGrid>
              <a:tr h="220980"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PV </a:t>
                      </a:r>
                      <a:r>
                        <a:rPr lang="ko-KR" alt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단독 발전 </a:t>
                      </a:r>
                      <a:endParaRPr lang="ko-KR" alt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572CD8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12919502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태양광 하루 발전량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400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kWh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30111894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연간 발전시간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100" u="none" strike="noStrike" dirty="0">
                          <a:effectLst/>
                        </a:rPr>
                        <a:t>              </a:t>
                      </a:r>
                      <a:r>
                        <a:rPr lang="en-US" altLang="ko-KR" sz="1100" u="none" strike="noStrike" dirty="0">
                          <a:effectLst/>
                        </a:rPr>
                        <a:t>1,460 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시간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641228302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연간 발전량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100" u="none" strike="noStrike" dirty="0">
                          <a:effectLst/>
                        </a:rPr>
                        <a:t>           </a:t>
                      </a:r>
                      <a:r>
                        <a:rPr lang="en-US" altLang="ko-KR" sz="1100" u="none" strike="noStrike" dirty="0">
                          <a:effectLst/>
                        </a:rPr>
                        <a:t>146,000 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kWh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309673742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연간 </a:t>
                      </a:r>
                      <a:r>
                        <a:rPr lang="en-US" sz="1100" u="none" strike="noStrike">
                          <a:effectLst/>
                        </a:rPr>
                        <a:t>SMP </a:t>
                      </a:r>
                      <a:r>
                        <a:rPr lang="ko-KR" altLang="en-US" sz="1100" u="none" strike="noStrike">
                          <a:effectLst/>
                        </a:rPr>
                        <a:t>수익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100" u="none" strike="noStrike">
                          <a:effectLst/>
                        </a:rPr>
                        <a:t>       </a:t>
                      </a:r>
                      <a:r>
                        <a:rPr lang="en-US" altLang="ko-KR" sz="1100" u="none" strike="noStrike">
                          <a:effectLst/>
                        </a:rPr>
                        <a:t>12,118,000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83123764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연간 </a:t>
                      </a:r>
                      <a:r>
                        <a:rPr lang="en-US" sz="1100" u="none" strike="noStrike">
                          <a:effectLst/>
                        </a:rPr>
                        <a:t>SMP </a:t>
                      </a:r>
                      <a:r>
                        <a:rPr lang="ko-KR" altLang="en-US" sz="1100" u="none" strike="noStrike">
                          <a:effectLst/>
                        </a:rPr>
                        <a:t>수익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100" u="none" strike="noStrike" dirty="0">
                          <a:effectLst/>
                        </a:rPr>
                        <a:t>              </a:t>
                      </a:r>
                      <a:r>
                        <a:rPr lang="en-US" altLang="ko-KR" sz="1100" u="none" strike="noStrike" dirty="0">
                          <a:effectLst/>
                        </a:rPr>
                        <a:t>1,212 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만원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661367208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연간 </a:t>
                      </a:r>
                      <a:r>
                        <a:rPr lang="en-US" sz="1100" u="none" strike="noStrike">
                          <a:effectLst/>
                        </a:rPr>
                        <a:t>REC </a:t>
                      </a:r>
                      <a:r>
                        <a:rPr lang="ko-KR" altLang="en-US" sz="1100" u="none" strike="noStrike">
                          <a:effectLst/>
                        </a:rPr>
                        <a:t>수익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100" u="none" strike="noStrike" dirty="0">
                          <a:effectLst/>
                        </a:rPr>
                        <a:t>         </a:t>
                      </a:r>
                      <a:r>
                        <a:rPr lang="en-US" altLang="ko-KR" sz="1100" u="none" strike="noStrike" dirty="0">
                          <a:effectLst/>
                        </a:rPr>
                        <a:t>4,386,862 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795981253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연간 </a:t>
                      </a:r>
                      <a:r>
                        <a:rPr lang="en-US" sz="1100" u="none" strike="noStrike">
                          <a:effectLst/>
                        </a:rPr>
                        <a:t>REC </a:t>
                      </a:r>
                      <a:r>
                        <a:rPr lang="ko-KR" altLang="en-US" sz="1100" u="none" strike="noStrike">
                          <a:effectLst/>
                        </a:rPr>
                        <a:t>수익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100" u="none" strike="noStrike" dirty="0">
                          <a:effectLst/>
                        </a:rPr>
                        <a:t>                 </a:t>
                      </a:r>
                      <a:r>
                        <a:rPr lang="en-US" altLang="ko-KR" sz="1100" u="none" strike="noStrike" dirty="0">
                          <a:effectLst/>
                        </a:rPr>
                        <a:t>439 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만원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69898836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연간 총 수익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100" u="none" strike="noStrike" dirty="0">
                          <a:effectLst/>
                        </a:rPr>
                        <a:t>              </a:t>
                      </a:r>
                      <a:r>
                        <a:rPr lang="en-US" altLang="ko-KR" sz="1100" u="none" strike="noStrike" dirty="0">
                          <a:effectLst/>
                        </a:rPr>
                        <a:t>1,650 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만원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15898541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6092862"/>
              </p:ext>
            </p:extLst>
          </p:nvPr>
        </p:nvGraphicFramePr>
        <p:xfrm>
          <a:off x="5153308" y="2797681"/>
          <a:ext cx="3937000" cy="398526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2146300">
                  <a:extLst>
                    <a:ext uri="{9D8B030D-6E8A-4147-A177-3AD203B41FA5}">
                      <a16:colId xmlns:a16="http://schemas.microsoft.com/office/drawing/2014/main" val="4042865547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3997562563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1417864961"/>
                    </a:ext>
                  </a:extLst>
                </a:gridCol>
              </a:tblGrid>
              <a:tr h="220980"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PV+ESS </a:t>
                      </a:r>
                      <a:r>
                        <a:rPr lang="ko-KR" altLang="en-US" sz="11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발전</a:t>
                      </a:r>
                      <a:endParaRPr lang="ko-KR" alt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572CD8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190123814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태양광 하루 발전량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400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kWh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928574411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연간 </a:t>
                      </a:r>
                      <a:r>
                        <a:rPr lang="ko-KR" altLang="en-US" sz="1100" u="none" strike="noStrike" dirty="0" err="1">
                          <a:effectLst/>
                        </a:rPr>
                        <a:t>발전시간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              </a:t>
                      </a:r>
                      <a:r>
                        <a:rPr lang="en-US" altLang="ko-KR" sz="1100" u="none" strike="noStrike">
                          <a:effectLst/>
                        </a:rPr>
                        <a:t>1,460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시간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186585048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연간 발전량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           </a:t>
                      </a:r>
                      <a:r>
                        <a:rPr lang="en-US" altLang="ko-KR" sz="1100" u="none" strike="noStrike">
                          <a:effectLst/>
                        </a:rPr>
                        <a:t>146,000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kWh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662429191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ESS </a:t>
                      </a:r>
                      <a:r>
                        <a:rPr lang="ko-KR" altLang="en-US" sz="1100" u="none" strike="noStrike">
                          <a:effectLst/>
                        </a:rPr>
                        <a:t>하루 충전량 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274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kWh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892258164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연간 충전량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           </a:t>
                      </a:r>
                      <a:r>
                        <a:rPr lang="en-US" altLang="ko-KR" sz="1100" u="none" strike="noStrike">
                          <a:effectLst/>
                        </a:rPr>
                        <a:t>100,010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kWh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900136511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PV+ESS SMP </a:t>
                      </a:r>
                      <a:r>
                        <a:rPr lang="ko-KR" altLang="en-US" sz="1100" u="none" strike="noStrike">
                          <a:effectLst/>
                        </a:rPr>
                        <a:t>수익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         </a:t>
                      </a:r>
                      <a:r>
                        <a:rPr lang="en-US" altLang="ko-KR" sz="1100" u="none" strike="noStrike">
                          <a:effectLst/>
                        </a:rPr>
                        <a:t>8,300,830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588265558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PV+ESS SMP </a:t>
                      </a:r>
                      <a:r>
                        <a:rPr lang="ko-KR" altLang="en-US" sz="1100" u="none" strike="noStrike">
                          <a:effectLst/>
                        </a:rPr>
                        <a:t>수익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                 </a:t>
                      </a:r>
                      <a:r>
                        <a:rPr lang="en-US" altLang="ko-KR" sz="1100" u="none" strike="noStrike">
                          <a:effectLst/>
                        </a:rPr>
                        <a:t>830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만원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475746878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PV+ESS REC </a:t>
                      </a:r>
                      <a:r>
                        <a:rPr lang="ko-KR" altLang="en-US" sz="1100" u="none" strike="noStrike">
                          <a:effectLst/>
                        </a:rPr>
                        <a:t>수익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       </a:t>
                      </a:r>
                      <a:r>
                        <a:rPr lang="en-US" altLang="ko-KR" sz="1100" u="none" strike="noStrike">
                          <a:effectLst/>
                        </a:rPr>
                        <a:t>12,020,002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78879867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PV+ESS REC </a:t>
                      </a:r>
                      <a:r>
                        <a:rPr lang="ko-KR" altLang="en-US" sz="1100" u="none" strike="noStrike">
                          <a:effectLst/>
                        </a:rPr>
                        <a:t>수익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              </a:t>
                      </a:r>
                      <a:r>
                        <a:rPr lang="en-US" altLang="ko-KR" sz="1100" u="none" strike="noStrike">
                          <a:effectLst/>
                        </a:rPr>
                        <a:t>1,202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만원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908840705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PV+ESS </a:t>
                      </a:r>
                      <a:r>
                        <a:rPr lang="ko-KR" altLang="en-US" sz="1100" u="none" strike="noStrike">
                          <a:effectLst/>
                        </a:rPr>
                        <a:t>총 수익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              </a:t>
                      </a:r>
                      <a:r>
                        <a:rPr lang="en-US" altLang="ko-KR" sz="1100" u="none" strike="noStrike">
                          <a:effectLst/>
                        </a:rPr>
                        <a:t>2,032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만원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850538751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>
                          <a:effectLst/>
                        </a:rPr>
                        <a:t>PV </a:t>
                      </a:r>
                      <a:r>
                        <a:rPr lang="ko-KR" altLang="en-US" sz="1100" u="none" strike="noStrike">
                          <a:effectLst/>
                        </a:rPr>
                        <a:t>단독 연간 정산발전량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             </a:t>
                      </a:r>
                      <a:r>
                        <a:rPr lang="en-US" altLang="ko-KR" sz="1100" u="none" strike="noStrike">
                          <a:effectLst/>
                        </a:rPr>
                        <a:t>45,990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kWh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965749440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PV SMP </a:t>
                      </a:r>
                      <a:r>
                        <a:rPr lang="ko-KR" altLang="en-US" sz="1100" u="none" strike="noStrike">
                          <a:effectLst/>
                        </a:rPr>
                        <a:t>수익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         </a:t>
                      </a:r>
                      <a:r>
                        <a:rPr lang="en-US" altLang="ko-KR" sz="1100" u="none" strike="noStrike">
                          <a:effectLst/>
                        </a:rPr>
                        <a:t>3,817,170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831800840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PV SMP </a:t>
                      </a:r>
                      <a:r>
                        <a:rPr lang="ko-KR" altLang="en-US" sz="1100" u="none" strike="noStrike">
                          <a:effectLst/>
                        </a:rPr>
                        <a:t>수익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                 </a:t>
                      </a:r>
                      <a:r>
                        <a:rPr lang="en-US" altLang="ko-KR" sz="1100" u="none" strike="noStrike">
                          <a:effectLst/>
                        </a:rPr>
                        <a:t>382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만원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891304499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PV REC </a:t>
                      </a:r>
                      <a:r>
                        <a:rPr lang="ko-KR" altLang="en-US" sz="1100" u="none" strike="noStrike">
                          <a:effectLst/>
                        </a:rPr>
                        <a:t>수익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         </a:t>
                      </a:r>
                      <a:r>
                        <a:rPr lang="en-US" altLang="ko-KR" sz="1100" u="none" strike="noStrike">
                          <a:effectLst/>
                        </a:rPr>
                        <a:t>1,381,862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786937882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PV REC </a:t>
                      </a:r>
                      <a:r>
                        <a:rPr lang="ko-KR" altLang="en-US" sz="1100" u="none" strike="noStrike">
                          <a:effectLst/>
                        </a:rPr>
                        <a:t>수익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                 </a:t>
                      </a:r>
                      <a:r>
                        <a:rPr lang="en-US" altLang="ko-KR" sz="1100" u="none" strike="noStrike">
                          <a:effectLst/>
                        </a:rPr>
                        <a:t>138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만원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037288133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PV </a:t>
                      </a:r>
                      <a:r>
                        <a:rPr lang="ko-KR" altLang="en-US" sz="1100" u="none" strike="noStrike">
                          <a:effectLst/>
                        </a:rPr>
                        <a:t>단독 총수익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                 </a:t>
                      </a:r>
                      <a:r>
                        <a:rPr lang="en-US" altLang="ko-KR" sz="1100" u="none" strike="noStrike">
                          <a:effectLst/>
                        </a:rPr>
                        <a:t>520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만원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89172516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연간 총 수익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              </a:t>
                      </a:r>
                      <a:r>
                        <a:rPr lang="en-US" altLang="ko-KR" sz="1100" u="none" strike="noStrike">
                          <a:effectLst/>
                        </a:rPr>
                        <a:t>2,552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만원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125269631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8188739"/>
              </p:ext>
            </p:extLst>
          </p:nvPr>
        </p:nvGraphicFramePr>
        <p:xfrm>
          <a:off x="9266502" y="2793871"/>
          <a:ext cx="2395959" cy="67056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306184">
                  <a:extLst>
                    <a:ext uri="{9D8B030D-6E8A-4147-A177-3AD203B41FA5}">
                      <a16:colId xmlns:a16="http://schemas.microsoft.com/office/drawing/2014/main" val="407553095"/>
                    </a:ext>
                  </a:extLst>
                </a:gridCol>
                <a:gridCol w="680144">
                  <a:extLst>
                    <a:ext uri="{9D8B030D-6E8A-4147-A177-3AD203B41FA5}">
                      <a16:colId xmlns:a16="http://schemas.microsoft.com/office/drawing/2014/main" val="2230372040"/>
                    </a:ext>
                  </a:extLst>
                </a:gridCol>
                <a:gridCol w="409631">
                  <a:extLst>
                    <a:ext uri="{9D8B030D-6E8A-4147-A177-3AD203B41FA5}">
                      <a16:colId xmlns:a16="http://schemas.microsoft.com/office/drawing/2014/main" val="1006802867"/>
                    </a:ext>
                  </a:extLst>
                </a:gridCol>
              </a:tblGrid>
              <a:tr h="220980"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altLang="ko-KR" sz="11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PV+ESS</a:t>
                      </a:r>
                      <a:r>
                        <a:rPr lang="en-US" altLang="ko-KR" sz="1100" b="1" u="none" strike="noStrike" baseline="0" dirty="0" smtClean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1" u="none" strike="noStrike" baseline="0" dirty="0" smtClean="0">
                          <a:solidFill>
                            <a:schemeClr val="bg1"/>
                          </a:solidFill>
                          <a:effectLst/>
                        </a:rPr>
                        <a:t>발전 수익 </a:t>
                      </a:r>
                      <a:r>
                        <a:rPr lang="en-US" altLang="ko-KR" sz="1100" b="1" u="none" strike="noStrike" baseline="0" dirty="0" smtClean="0">
                          <a:solidFill>
                            <a:schemeClr val="bg1"/>
                          </a:solidFill>
                          <a:effectLst/>
                        </a:rPr>
                        <a:t>– PV </a:t>
                      </a:r>
                      <a:r>
                        <a:rPr lang="ko-KR" altLang="en-US" sz="1100" b="1" u="none" strike="noStrike" baseline="0" dirty="0" smtClean="0">
                          <a:solidFill>
                            <a:schemeClr val="bg1"/>
                          </a:solidFill>
                          <a:effectLst/>
                        </a:rPr>
                        <a:t>단독 발전 수익</a:t>
                      </a:r>
                      <a:endParaRPr lang="ko-KR" alt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572CD8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311980631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100kW</a:t>
                      </a:r>
                      <a:r>
                        <a:rPr lang="ko-KR" altLang="en-US" sz="1100" u="none" strike="noStrike" dirty="0">
                          <a:effectLst/>
                        </a:rPr>
                        <a:t>급 차액 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 smtClean="0">
                          <a:effectLst/>
                        </a:rPr>
                        <a:t>902 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만원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18174538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dirty="0">
                          <a:effectLst/>
                        </a:rPr>
                        <a:t>1MW</a:t>
                      </a:r>
                      <a:r>
                        <a:rPr lang="ko-KR" altLang="en-US" sz="1100" b="1" u="none" strike="noStrike" dirty="0">
                          <a:effectLst/>
                        </a:rPr>
                        <a:t>급 차액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1" u="none" strike="noStrike" dirty="0" smtClean="0">
                          <a:effectLst/>
                        </a:rPr>
                        <a:t>9,015 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u="none" strike="noStrike" dirty="0">
                          <a:effectLst/>
                        </a:rPr>
                        <a:t>만원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34959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5159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29358F5-ABA0-4682-AE3E-B0F76260EA0B}"/>
              </a:ext>
            </a:extLst>
          </p:cNvPr>
          <p:cNvSpPr txBox="1"/>
          <p:nvPr/>
        </p:nvSpPr>
        <p:spPr>
          <a:xfrm>
            <a:off x="598238" y="214346"/>
            <a:ext cx="65662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수익산출기준 </a:t>
            </a:r>
            <a:r>
              <a:rPr lang="en-US" altLang="ko-KR" sz="24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– RPS </a:t>
            </a:r>
            <a:r>
              <a:rPr lang="ko-KR" altLang="en-US" sz="24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제도 </a:t>
            </a:r>
            <a:r>
              <a:rPr lang="en-US" altLang="ko-KR" sz="24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(</a:t>
            </a:r>
            <a:r>
              <a:rPr lang="ko-KR" altLang="en-US" sz="24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개정안</a:t>
            </a:r>
            <a:r>
              <a:rPr lang="en-US" altLang="ko-KR" sz="2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r>
              <a:rPr lang="en-US" altLang="ko-KR" sz="24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– </a:t>
            </a:r>
            <a:r>
              <a:rPr lang="ko-KR" altLang="en-US" sz="2400" dirty="0" err="1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충전량</a:t>
            </a:r>
            <a:r>
              <a:rPr lang="ko-KR" altLang="en-US" sz="24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안전조치</a:t>
            </a:r>
            <a:r>
              <a:rPr lang="en-US" altLang="ko-KR" sz="24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)</a:t>
            </a:r>
            <a:endParaRPr lang="ko-KR" altLang="en-US" sz="24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7B2547-F709-4ACC-AD9B-FC5874344C37}"/>
              </a:ext>
            </a:extLst>
          </p:cNvPr>
          <p:cNvSpPr txBox="1"/>
          <p:nvPr/>
        </p:nvSpPr>
        <p:spPr>
          <a:xfrm>
            <a:off x="14992" y="122013"/>
            <a:ext cx="96036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>
                <a:gradFill flip="none" rotWithShape="1">
                  <a:gsLst>
                    <a:gs pos="27000">
                      <a:srgbClr val="6D54E3"/>
                    </a:gs>
                    <a:gs pos="100000">
                      <a:srgbClr val="7966ED"/>
                    </a:gs>
                  </a:gsLst>
                  <a:lin ang="16200000" scaled="1"/>
                  <a:tileRect/>
                </a:gra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*</a:t>
            </a:r>
            <a:endParaRPr lang="ko-KR" altLang="en-US" sz="6600" dirty="0">
              <a:gradFill flip="none" rotWithShape="1">
                <a:gsLst>
                  <a:gs pos="27000">
                    <a:srgbClr val="6D54E3"/>
                  </a:gs>
                  <a:gs pos="100000">
                    <a:srgbClr val="7966ED"/>
                  </a:gs>
                </a:gsLst>
                <a:lin ang="16200000" scaled="1"/>
                <a:tileRect/>
              </a:gradFill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755440" y="768344"/>
          <a:ext cx="10907021" cy="1847925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2444677">
                  <a:extLst>
                    <a:ext uri="{9D8B030D-6E8A-4147-A177-3AD203B41FA5}">
                      <a16:colId xmlns:a16="http://schemas.microsoft.com/office/drawing/2014/main" val="3650509273"/>
                    </a:ext>
                  </a:extLst>
                </a:gridCol>
                <a:gridCol w="1272968">
                  <a:extLst>
                    <a:ext uri="{9D8B030D-6E8A-4147-A177-3AD203B41FA5}">
                      <a16:colId xmlns:a16="http://schemas.microsoft.com/office/drawing/2014/main" val="3837916823"/>
                    </a:ext>
                  </a:extLst>
                </a:gridCol>
                <a:gridCol w="766675">
                  <a:extLst>
                    <a:ext uri="{9D8B030D-6E8A-4147-A177-3AD203B41FA5}">
                      <a16:colId xmlns:a16="http://schemas.microsoft.com/office/drawing/2014/main" val="86543412"/>
                    </a:ext>
                  </a:extLst>
                </a:gridCol>
                <a:gridCol w="6422701">
                  <a:extLst>
                    <a:ext uri="{9D8B030D-6E8A-4147-A177-3AD203B41FA5}">
                      <a16:colId xmlns:a16="http://schemas.microsoft.com/office/drawing/2014/main" val="1683826961"/>
                    </a:ext>
                  </a:extLst>
                </a:gridCol>
              </a:tblGrid>
              <a:tr h="205325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Variable</a:t>
                      </a:r>
                      <a:endParaRPr lang="ko-KR" alt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572C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　</a:t>
                      </a:r>
                      <a:r>
                        <a:rPr lang="en-US" altLang="ko-KR" sz="1100" b="1" u="none" strike="noStrike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Value</a:t>
                      </a:r>
                      <a:endParaRPr lang="ko-KR" alt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572C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1" u="none" strike="noStrike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Unit</a:t>
                      </a:r>
                      <a:r>
                        <a:rPr lang="ko-KR" altLang="en-US" sz="1100" b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　</a:t>
                      </a:r>
                      <a:endParaRPr lang="ko-KR" alt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572C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Reference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572C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6791338"/>
                  </a:ext>
                </a:extLst>
              </a:tr>
              <a:tr h="2053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+mj-lt"/>
                        </a:rPr>
                        <a:t>SMP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  <a:latin typeface="+mj-lt"/>
                        </a:rPr>
                        <a:t>83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  <a:latin typeface="+mj-lt"/>
                        </a:rPr>
                        <a:t>원</a:t>
                      </a:r>
                      <a:r>
                        <a:rPr lang="en-US" altLang="ko-KR" sz="1100" u="none" strike="noStrike">
                          <a:effectLst/>
                          <a:latin typeface="+mj-lt"/>
                        </a:rPr>
                        <a:t>/</a:t>
                      </a:r>
                      <a:r>
                        <a:rPr lang="en-US" sz="1100" u="none" strike="noStrike">
                          <a:effectLst/>
                          <a:latin typeface="+mj-lt"/>
                        </a:rPr>
                        <a:t>kWh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 dirty="0">
                          <a:effectLst/>
                          <a:latin typeface="+mj-lt"/>
                        </a:rPr>
                        <a:t>2021</a:t>
                      </a:r>
                      <a:r>
                        <a:rPr lang="ko-KR" altLang="en-US" sz="1100" u="none" strike="noStrike" dirty="0">
                          <a:effectLst/>
                          <a:latin typeface="+mj-lt"/>
                        </a:rPr>
                        <a:t>년 </a:t>
                      </a:r>
                      <a:r>
                        <a:rPr lang="en-US" altLang="ko-KR" sz="1100" u="none" strike="noStrike" dirty="0">
                          <a:effectLst/>
                          <a:latin typeface="+mj-lt"/>
                        </a:rPr>
                        <a:t>6</a:t>
                      </a:r>
                      <a:r>
                        <a:rPr lang="ko-KR" altLang="en-US" sz="1100" u="none" strike="noStrike" dirty="0">
                          <a:effectLst/>
                          <a:latin typeface="+mj-lt"/>
                        </a:rPr>
                        <a:t>월 </a:t>
                      </a:r>
                      <a:r>
                        <a:rPr lang="en-US" altLang="ko-KR" sz="1100" u="none" strike="noStrike" dirty="0">
                          <a:effectLst/>
                          <a:latin typeface="+mj-lt"/>
                        </a:rPr>
                        <a:t>SMP </a:t>
                      </a:r>
                      <a:r>
                        <a:rPr lang="ko-KR" altLang="en-US" sz="1100" u="none" strike="noStrike" dirty="0" err="1">
                          <a:effectLst/>
                          <a:latin typeface="+mj-lt"/>
                        </a:rPr>
                        <a:t>육지가격</a:t>
                      </a:r>
                      <a:r>
                        <a:rPr lang="ko-KR" altLang="en-US" sz="1100" u="none" strike="noStrike" dirty="0">
                          <a:effectLst/>
                          <a:latin typeface="+mj-lt"/>
                        </a:rPr>
                        <a:t> </a:t>
                      </a:r>
                      <a:r>
                        <a:rPr lang="ko-KR" altLang="en-US" sz="1100" u="none" strike="noStrike" dirty="0" smtClean="0">
                          <a:effectLst/>
                          <a:latin typeface="+mj-lt"/>
                        </a:rPr>
                        <a:t>평균</a:t>
                      </a:r>
                      <a:r>
                        <a:rPr lang="ko-KR" altLang="en-US" sz="1100" u="none" strike="noStrike" baseline="0" dirty="0" smtClean="0">
                          <a:effectLst/>
                          <a:latin typeface="+mj-lt"/>
                        </a:rPr>
                        <a:t> </a:t>
                      </a:r>
                      <a:r>
                        <a:rPr lang="en-US" altLang="ko-KR" sz="1100" u="none" strike="noStrike" baseline="0" dirty="0" smtClean="0">
                          <a:effectLst/>
                          <a:latin typeface="+mj-lt"/>
                        </a:rPr>
                        <a:t>(KPX)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243138225"/>
                  </a:ext>
                </a:extLst>
              </a:tr>
              <a:tr h="2053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+mj-lt"/>
                        </a:rPr>
                        <a:t>PV+ESS REC </a:t>
                      </a:r>
                      <a:r>
                        <a:rPr lang="ko-KR" altLang="en-US" sz="1100" u="none" strike="noStrike" dirty="0">
                          <a:effectLst/>
                          <a:latin typeface="+mj-lt"/>
                        </a:rPr>
                        <a:t>가중치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  <a:latin typeface="+mj-lt"/>
                        </a:rPr>
                        <a:t>4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  <a:latin typeface="+mj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  <a:latin typeface="+mj-lt"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04422454"/>
                  </a:ext>
                </a:extLst>
              </a:tr>
              <a:tr h="2053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+mj-lt"/>
                        </a:rPr>
                        <a:t>PV REC </a:t>
                      </a:r>
                      <a:r>
                        <a:rPr lang="ko-KR" altLang="en-US" sz="1100" u="none" strike="noStrike">
                          <a:effectLst/>
                          <a:latin typeface="+mj-lt"/>
                        </a:rPr>
                        <a:t>가중치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  <a:latin typeface="+mj-lt"/>
                        </a:rPr>
                        <a:t>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  <a:latin typeface="+mj-lt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  <a:latin typeface="+mj-lt"/>
                        </a:rPr>
                        <a:t>일반부지에 설치하고 설비용량 </a:t>
                      </a:r>
                      <a:r>
                        <a:rPr lang="en-US" altLang="ko-KR" sz="1100" u="none" strike="noStrike">
                          <a:effectLst/>
                          <a:latin typeface="+mj-lt"/>
                        </a:rPr>
                        <a:t>100kW</a:t>
                      </a:r>
                      <a:r>
                        <a:rPr lang="ko-KR" altLang="en-US" sz="1100" u="none" strike="noStrike">
                          <a:effectLst/>
                          <a:latin typeface="+mj-lt"/>
                        </a:rPr>
                        <a:t>부터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507673039"/>
                  </a:ext>
                </a:extLst>
              </a:tr>
              <a:tr h="2053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+mj-lt"/>
                        </a:rPr>
                        <a:t>REC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  <a:latin typeface="+mj-lt"/>
                        </a:rPr>
                        <a:t>30,047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  <a:latin typeface="+mj-lt"/>
                        </a:rPr>
                        <a:t>원</a:t>
                      </a:r>
                      <a:r>
                        <a:rPr lang="en-US" altLang="ko-KR" sz="1100" u="none" strike="noStrike" dirty="0">
                          <a:effectLst/>
                          <a:latin typeface="+mj-lt"/>
                        </a:rPr>
                        <a:t>/</a:t>
                      </a:r>
                      <a:r>
                        <a:rPr lang="en-US" sz="1100" u="none" strike="noStrike" dirty="0">
                          <a:effectLst/>
                          <a:latin typeface="+mj-lt"/>
                        </a:rPr>
                        <a:t>MWh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 dirty="0">
                          <a:effectLst/>
                          <a:latin typeface="+mj-lt"/>
                        </a:rPr>
                        <a:t>2021</a:t>
                      </a:r>
                      <a:r>
                        <a:rPr lang="ko-KR" altLang="en-US" sz="1100" u="none" strike="noStrike" dirty="0">
                          <a:effectLst/>
                          <a:latin typeface="+mj-lt"/>
                        </a:rPr>
                        <a:t>년 </a:t>
                      </a:r>
                      <a:r>
                        <a:rPr lang="en-US" altLang="ko-KR" sz="1100" u="none" strike="noStrike" dirty="0">
                          <a:effectLst/>
                          <a:latin typeface="+mj-lt"/>
                        </a:rPr>
                        <a:t>7</a:t>
                      </a:r>
                      <a:r>
                        <a:rPr lang="ko-KR" altLang="en-US" sz="1100" u="none" strike="noStrike" dirty="0">
                          <a:effectLst/>
                          <a:latin typeface="+mj-lt"/>
                        </a:rPr>
                        <a:t>월 </a:t>
                      </a:r>
                      <a:r>
                        <a:rPr lang="en-US" altLang="ko-KR" sz="1100" u="none" strike="noStrike" dirty="0">
                          <a:effectLst/>
                          <a:latin typeface="+mj-lt"/>
                        </a:rPr>
                        <a:t>13</a:t>
                      </a:r>
                      <a:r>
                        <a:rPr lang="ko-KR" altLang="en-US" sz="1100" u="none" strike="noStrike" dirty="0">
                          <a:effectLst/>
                          <a:latin typeface="+mj-lt"/>
                        </a:rPr>
                        <a:t>일 </a:t>
                      </a:r>
                      <a:r>
                        <a:rPr lang="ko-KR" altLang="en-US" sz="1100" u="none" strike="noStrike" dirty="0" smtClean="0">
                          <a:effectLst/>
                          <a:latin typeface="+mj-lt"/>
                        </a:rPr>
                        <a:t>기준</a:t>
                      </a:r>
                      <a:r>
                        <a:rPr lang="ko-KR" altLang="en-US" sz="1100" u="none" strike="noStrike" baseline="0" dirty="0" smtClean="0">
                          <a:effectLst/>
                          <a:latin typeface="+mj-lt"/>
                        </a:rPr>
                        <a:t> </a:t>
                      </a:r>
                      <a:r>
                        <a:rPr lang="en-US" altLang="ko-KR" sz="1100" u="none" strike="noStrike" dirty="0" smtClean="0">
                          <a:effectLst/>
                          <a:latin typeface="+mj-lt"/>
                        </a:rPr>
                        <a:t>(KPX)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360729127"/>
                  </a:ext>
                </a:extLst>
              </a:tr>
              <a:tr h="20532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  <a:latin typeface="+mj-lt"/>
                        </a:rPr>
                        <a:t>설비용량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  <a:latin typeface="+mj-lt"/>
                        </a:rPr>
                        <a:t>100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+mj-lt"/>
                        </a:rPr>
                        <a:t>kW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  <a:latin typeface="+mj-lt"/>
                        </a:rPr>
                        <a:t>가정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472922540"/>
                  </a:ext>
                </a:extLst>
              </a:tr>
              <a:tr h="2053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+mj-lt"/>
                        </a:rPr>
                        <a:t>ESS </a:t>
                      </a:r>
                      <a:r>
                        <a:rPr lang="ko-KR" altLang="en-US" sz="1100" u="none" strike="noStrike" dirty="0" err="1">
                          <a:effectLst/>
                          <a:latin typeface="+mj-lt"/>
                        </a:rPr>
                        <a:t>충전용량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  <a:latin typeface="+mj-lt"/>
                        </a:rPr>
                        <a:t>274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+mj-lt"/>
                        </a:rPr>
                        <a:t>kWh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 dirty="0" smtClean="0">
                          <a:effectLst/>
                          <a:latin typeface="+mj-lt"/>
                        </a:rPr>
                        <a:t>LG</a:t>
                      </a:r>
                      <a:r>
                        <a:rPr lang="ko-KR" altLang="en-US" sz="1100" u="none" strike="noStrike" dirty="0" smtClean="0">
                          <a:effectLst/>
                          <a:latin typeface="+mj-lt"/>
                        </a:rPr>
                        <a:t>전자 </a:t>
                      </a:r>
                      <a:r>
                        <a:rPr lang="en-US" altLang="ko-KR" sz="1100" u="none" strike="noStrike" dirty="0" smtClean="0">
                          <a:effectLst/>
                          <a:latin typeface="+mj-lt"/>
                        </a:rPr>
                        <a:t>100kW</a:t>
                      </a:r>
                      <a:r>
                        <a:rPr lang="ko-KR" altLang="en-US" sz="1100" u="none" strike="noStrike" dirty="0" smtClean="0">
                          <a:effectLst/>
                          <a:latin typeface="+mj-lt"/>
                        </a:rPr>
                        <a:t>급 태양광 발전용 </a:t>
                      </a:r>
                      <a:r>
                        <a:rPr lang="ko-KR" altLang="en-US" sz="1100" u="none" strike="noStrike" dirty="0" err="1" smtClean="0">
                          <a:effectLst/>
                          <a:latin typeface="+mj-lt"/>
                        </a:rPr>
                        <a:t>올인원</a:t>
                      </a:r>
                      <a:r>
                        <a:rPr lang="ko-KR" altLang="en-US" sz="1100" u="none" strike="noStrike" dirty="0" smtClean="0">
                          <a:effectLst/>
                          <a:latin typeface="+mj-lt"/>
                        </a:rPr>
                        <a:t> </a:t>
                      </a:r>
                      <a:r>
                        <a:rPr lang="en-US" altLang="ko-KR" sz="1100" u="none" strike="noStrike" dirty="0" smtClean="0">
                          <a:effectLst/>
                          <a:latin typeface="+mj-lt"/>
                        </a:rPr>
                        <a:t>ESS </a:t>
                      </a:r>
                      <a:r>
                        <a:rPr lang="ko-KR" altLang="en-US" sz="1100" u="none" strike="noStrike" dirty="0" smtClean="0">
                          <a:effectLst/>
                          <a:latin typeface="+mj-lt"/>
                        </a:rPr>
                        <a:t>제품 기준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85652914"/>
                  </a:ext>
                </a:extLst>
              </a:tr>
              <a:tr h="2053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+mj-lt"/>
                        </a:rPr>
                        <a:t>SOC </a:t>
                      </a:r>
                      <a:r>
                        <a:rPr lang="ko-KR" altLang="en-US" sz="1100" u="none" strike="noStrike">
                          <a:effectLst/>
                          <a:latin typeface="+mj-lt"/>
                        </a:rPr>
                        <a:t>제한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  <a:latin typeface="+mj-lt"/>
                        </a:rPr>
                        <a:t>80%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  <a:latin typeface="+mj-lt"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 err="1">
                          <a:effectLst/>
                          <a:latin typeface="+mj-lt"/>
                        </a:rPr>
                        <a:t>충전율</a:t>
                      </a:r>
                      <a:r>
                        <a:rPr lang="ko-KR" altLang="en-US" sz="1100" u="none" strike="noStrike" dirty="0">
                          <a:effectLst/>
                          <a:latin typeface="+mj-lt"/>
                        </a:rPr>
                        <a:t> 안전조치 옥내 기준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85413377"/>
                  </a:ext>
                </a:extLst>
              </a:tr>
              <a:tr h="20532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  <a:latin typeface="+mj-lt"/>
                        </a:rPr>
                        <a:t>태양광평균발전시간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  <a:latin typeface="+mj-lt"/>
                        </a:rPr>
                        <a:t>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  <a:latin typeface="+mj-lt"/>
                        </a:rPr>
                        <a:t>시간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+mj-lt"/>
                        </a:rPr>
                        <a:t>https://www.energydaily.co.kr/news/articleView.html?idxno=111883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758371338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5784790"/>
              </p:ext>
            </p:extLst>
          </p:nvPr>
        </p:nvGraphicFramePr>
        <p:xfrm>
          <a:off x="6208949" y="3695412"/>
          <a:ext cx="5453511" cy="2758179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3281350">
                  <a:extLst>
                    <a:ext uri="{9D8B030D-6E8A-4147-A177-3AD203B41FA5}">
                      <a16:colId xmlns:a16="http://schemas.microsoft.com/office/drawing/2014/main" val="390598175"/>
                    </a:ext>
                  </a:extLst>
                </a:gridCol>
                <a:gridCol w="1355675">
                  <a:extLst>
                    <a:ext uri="{9D8B030D-6E8A-4147-A177-3AD203B41FA5}">
                      <a16:colId xmlns:a16="http://schemas.microsoft.com/office/drawing/2014/main" val="1072909124"/>
                    </a:ext>
                  </a:extLst>
                </a:gridCol>
                <a:gridCol w="816486">
                  <a:extLst>
                    <a:ext uri="{9D8B030D-6E8A-4147-A177-3AD203B41FA5}">
                      <a16:colId xmlns:a16="http://schemas.microsoft.com/office/drawing/2014/main" val="947948278"/>
                    </a:ext>
                  </a:extLst>
                </a:gridCol>
              </a:tblGrid>
              <a:tr h="249960">
                <a:tc gridSpan="3"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충전율</a:t>
                      </a:r>
                      <a:r>
                        <a:rPr lang="ko-KR" altLang="en-US" sz="11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안전조치 </a:t>
                      </a:r>
                      <a:r>
                        <a:rPr lang="ko-KR" altLang="en-US" sz="1100" b="1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이행시</a:t>
                      </a:r>
                      <a:endParaRPr lang="ko-KR" altLang="en-US" sz="1100" b="1" i="0" u="none" strike="noStrike" dirty="0" smtClean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572CD8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721906156"/>
                  </a:ext>
                </a:extLst>
              </a:tr>
              <a:tr h="24996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발전량 </a:t>
                      </a:r>
                      <a:r>
                        <a:rPr lang="ko-KR" altLang="en-US" sz="1100" u="none" strike="noStrike" dirty="0" err="1">
                          <a:effectLst/>
                        </a:rPr>
                        <a:t>가산율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8%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814411553"/>
                  </a:ext>
                </a:extLst>
              </a:tr>
              <a:tr h="2499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PV+ESS </a:t>
                      </a:r>
                      <a:r>
                        <a:rPr lang="ko-KR" altLang="en-US" sz="1100" u="none" strike="noStrike">
                          <a:effectLst/>
                        </a:rPr>
                        <a:t>가산 발전량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100" u="none" strike="noStrike">
                          <a:effectLst/>
                        </a:rPr>
                        <a:t>              </a:t>
                      </a:r>
                      <a:r>
                        <a:rPr lang="en-US" altLang="ko-KR" sz="1100" u="none" strike="noStrike">
                          <a:effectLst/>
                        </a:rPr>
                        <a:t>5,809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kWh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154315612"/>
                  </a:ext>
                </a:extLst>
              </a:tr>
              <a:tr h="24996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>
                          <a:effectLst/>
                        </a:rPr>
                        <a:t>PV+ESS </a:t>
                      </a:r>
                      <a:r>
                        <a:rPr lang="ko-KR" altLang="en-US" sz="1100" u="none" strike="noStrike">
                          <a:effectLst/>
                        </a:rPr>
                        <a:t>가산 발전량 </a:t>
                      </a:r>
                      <a:r>
                        <a:rPr lang="en-US" altLang="ko-KR" sz="1100" u="none" strike="noStrike">
                          <a:effectLst/>
                        </a:rPr>
                        <a:t>SMP </a:t>
                      </a:r>
                      <a:r>
                        <a:rPr lang="ko-KR" altLang="en-US" sz="1100" u="none" strike="noStrike">
                          <a:effectLst/>
                        </a:rPr>
                        <a:t>수익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100" u="none" strike="noStrike">
                          <a:effectLst/>
                        </a:rPr>
                        <a:t>           </a:t>
                      </a:r>
                      <a:r>
                        <a:rPr lang="en-US" altLang="ko-KR" sz="1100" u="none" strike="noStrike">
                          <a:effectLst/>
                        </a:rPr>
                        <a:t>482,130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846311501"/>
                  </a:ext>
                </a:extLst>
              </a:tr>
              <a:tr h="24996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>
                          <a:effectLst/>
                        </a:rPr>
                        <a:t>PV+ESS </a:t>
                      </a:r>
                      <a:r>
                        <a:rPr lang="ko-KR" altLang="en-US" sz="1100" u="none" strike="noStrike">
                          <a:effectLst/>
                        </a:rPr>
                        <a:t>가산 발전량 </a:t>
                      </a:r>
                      <a:r>
                        <a:rPr lang="en-US" altLang="ko-KR" sz="1100" u="none" strike="noStrike">
                          <a:effectLst/>
                        </a:rPr>
                        <a:t>SMP </a:t>
                      </a:r>
                      <a:r>
                        <a:rPr lang="ko-KR" altLang="en-US" sz="1100" u="none" strike="noStrike">
                          <a:effectLst/>
                        </a:rPr>
                        <a:t>수익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100" u="none" strike="noStrike" dirty="0">
                          <a:effectLst/>
                        </a:rPr>
                        <a:t>                  </a:t>
                      </a:r>
                      <a:r>
                        <a:rPr lang="en-US" altLang="ko-KR" sz="1100" u="none" strike="noStrike" dirty="0">
                          <a:effectLst/>
                        </a:rPr>
                        <a:t>48 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만원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51586020"/>
                  </a:ext>
                </a:extLst>
              </a:tr>
              <a:tr h="24996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>
                          <a:effectLst/>
                        </a:rPr>
                        <a:t>PV+ESS </a:t>
                      </a:r>
                      <a:r>
                        <a:rPr lang="ko-KR" altLang="en-US" sz="1100" u="none" strike="noStrike">
                          <a:effectLst/>
                        </a:rPr>
                        <a:t>가산 발전량 </a:t>
                      </a:r>
                      <a:r>
                        <a:rPr lang="en-US" altLang="ko-KR" sz="1100" u="none" strike="noStrike">
                          <a:effectLst/>
                        </a:rPr>
                        <a:t>REC </a:t>
                      </a:r>
                      <a:r>
                        <a:rPr lang="ko-KR" altLang="en-US" sz="1100" u="none" strike="noStrike">
                          <a:effectLst/>
                        </a:rPr>
                        <a:t>수익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100" u="none" strike="noStrike" dirty="0">
                          <a:effectLst/>
                        </a:rPr>
                        <a:t>           </a:t>
                      </a:r>
                      <a:r>
                        <a:rPr lang="en-US" altLang="ko-KR" sz="1100" u="none" strike="noStrike" dirty="0">
                          <a:effectLst/>
                        </a:rPr>
                        <a:t>698,148 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902243526"/>
                  </a:ext>
                </a:extLst>
              </a:tr>
              <a:tr h="24996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>
                          <a:effectLst/>
                        </a:rPr>
                        <a:t>PV+ESS </a:t>
                      </a:r>
                      <a:r>
                        <a:rPr lang="ko-KR" altLang="en-US" sz="1100" u="none" strike="noStrike">
                          <a:effectLst/>
                        </a:rPr>
                        <a:t>가산 발전량 </a:t>
                      </a:r>
                      <a:r>
                        <a:rPr lang="en-US" altLang="ko-KR" sz="1100" u="none" strike="noStrike">
                          <a:effectLst/>
                        </a:rPr>
                        <a:t>REC </a:t>
                      </a:r>
                      <a:r>
                        <a:rPr lang="ko-KR" altLang="en-US" sz="1100" u="none" strike="noStrike">
                          <a:effectLst/>
                        </a:rPr>
                        <a:t>수익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100" u="none" strike="noStrike">
                          <a:effectLst/>
                        </a:rPr>
                        <a:t>                  </a:t>
                      </a:r>
                      <a:r>
                        <a:rPr lang="en-US" altLang="ko-KR" sz="1100" u="none" strike="noStrike">
                          <a:effectLst/>
                        </a:rPr>
                        <a:t>70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만원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43375115"/>
                  </a:ext>
                </a:extLst>
              </a:tr>
              <a:tr h="24996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>
                          <a:effectLst/>
                        </a:rPr>
                        <a:t>PV+ESS </a:t>
                      </a:r>
                      <a:r>
                        <a:rPr lang="ko-KR" altLang="en-US" sz="1100" u="none" strike="noStrike">
                          <a:effectLst/>
                        </a:rPr>
                        <a:t>가산 발전량 총 수익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100" u="none" strike="noStrike">
                          <a:effectLst/>
                        </a:rPr>
                        <a:t>                 </a:t>
                      </a:r>
                      <a:r>
                        <a:rPr lang="en-US" altLang="ko-KR" sz="1100" u="none" strike="noStrike">
                          <a:effectLst/>
                        </a:rPr>
                        <a:t>118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만원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6511938"/>
                  </a:ext>
                </a:extLst>
              </a:tr>
              <a:tr h="24996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1" u="none" strike="noStrike" dirty="0">
                          <a:effectLst/>
                        </a:rPr>
                        <a:t>1MW</a:t>
                      </a:r>
                      <a:r>
                        <a:rPr lang="ko-KR" altLang="en-US" sz="1100" b="1" u="none" strike="noStrike" dirty="0">
                          <a:effectLst/>
                        </a:rPr>
                        <a:t>급 </a:t>
                      </a:r>
                      <a:r>
                        <a:rPr lang="en-US" altLang="ko-KR" sz="1100" b="1" u="none" strike="noStrike" dirty="0">
                          <a:effectLst/>
                        </a:rPr>
                        <a:t>PV+ESS </a:t>
                      </a:r>
                      <a:r>
                        <a:rPr lang="ko-KR" altLang="en-US" sz="1100" b="1" u="none" strike="noStrike" dirty="0">
                          <a:effectLst/>
                        </a:rPr>
                        <a:t>가산 발전량 총 수익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100" b="1" u="none" strike="noStrike" dirty="0">
                          <a:effectLst/>
                        </a:rPr>
                        <a:t>         </a:t>
                      </a:r>
                      <a:r>
                        <a:rPr lang="en-US" altLang="ko-KR" sz="1100" b="1" u="none" strike="noStrike" dirty="0" smtClean="0">
                          <a:effectLst/>
                        </a:rPr>
                        <a:t>11,803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u="none" strike="noStrike" dirty="0">
                          <a:effectLst/>
                        </a:rPr>
                        <a:t>만원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3419730"/>
                  </a:ext>
                </a:extLst>
              </a:tr>
              <a:tr h="24996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>
                          <a:effectLst/>
                        </a:rPr>
                        <a:t>PV+ESS </a:t>
                      </a:r>
                      <a:r>
                        <a:rPr lang="ko-KR" altLang="en-US" sz="1100" u="none" strike="noStrike">
                          <a:effectLst/>
                        </a:rPr>
                        <a:t>가산 발전량 총 수익</a:t>
                      </a:r>
                      <a:r>
                        <a:rPr lang="en-US" altLang="ko-KR" sz="1100" u="none" strike="noStrike">
                          <a:effectLst/>
                        </a:rPr>
                        <a:t>/kWh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0.02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만원</a:t>
                      </a:r>
                      <a:r>
                        <a:rPr lang="en-US" altLang="ko-KR" sz="1100" u="none" strike="noStrike">
                          <a:effectLst/>
                        </a:rPr>
                        <a:t>/</a:t>
                      </a:r>
                      <a:r>
                        <a:rPr lang="en-US" sz="1100" u="none" strike="noStrike">
                          <a:effectLst/>
                        </a:rPr>
                        <a:t>kWh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782255706"/>
                  </a:ext>
                </a:extLst>
              </a:tr>
              <a:tr h="258579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>
                          <a:effectLst/>
                        </a:rPr>
                        <a:t>PV+ESS </a:t>
                      </a:r>
                      <a:r>
                        <a:rPr lang="ko-KR" altLang="en-US" sz="1100" u="none" strike="noStrike">
                          <a:effectLst/>
                        </a:rPr>
                        <a:t>가산 발전량 총 수익</a:t>
                      </a:r>
                      <a:r>
                        <a:rPr lang="en-US" altLang="ko-KR" sz="1100" u="none" strike="noStrike">
                          <a:effectLst/>
                        </a:rPr>
                        <a:t>/MWh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20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만원</a:t>
                      </a:r>
                      <a:r>
                        <a:rPr lang="en-US" altLang="ko-KR" sz="1100" u="none" strike="noStrike" dirty="0">
                          <a:effectLst/>
                        </a:rPr>
                        <a:t>/</a:t>
                      </a:r>
                      <a:r>
                        <a:rPr lang="en-US" sz="1100" u="none" strike="noStrike" dirty="0">
                          <a:effectLst/>
                        </a:rPr>
                        <a:t>MWh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91263119"/>
                  </a:ext>
                </a:extLst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598238" y="2818142"/>
            <a:ext cx="110642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충전율</a:t>
            </a:r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실적이 </a:t>
            </a:r>
            <a:r>
              <a:rPr lang="ko-KR" altLang="en-US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충전율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안전조치의 기준치를 초과하는 경우 해당월의 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ESS </a:t>
            </a:r>
            <a:r>
              <a:rPr lang="ko-KR" altLang="en-US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방전량에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대한 </a:t>
            </a:r>
            <a:r>
              <a:rPr lang="ko-KR" altLang="en-US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공급인증서</a:t>
            </a:r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가중치 </a:t>
            </a:r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충전율</a:t>
            </a:r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안전조치 이행 시 일반인 </a:t>
            </a:r>
            <a:r>
              <a:rPr lang="ko-KR" altLang="en-US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출입기준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발전량 8% 가산</a:t>
            </a: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9473603"/>
              </p:ext>
            </p:extLst>
          </p:nvPr>
        </p:nvGraphicFramePr>
        <p:xfrm>
          <a:off x="755440" y="3695412"/>
          <a:ext cx="4495800" cy="89154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2705100">
                  <a:extLst>
                    <a:ext uri="{9D8B030D-6E8A-4147-A177-3AD203B41FA5}">
                      <a16:colId xmlns:a16="http://schemas.microsoft.com/office/drawing/2014/main" val="3922414641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3721832935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787633826"/>
                    </a:ext>
                  </a:extLst>
                </a:gridCol>
              </a:tblGrid>
              <a:tr h="220980">
                <a:tc gridSpan="3"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100" b="1" i="0" u="none" strike="noStrike" kern="1200" dirty="0" err="1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충전율</a:t>
                      </a:r>
                      <a:r>
                        <a:rPr lang="ko-KR" altLang="en-US" sz="1100" b="1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안전조치 </a:t>
                      </a:r>
                      <a:r>
                        <a:rPr lang="ko-KR" altLang="en-US" sz="1100" b="1" i="0" u="none" strike="noStrike" kern="1200" dirty="0" err="1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미이행시</a:t>
                      </a:r>
                      <a:endParaRPr lang="ko-KR" altLang="en-US" sz="1100" b="1" i="0" u="none" strike="noStrike" kern="120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620" marR="7620" marT="7620" marB="0" anchor="ctr">
                    <a:solidFill>
                      <a:srgbClr val="572CD8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61905473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 dirty="0">
                          <a:effectLst/>
                        </a:rPr>
                        <a:t>100kW</a:t>
                      </a:r>
                      <a:r>
                        <a:rPr lang="ko-KR" altLang="en-US" sz="1100" u="none" strike="noStrike" dirty="0">
                          <a:effectLst/>
                        </a:rPr>
                        <a:t>급 연간손실금액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              </a:t>
                      </a:r>
                      <a:r>
                        <a:rPr lang="en-US" altLang="ko-KR" sz="1100" u="none" strike="noStrike">
                          <a:effectLst/>
                        </a:rPr>
                        <a:t>1,202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만원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153179902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 dirty="0">
                          <a:effectLst/>
                        </a:rPr>
                        <a:t>1MW</a:t>
                      </a:r>
                      <a:r>
                        <a:rPr lang="ko-KR" altLang="en-US" sz="1100" u="none" strike="noStrike" dirty="0">
                          <a:effectLst/>
                        </a:rPr>
                        <a:t>급 연간손실금액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           </a:t>
                      </a:r>
                      <a:r>
                        <a:rPr lang="en-US" altLang="ko-KR" sz="1100" u="none" strike="noStrike" dirty="0">
                          <a:effectLst/>
                        </a:rPr>
                        <a:t>120,200 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만원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98215357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>
                          <a:effectLst/>
                        </a:rPr>
                        <a:t>1MW</a:t>
                      </a:r>
                      <a:r>
                        <a:rPr lang="ko-KR" altLang="en-US" sz="1100" u="none" strike="noStrike">
                          <a:effectLst/>
                        </a:rPr>
                        <a:t>급 일간손실금액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                 </a:t>
                      </a:r>
                      <a:r>
                        <a:rPr lang="en-US" altLang="ko-KR" sz="1100" u="none" strike="noStrike">
                          <a:effectLst/>
                        </a:rPr>
                        <a:t>329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만원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316287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0779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29358F5-ABA0-4682-AE3E-B0F76260EA0B}"/>
              </a:ext>
            </a:extLst>
          </p:cNvPr>
          <p:cNvSpPr txBox="1"/>
          <p:nvPr/>
        </p:nvSpPr>
        <p:spPr>
          <a:xfrm>
            <a:off x="598238" y="214346"/>
            <a:ext cx="18485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피크부하</a:t>
            </a:r>
            <a:r>
              <a:rPr lang="ko-KR" altLang="en-US" sz="24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절감</a:t>
            </a:r>
            <a:endParaRPr lang="ko-KR" altLang="en-US" sz="24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7B2547-F709-4ACC-AD9B-FC5874344C37}"/>
              </a:ext>
            </a:extLst>
          </p:cNvPr>
          <p:cNvSpPr txBox="1"/>
          <p:nvPr/>
        </p:nvSpPr>
        <p:spPr>
          <a:xfrm>
            <a:off x="14992" y="122013"/>
            <a:ext cx="96036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>
                <a:gradFill flip="none" rotWithShape="1">
                  <a:gsLst>
                    <a:gs pos="27000">
                      <a:srgbClr val="6D54E3"/>
                    </a:gs>
                    <a:gs pos="100000">
                      <a:srgbClr val="7966ED"/>
                    </a:gs>
                  </a:gsLst>
                  <a:lin ang="16200000" scaled="1"/>
                  <a:tileRect/>
                </a:gra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*</a:t>
            </a:r>
            <a:endParaRPr lang="ko-KR" altLang="en-US" sz="6600" dirty="0">
              <a:gradFill flip="none" rotWithShape="1">
                <a:gsLst>
                  <a:gs pos="27000">
                    <a:srgbClr val="6D54E3"/>
                  </a:gs>
                  <a:gs pos="100000">
                    <a:srgbClr val="7966ED"/>
                  </a:gs>
                </a:gsLst>
                <a:lin ang="16200000" scaled="1"/>
                <a:tileRect/>
              </a:gradFill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042" y="3452880"/>
            <a:ext cx="4861862" cy="229768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720" y="889443"/>
            <a:ext cx="6154811" cy="5913809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9652000" y="4383280"/>
            <a:ext cx="2263531" cy="29032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042" y="889443"/>
            <a:ext cx="4857038" cy="2350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0522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나눔스퀘어_ac Bold"/>
        <a:ea typeface="나눔스퀘어_ac Bold"/>
        <a:cs typeface=""/>
      </a:majorFont>
      <a:minorFont>
        <a:latin typeface="나눔스퀘어_ac"/>
        <a:ea typeface="나눔스퀘어_ac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2261</TotalTime>
  <Words>532</Words>
  <Application>Microsoft Office PowerPoint</Application>
  <PresentationFormat>와이드스크린</PresentationFormat>
  <Paragraphs>242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2" baseType="lpstr">
      <vt:lpstr>나눔스퀘어 ExtraBold</vt:lpstr>
      <vt:lpstr>나눔스퀘어_ac</vt:lpstr>
      <vt:lpstr>나눔스퀘어_ac Bold</vt:lpstr>
      <vt:lpstr>나눔스퀘어_ac ExtraBold</vt:lpstr>
      <vt:lpstr>레시피코리아 Medium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admin</cp:lastModifiedBy>
  <cp:revision>95</cp:revision>
  <dcterms:created xsi:type="dcterms:W3CDTF">2021-07-11T13:57:59Z</dcterms:created>
  <dcterms:modified xsi:type="dcterms:W3CDTF">2021-07-21T04:37:41Z</dcterms:modified>
</cp:coreProperties>
</file>