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98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FC6A-9444-3A4A-9446-2BE37B10D44A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2E4E3-6F13-3B41-A4AA-B464B08B8D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13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프로젝트 프로세스는 다음과 같습니다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가장 먼저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 </a:t>
            </a:r>
            <a:r>
              <a:rPr kumimoji="1" lang="ko-KR" altLang="en-US" dirty="0" err="1"/>
              <a:t>수집후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 매칭</a:t>
            </a:r>
            <a:r>
              <a:rPr kumimoji="1" lang="en-US" altLang="ko-KR" dirty="0"/>
              <a:t>, </a:t>
            </a:r>
            <a:r>
              <a:rPr kumimoji="1" lang="ko-KR" altLang="en-US" dirty="0"/>
              <a:t>텍스트 전처리 데이터 </a:t>
            </a:r>
            <a:r>
              <a:rPr kumimoji="1" lang="en-US" altLang="ko-KR" dirty="0"/>
              <a:t>augmentation</a:t>
            </a:r>
            <a:r>
              <a:rPr kumimoji="1" lang="ko-KR" altLang="en-US" dirty="0"/>
              <a:t>을 통해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제작합니다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모델 훈련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최적의 </a:t>
            </a:r>
            <a:r>
              <a:rPr kumimoji="1" lang="ko-KR" altLang="en-US" dirty="0" err="1"/>
              <a:t>하이퍼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파리미터를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찾은후</a:t>
            </a:r>
            <a:r>
              <a:rPr kumimoji="1" lang="ko-KR" altLang="en-US" dirty="0"/>
              <a:t> 모델 간 성능 비교를 통해 </a:t>
            </a:r>
            <a:r>
              <a:rPr kumimoji="1" lang="en-US" altLang="ko-KR" dirty="0"/>
              <a:t>conversational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ai </a:t>
            </a:r>
            <a:r>
              <a:rPr kumimoji="1" lang="ko-KR" altLang="en-US" dirty="0"/>
              <a:t>모델을 생성 합니다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대화형 </a:t>
            </a:r>
            <a:r>
              <a:rPr kumimoji="1" lang="en-US" altLang="ko-KR" dirty="0"/>
              <a:t>ai </a:t>
            </a:r>
            <a:r>
              <a:rPr kumimoji="1" lang="ko-KR" altLang="en-US" dirty="0"/>
              <a:t>모델과 사용자의 </a:t>
            </a:r>
            <a:r>
              <a:rPr kumimoji="1" lang="ko-KR" altLang="en-US" dirty="0" err="1"/>
              <a:t>학습률과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성취돌를</a:t>
            </a:r>
            <a:r>
              <a:rPr kumimoji="1" lang="ko-KR" altLang="en-US" dirty="0"/>
              <a:t> 파악 할 수 있는 </a:t>
            </a:r>
            <a:r>
              <a:rPr kumimoji="1" lang="en-US" altLang="ko-KR" dirty="0"/>
              <a:t>AFL</a:t>
            </a:r>
            <a:r>
              <a:rPr kumimoji="1" lang="ko-KR" altLang="en-US" dirty="0"/>
              <a:t>모델을 혼합하여</a:t>
            </a:r>
            <a:r>
              <a:rPr kumimoji="1" lang="en-US" altLang="ko-KR" dirty="0"/>
              <a:t> </a:t>
            </a:r>
            <a:r>
              <a:rPr kumimoji="1" lang="ko-KR" altLang="en-US" dirty="0"/>
              <a:t>최종 모델로 완성하였습니다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세팅 후</a:t>
            </a:r>
            <a:r>
              <a:rPr kumimoji="1" lang="en-US" altLang="ko-KR" dirty="0"/>
              <a:t>,  </a:t>
            </a:r>
            <a:r>
              <a:rPr kumimoji="1" lang="ko-KR" altLang="en-US" dirty="0"/>
              <a:t>해당 모델을 </a:t>
            </a:r>
            <a:r>
              <a:rPr kumimoji="1" lang="en-US" altLang="ko-KR" dirty="0"/>
              <a:t>REST API </a:t>
            </a:r>
            <a:r>
              <a:rPr kumimoji="1" lang="ko-KR" altLang="en-US" dirty="0"/>
              <a:t>형태로 구현하였습니다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Rest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 활용하여 </a:t>
            </a:r>
            <a:r>
              <a:rPr kumimoji="1" lang="en-US" altLang="ko-KR" dirty="0"/>
              <a:t>Flutter </a:t>
            </a:r>
            <a:r>
              <a:rPr kumimoji="1" lang="ko-KR" altLang="en-US" dirty="0"/>
              <a:t>언어로 어플리케이션을 개발하였습니다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9FF8-ED0C-40E0-9F1C-3F93655BBA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8B876-F9DF-C64C-A658-950B03414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DBC578-A9A1-3445-9B56-B5BD375D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FC375-86FE-6047-B94F-1D9934D2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E0B94-4916-2F44-9ABF-7C5ACB77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46338-B28E-0A4F-8D5C-F564B749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640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4725-D453-EA4F-A716-C89FFCED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B3FF7-FF42-9D4E-835B-999E183B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46218-2EE1-3C4E-9366-23E402F0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7C592-DAD4-D746-9E3C-04639854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4D29E-A071-0148-9483-5D9DDB9B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89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5F6311-3EBF-4F49-8377-712A0B1C5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3E039C-C5BE-0B4A-822A-AE750F090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E8A14-1413-AD40-8A88-59F67D4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D288F-1736-3448-B022-07D3365B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E77F5-8099-844A-895D-11AEA8B5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676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9696-24A9-4CA3-B45B-8C4BF32D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927100"/>
            <a:ext cx="3581381" cy="1904999"/>
          </a:xfrm>
          <a:prstGeom prst="rect">
            <a:avLst/>
          </a:prstGeom>
        </p:spPr>
        <p:txBody>
          <a:bodyPr wrap="none"/>
          <a:lstStyle>
            <a:lvl1pPr marL="0" algn="l" defTabSz="914400" rtl="0" eaLnBrk="1" latinLnBrk="1" hangingPunct="1">
              <a:lnSpc>
                <a:spcPct val="100000"/>
              </a:lnSpc>
              <a:defRPr lang="ko-KR" altLang="en-US" sz="4000" b="1" kern="1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01835-243E-4933-88ED-FE04A74F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F82-CD5D-4AF5-9AB4-48909E8677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8AC8C7-469C-462C-9BDD-11CE5CEDF277}"/>
              </a:ext>
            </a:extLst>
          </p:cNvPr>
          <p:cNvCxnSpPr/>
          <p:nvPr userDrawn="1"/>
        </p:nvCxnSpPr>
        <p:spPr>
          <a:xfrm>
            <a:off x="495300" y="0"/>
            <a:ext cx="0" cy="6858000"/>
          </a:xfrm>
          <a:prstGeom prst="line">
            <a:avLst/>
          </a:prstGeom>
          <a:ln w="50800">
            <a:solidFill>
              <a:srgbClr val="597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3720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45007-A078-C64B-8C1E-428D3E8D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853E9-0E39-8447-A3C2-513DC149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1AD3F-737F-A945-89E8-9F0D6957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F0E47-2A48-7E47-9F75-448092FA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56A77-A74B-D746-B827-A9478DD0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5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E50-0E7A-8442-AD94-0625CE09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4A25B-70FB-5C48-82E1-95E4D120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1C644-6C16-5649-9106-FB89542F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AB27B-C564-2A4F-86CC-C297C53D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EB12B-7CED-2C4A-BA19-14D3DC9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469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D07D-3A78-A24C-B096-BCE08AFF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5D9EF-CA36-D24B-AD54-C73B92EDD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B4DCE-4035-AD49-A92D-050E2567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C4DED-E548-924D-86CF-1C883FB3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DFF92-D20B-E64E-8452-728E667F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F3CF2-5758-F448-B333-DF646CED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1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D7CC-5901-AA4B-A09C-167A0B51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A7A8B-882C-274E-8BBB-69F4F8F6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1A18A-A645-444E-AA3D-512DDFD7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1A61A-0899-5B41-90F4-68B7516BA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1C7F84-D737-A245-8B1D-7B927170E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F9A038-3ECA-4749-A65A-68DFEF03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BBFA12-E199-0647-9E65-C5D95A2D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CDF106-3788-A440-8EF8-EDBAE5B2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62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F7E3C-0E83-D24A-9F62-FB0E0C69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50F010-E4DE-184E-B439-A1C0C849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643FF-23A7-324C-8991-EE8C555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6D69F4-1A52-4E49-B4A5-EC1F2D4A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01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F484A7-396D-A040-A238-D867546A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C8851-796F-784D-9546-2DBADB1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B5600-4BE2-C143-B686-CFB9A3BC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010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A91A2-0578-AA4C-BD4B-4B3E5AA3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4389-40D6-DD46-9B6D-CC1BF091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5D58D-4AA0-1542-91CB-50271305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CB36-95CD-6C4A-8E59-FA45EE6C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AE92A-DA50-9340-B64D-92614DC3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87AE9-46D1-C044-98EE-3A695512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977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AF17-5FFE-4F48-B9F6-D6DE0B5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C3D8E6-9C2F-9A47-BC4E-46959638E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1E1D9-B785-5E4D-9101-BC048E07C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221DA-DD37-574B-BE70-7DB8FECC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BF7BC-D1A8-744F-A67C-8B33917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F4A0B-42C4-FD4C-A72C-157273B0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82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72F44A-605B-C64E-865A-037D066B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FA544-8D88-6348-8619-851A18002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59D87-6167-0546-8914-504648353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E42B-3027-7D43-B845-CCD77B73A0D0}" type="datetimeFigureOut">
              <a:rPr kumimoji="1" lang="ko-Kore-KR" altLang="en-US" smtClean="0"/>
              <a:t>2021. 7. 14.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A7584-E4F0-8448-A817-0AB79704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57CCA-72A2-F84D-82FC-67B25E7CE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6124-4F89-5749-B6B9-A6D158B0B0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786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986C3DD-A3DB-487F-B1A5-C2A4F8C2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14" y="148912"/>
            <a:ext cx="3581381" cy="1904999"/>
          </a:xfrm>
        </p:spPr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65EDE4-B0A3-486E-AB8A-75F8D5BE4F4C}"/>
              </a:ext>
            </a:extLst>
          </p:cNvPr>
          <p:cNvGrpSpPr/>
          <p:nvPr/>
        </p:nvGrpSpPr>
        <p:grpSpPr>
          <a:xfrm rot="16200000">
            <a:off x="1667728" y="-197859"/>
            <a:ext cx="21328" cy="1381790"/>
            <a:chOff x="189657" y="474335"/>
            <a:chExt cx="80994" cy="2302400"/>
          </a:xfrm>
          <a:solidFill>
            <a:schemeClr val="bg1">
              <a:lumMod val="85000"/>
            </a:schemeClr>
          </a:solidFill>
        </p:grpSpPr>
        <p:sp>
          <p:nvSpPr>
            <p:cNvPr id="7" name="타원 44">
              <a:extLst>
                <a:ext uri="{FF2B5EF4-FFF2-40B4-BE49-F238E27FC236}">
                  <a16:creationId xmlns:a16="http://schemas.microsoft.com/office/drawing/2014/main" id="{B884FBE6-EB2E-4D76-B877-CA1FB607D908}"/>
                </a:ext>
              </a:extLst>
            </p:cNvPr>
            <p:cNvSpPr/>
            <p:nvPr/>
          </p:nvSpPr>
          <p:spPr>
            <a:xfrm>
              <a:off x="189657" y="474335"/>
              <a:ext cx="80994" cy="408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타원 45">
              <a:extLst>
                <a:ext uri="{FF2B5EF4-FFF2-40B4-BE49-F238E27FC236}">
                  <a16:creationId xmlns:a16="http://schemas.microsoft.com/office/drawing/2014/main" id="{3271CAD2-566A-457D-8DD0-73D93F1CB51F}"/>
                </a:ext>
              </a:extLst>
            </p:cNvPr>
            <p:cNvSpPr/>
            <p:nvPr/>
          </p:nvSpPr>
          <p:spPr>
            <a:xfrm>
              <a:off x="189657" y="947856"/>
              <a:ext cx="80994" cy="408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46">
              <a:extLst>
                <a:ext uri="{FF2B5EF4-FFF2-40B4-BE49-F238E27FC236}">
                  <a16:creationId xmlns:a16="http://schemas.microsoft.com/office/drawing/2014/main" id="{6E19C876-A042-47D0-85DC-EBDDD2E10805}"/>
                </a:ext>
              </a:extLst>
            </p:cNvPr>
            <p:cNvSpPr/>
            <p:nvPr/>
          </p:nvSpPr>
          <p:spPr>
            <a:xfrm>
              <a:off x="189657" y="1421376"/>
              <a:ext cx="80994" cy="408319"/>
            </a:xfrm>
            <a:prstGeom prst="rect">
              <a:avLst/>
            </a:prstGeom>
            <a:solidFill>
              <a:srgbClr val="597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타원 47">
              <a:extLst>
                <a:ext uri="{FF2B5EF4-FFF2-40B4-BE49-F238E27FC236}">
                  <a16:creationId xmlns:a16="http://schemas.microsoft.com/office/drawing/2014/main" id="{8FCEAC0C-EE08-45E8-9AC6-05A6D52FA225}"/>
                </a:ext>
              </a:extLst>
            </p:cNvPr>
            <p:cNvSpPr/>
            <p:nvPr/>
          </p:nvSpPr>
          <p:spPr>
            <a:xfrm>
              <a:off x="189657" y="1894897"/>
              <a:ext cx="80994" cy="408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48">
              <a:extLst>
                <a:ext uri="{FF2B5EF4-FFF2-40B4-BE49-F238E27FC236}">
                  <a16:creationId xmlns:a16="http://schemas.microsoft.com/office/drawing/2014/main" id="{4D579207-0357-4BC5-B7B8-A9985B809980}"/>
                </a:ext>
              </a:extLst>
            </p:cNvPr>
            <p:cNvSpPr/>
            <p:nvPr/>
          </p:nvSpPr>
          <p:spPr>
            <a:xfrm>
              <a:off x="189657" y="2368416"/>
              <a:ext cx="80994" cy="408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983F83-AF14-4DB3-83E9-20E3C3415FA4}"/>
              </a:ext>
            </a:extLst>
          </p:cNvPr>
          <p:cNvCxnSpPr/>
          <p:nvPr/>
        </p:nvCxnSpPr>
        <p:spPr>
          <a:xfrm>
            <a:off x="5129354" y="-611187"/>
            <a:ext cx="6096000" cy="0"/>
          </a:xfrm>
          <a:prstGeom prst="line">
            <a:avLst/>
          </a:prstGeom>
          <a:ln w="50800">
            <a:solidFill>
              <a:srgbClr val="597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DB32010-9C38-4FED-A5C7-18B04BE426F7}"/>
              </a:ext>
            </a:extLst>
          </p:cNvPr>
          <p:cNvCxnSpPr>
            <a:cxnSpLocks/>
          </p:cNvCxnSpPr>
          <p:nvPr/>
        </p:nvCxnSpPr>
        <p:spPr>
          <a:xfrm>
            <a:off x="5126639" y="-885825"/>
            <a:ext cx="1823119" cy="0"/>
          </a:xfrm>
          <a:prstGeom prst="line">
            <a:avLst/>
          </a:prstGeom>
          <a:ln w="50800">
            <a:solidFill>
              <a:srgbClr val="597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6368E53-AF0C-4F99-BB23-28923A804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flipH="1">
            <a:off x="-1998048" y="-624477"/>
            <a:ext cx="3392256" cy="21830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6FFB01-E1CE-48E6-AAEB-3ABA3A1492CE}"/>
              </a:ext>
            </a:extLst>
          </p:cNvPr>
          <p:cNvCxnSpPr>
            <a:cxnSpLocks/>
          </p:cNvCxnSpPr>
          <p:nvPr/>
        </p:nvCxnSpPr>
        <p:spPr>
          <a:xfrm>
            <a:off x="5126639" y="-352425"/>
            <a:ext cx="1823119" cy="0"/>
          </a:xfrm>
          <a:prstGeom prst="line">
            <a:avLst/>
          </a:prstGeom>
          <a:ln w="50800">
            <a:solidFill>
              <a:srgbClr val="FF4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슬라이드 번호 개체 틀 1">
            <a:extLst>
              <a:ext uri="{FF2B5EF4-FFF2-40B4-BE49-F238E27FC236}">
                <a16:creationId xmlns:a16="http://schemas.microsoft.com/office/drawing/2014/main" id="{7E32A5A4-AC91-46B7-AA63-01D9AB5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381750"/>
            <a:ext cx="488878" cy="365125"/>
          </a:xfrm>
        </p:spPr>
        <p:txBody>
          <a:bodyPr/>
          <a:lstStyle/>
          <a:p>
            <a:fld id="{CB5B0F82-CD5D-4AF5-9AB4-48909E86774D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B9ED36-FD64-48EC-9D8D-E86257063560}"/>
              </a:ext>
            </a:extLst>
          </p:cNvPr>
          <p:cNvGrpSpPr/>
          <p:nvPr/>
        </p:nvGrpSpPr>
        <p:grpSpPr>
          <a:xfrm>
            <a:off x="780581" y="2122815"/>
            <a:ext cx="1946856" cy="2042809"/>
            <a:chOff x="590345" y="2122815"/>
            <a:chExt cx="1946856" cy="204280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8DBE4F69-4D7C-49D0-AD69-F0126B133168}"/>
                </a:ext>
              </a:extLst>
            </p:cNvPr>
            <p:cNvSpPr/>
            <p:nvPr/>
          </p:nvSpPr>
          <p:spPr>
            <a:xfrm>
              <a:off x="602791" y="2122815"/>
              <a:ext cx="1912163" cy="312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72F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Collection</a:t>
              </a:r>
              <a:endPara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013ABEE-B16D-429F-A664-87B5570CAAF4}"/>
                </a:ext>
              </a:extLst>
            </p:cNvPr>
            <p:cNvSpPr/>
            <p:nvPr/>
          </p:nvSpPr>
          <p:spPr>
            <a:xfrm>
              <a:off x="688002" y="2364173"/>
              <a:ext cx="1702135" cy="145004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>
                <a:lnSpc>
                  <a:spcPct val="120000"/>
                </a:lnSpc>
              </a:pPr>
              <a:r>
                <a:rPr lang="ko-KR" altLang="en-US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대화형 </a:t>
              </a:r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Dataset</a:t>
              </a:r>
            </a:p>
            <a:p>
              <a:pPr marL="257175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줌마 영어 컨텐츠</a:t>
              </a:r>
              <a:endPara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257175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AI Hub</a:t>
              </a:r>
            </a:p>
            <a:p>
              <a:pPr marL="85725">
                <a:lnSpc>
                  <a:spcPct val="120000"/>
                </a:lnSpc>
              </a:pPr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AFL Dataset</a:t>
              </a:r>
            </a:p>
            <a:p>
              <a:pPr marL="257175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CoLA, MRPC</a:t>
              </a:r>
            </a:p>
          </p:txBody>
        </p:sp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2961EF37-BABE-4982-82D7-9F077C9C8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45" t="35902" r="5696" b="32104"/>
            <a:stretch/>
          </p:blipFill>
          <p:spPr>
            <a:xfrm rot="5400000" flipV="1">
              <a:off x="1510469" y="3138891"/>
              <a:ext cx="1905000" cy="148465"/>
            </a:xfrm>
            <a:prstGeom prst="rect">
              <a:avLst/>
            </a:prstGeom>
          </p:spPr>
        </p:pic>
        <p:pic>
          <p:nvPicPr>
            <p:cNvPr id="284" name="그림 283">
              <a:extLst>
                <a:ext uri="{FF2B5EF4-FFF2-40B4-BE49-F238E27FC236}">
                  <a16:creationId xmlns:a16="http://schemas.microsoft.com/office/drawing/2014/main" id="{B6B4C8F8-0728-4485-AD58-D54A9C848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45" t="35902" r="5696" b="32104"/>
            <a:stretch/>
          </p:blipFill>
          <p:spPr>
            <a:xfrm rot="16200000" flipV="1">
              <a:off x="-287922" y="3100013"/>
              <a:ext cx="1905000" cy="148465"/>
            </a:xfrm>
            <a:prstGeom prst="rect">
              <a:avLst/>
            </a:prstGeom>
          </p:spPr>
        </p:pic>
      </p:grpSp>
      <p:pic>
        <p:nvPicPr>
          <p:cNvPr id="381" name="그래픽 380">
            <a:extLst>
              <a:ext uri="{FF2B5EF4-FFF2-40B4-BE49-F238E27FC236}">
                <a16:creationId xmlns:a16="http://schemas.microsoft.com/office/drawing/2014/main" id="{02A000B4-D0B0-444A-89B7-ED9516C6A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4216" y="2960582"/>
            <a:ext cx="297574" cy="297572"/>
          </a:xfrm>
          <a:prstGeom prst="rect">
            <a:avLst/>
          </a:prstGeom>
        </p:spPr>
      </p:pic>
      <p:pic>
        <p:nvPicPr>
          <p:cNvPr id="382" name="그래픽 381">
            <a:extLst>
              <a:ext uri="{FF2B5EF4-FFF2-40B4-BE49-F238E27FC236}">
                <a16:creationId xmlns:a16="http://schemas.microsoft.com/office/drawing/2014/main" id="{F927B9A5-84D5-4D7A-8B0A-1AA26AAA9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8132" y="2960582"/>
            <a:ext cx="297574" cy="297572"/>
          </a:xfrm>
          <a:prstGeom prst="rect">
            <a:avLst/>
          </a:prstGeom>
        </p:spPr>
      </p:pic>
      <p:pic>
        <p:nvPicPr>
          <p:cNvPr id="383" name="그래픽 382">
            <a:extLst>
              <a:ext uri="{FF2B5EF4-FFF2-40B4-BE49-F238E27FC236}">
                <a16:creationId xmlns:a16="http://schemas.microsoft.com/office/drawing/2014/main" id="{CB86B619-A22B-430C-9F20-B49632F82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187" y="2960582"/>
            <a:ext cx="297574" cy="297572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3A29635C-18B4-4EB5-A4C2-5A77F4449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798347" y="3820570"/>
            <a:ext cx="297574" cy="297572"/>
          </a:xfrm>
          <a:prstGeom prst="rect">
            <a:avLst/>
          </a:prstGeom>
        </p:spPr>
      </p:pic>
      <p:pic>
        <p:nvPicPr>
          <p:cNvPr id="113" name="그래픽 112">
            <a:extLst>
              <a:ext uri="{FF2B5EF4-FFF2-40B4-BE49-F238E27FC236}">
                <a16:creationId xmlns:a16="http://schemas.microsoft.com/office/drawing/2014/main" id="{0CC777B5-A81C-44D8-91F4-9E4F610C5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1917" y="2960582"/>
            <a:ext cx="297574" cy="29757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57D77FB-2F52-4DC1-ACF0-7A0293A4B577}"/>
              </a:ext>
            </a:extLst>
          </p:cNvPr>
          <p:cNvSpPr txBox="1"/>
          <p:nvPr/>
        </p:nvSpPr>
        <p:spPr>
          <a:xfrm>
            <a:off x="889000" y="1522299"/>
            <a:ext cx="2816225" cy="35953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Project Process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548B771-082D-494E-814B-52F26E122A24}"/>
              </a:ext>
            </a:extLst>
          </p:cNvPr>
          <p:cNvGrpSpPr/>
          <p:nvPr/>
        </p:nvGrpSpPr>
        <p:grpSpPr>
          <a:xfrm>
            <a:off x="3134065" y="2113268"/>
            <a:ext cx="1927657" cy="2029495"/>
            <a:chOff x="2632817" y="2113268"/>
            <a:chExt cx="1927657" cy="2029495"/>
          </a:xfrm>
        </p:grpSpPr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0909976D-AAB6-409E-8C91-38B9B26AB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45" t="35902" r="5696" b="32104"/>
            <a:stretch/>
          </p:blipFill>
          <p:spPr>
            <a:xfrm rot="5400000" flipV="1">
              <a:off x="3544844" y="3127132"/>
              <a:ext cx="1905000" cy="126261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3FCC8B7-F7BC-4F65-BF1F-0015C8909B37}"/>
                </a:ext>
              </a:extLst>
            </p:cNvPr>
            <p:cNvSpPr/>
            <p:nvPr/>
          </p:nvSpPr>
          <p:spPr>
            <a:xfrm>
              <a:off x="2730539" y="2364173"/>
              <a:ext cx="1702135" cy="14508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endPara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43C940B0-DFBE-447D-A327-170DD1832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45" t="35902" r="5696" b="32104"/>
            <a:stretch/>
          </p:blipFill>
          <p:spPr>
            <a:xfrm rot="16200000" flipV="1">
              <a:off x="1743448" y="3111115"/>
              <a:ext cx="1905000" cy="126261"/>
            </a:xfrm>
            <a:prstGeom prst="rect">
              <a:avLst/>
            </a:prstGeom>
          </p:spPr>
        </p:pic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82B57B6-E205-435D-9277-AE58EF77F87B}"/>
                </a:ext>
              </a:extLst>
            </p:cNvPr>
            <p:cNvSpPr/>
            <p:nvPr/>
          </p:nvSpPr>
          <p:spPr>
            <a:xfrm>
              <a:off x="2835942" y="2586182"/>
              <a:ext cx="605531" cy="1105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E75C4C6-DE59-422B-9E03-4D2F85861651}"/>
                </a:ext>
              </a:extLst>
            </p:cNvPr>
            <p:cNvSpPr txBox="1"/>
            <p:nvPr/>
          </p:nvSpPr>
          <p:spPr>
            <a:xfrm>
              <a:off x="2867519" y="2370609"/>
              <a:ext cx="734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&lt;Persona&gt;</a:t>
              </a:r>
              <a:endParaRPr lang="ko-KR" altLang="en-US" sz="90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819EEEB-F0E0-4D02-BA49-C3F376648CCB}"/>
                </a:ext>
              </a:extLst>
            </p:cNvPr>
            <p:cNvSpPr txBox="1"/>
            <p:nvPr/>
          </p:nvSpPr>
          <p:spPr>
            <a:xfrm>
              <a:off x="3691095" y="2370609"/>
              <a:ext cx="734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</a:t>
              </a:r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상황</a:t>
              </a:r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</a:t>
              </a:r>
              <a:endParaRPr lang="ko-KR" altLang="en-US" sz="900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86404420-BBAD-43E0-99FA-66E69F8E645C}"/>
                </a:ext>
              </a:extLst>
            </p:cNvPr>
            <p:cNvSpPr/>
            <p:nvPr/>
          </p:nvSpPr>
          <p:spPr>
            <a:xfrm>
              <a:off x="3090850" y="2834023"/>
              <a:ext cx="100670" cy="100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3C8C8C80-543F-4535-8DD6-569937D74CA0}"/>
                </a:ext>
              </a:extLst>
            </p:cNvPr>
            <p:cNvSpPr/>
            <p:nvPr/>
          </p:nvSpPr>
          <p:spPr>
            <a:xfrm>
              <a:off x="4084250" y="3025367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EFAB6E96-AB25-4262-B8C3-42A3708F2463}"/>
                </a:ext>
              </a:extLst>
            </p:cNvPr>
            <p:cNvSpPr/>
            <p:nvPr/>
          </p:nvSpPr>
          <p:spPr>
            <a:xfrm>
              <a:off x="4084250" y="3190262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CA400CD-97C9-4C1A-9203-64B43464A0FF}"/>
                </a:ext>
              </a:extLst>
            </p:cNvPr>
            <p:cNvSpPr/>
            <p:nvPr/>
          </p:nvSpPr>
          <p:spPr>
            <a:xfrm>
              <a:off x="3746296" y="2590945"/>
              <a:ext cx="605531" cy="1105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B49D9FBE-1FCE-4C61-A4A3-03872529B805}"/>
                </a:ext>
              </a:extLst>
            </p:cNvPr>
            <p:cNvCxnSpPr>
              <a:cxnSpLocks/>
              <a:stCxn id="344" idx="6"/>
              <a:endCxn id="144" idx="2"/>
            </p:cNvCxnSpPr>
            <p:nvPr/>
          </p:nvCxnSpPr>
          <p:spPr>
            <a:xfrm flipV="1">
              <a:off x="3191520" y="2799746"/>
              <a:ext cx="816259" cy="84612"/>
            </a:xfrm>
            <a:prstGeom prst="straightConnector1">
              <a:avLst/>
            </a:prstGeom>
            <a:ln w="12700">
              <a:solidFill>
                <a:srgbClr val="5972F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E2853673-0D71-4555-8BC2-C438FAEA35F5}"/>
                </a:ext>
              </a:extLst>
            </p:cNvPr>
            <p:cNvSpPr/>
            <p:nvPr/>
          </p:nvSpPr>
          <p:spPr>
            <a:xfrm>
              <a:off x="3090850" y="3081177"/>
              <a:ext cx="100670" cy="100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9D9F425D-E375-4C3C-8ED0-E1F615E23FA0}"/>
                </a:ext>
              </a:extLst>
            </p:cNvPr>
            <p:cNvSpPr/>
            <p:nvPr/>
          </p:nvSpPr>
          <p:spPr>
            <a:xfrm>
              <a:off x="3090850" y="3328330"/>
              <a:ext cx="100670" cy="100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3FEEAAC-0FA4-4DF1-9538-71D49A02D89D}"/>
                </a:ext>
              </a:extLst>
            </p:cNvPr>
            <p:cNvSpPr/>
            <p:nvPr/>
          </p:nvSpPr>
          <p:spPr>
            <a:xfrm>
              <a:off x="4007779" y="2749411"/>
              <a:ext cx="100670" cy="100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93B6758-5CBD-4F4C-9BFF-CA2C4CB6FCD1}"/>
                </a:ext>
              </a:extLst>
            </p:cNvPr>
            <p:cNvSpPr/>
            <p:nvPr/>
          </p:nvSpPr>
          <p:spPr>
            <a:xfrm>
              <a:off x="4007779" y="2919984"/>
              <a:ext cx="100670" cy="100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C3ABB18-E736-4CE9-9428-93F61AB25583}"/>
                </a:ext>
              </a:extLst>
            </p:cNvPr>
            <p:cNvSpPr/>
            <p:nvPr/>
          </p:nvSpPr>
          <p:spPr>
            <a:xfrm>
              <a:off x="4007779" y="3090556"/>
              <a:ext cx="100670" cy="100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6CEA1C3-88CC-4A43-997A-77975FB71521}"/>
                </a:ext>
              </a:extLst>
            </p:cNvPr>
            <p:cNvSpPr/>
            <p:nvPr/>
          </p:nvSpPr>
          <p:spPr>
            <a:xfrm>
              <a:off x="4007779" y="3261129"/>
              <a:ext cx="100670" cy="100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23F9CBF-43D9-4A57-B687-03D68FC45C6D}"/>
                </a:ext>
              </a:extLst>
            </p:cNvPr>
            <p:cNvSpPr/>
            <p:nvPr/>
          </p:nvSpPr>
          <p:spPr>
            <a:xfrm>
              <a:off x="4007779" y="3431701"/>
              <a:ext cx="100670" cy="100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635E9659-C47D-48A0-8E89-04EE184B4719}"/>
                </a:ext>
              </a:extLst>
            </p:cNvPr>
            <p:cNvCxnSpPr>
              <a:cxnSpLocks/>
              <a:stCxn id="344" idx="6"/>
              <a:endCxn id="145" idx="2"/>
            </p:cNvCxnSpPr>
            <p:nvPr/>
          </p:nvCxnSpPr>
          <p:spPr>
            <a:xfrm>
              <a:off x="3191520" y="2884358"/>
              <a:ext cx="816259" cy="85961"/>
            </a:xfrm>
            <a:prstGeom prst="straightConnector1">
              <a:avLst/>
            </a:prstGeom>
            <a:ln w="12700">
              <a:solidFill>
                <a:srgbClr val="5972F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E6C3CC2-348B-40FB-B153-2107F8B56F05}"/>
                </a:ext>
              </a:extLst>
            </p:cNvPr>
            <p:cNvCxnSpPr>
              <a:cxnSpLocks/>
              <a:stCxn id="136" idx="6"/>
            </p:cNvCxnSpPr>
            <p:nvPr/>
          </p:nvCxnSpPr>
          <p:spPr>
            <a:xfrm>
              <a:off x="3191520" y="3131512"/>
              <a:ext cx="825971" cy="9380"/>
            </a:xfrm>
            <a:prstGeom prst="straightConnector1">
              <a:avLst/>
            </a:prstGeom>
            <a:ln w="12700">
              <a:solidFill>
                <a:srgbClr val="5972F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69205A45-E624-4157-9444-AB3BC34700A4}"/>
                </a:ext>
              </a:extLst>
            </p:cNvPr>
            <p:cNvCxnSpPr>
              <a:cxnSpLocks/>
              <a:stCxn id="136" idx="6"/>
            </p:cNvCxnSpPr>
            <p:nvPr/>
          </p:nvCxnSpPr>
          <p:spPr>
            <a:xfrm>
              <a:off x="3191520" y="3131512"/>
              <a:ext cx="825971" cy="179953"/>
            </a:xfrm>
            <a:prstGeom prst="straightConnector1">
              <a:avLst/>
            </a:prstGeom>
            <a:ln w="12700">
              <a:solidFill>
                <a:srgbClr val="5972F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05EA51D4-2553-4A67-910C-57B2447F41DF}"/>
                </a:ext>
              </a:extLst>
            </p:cNvPr>
            <p:cNvCxnSpPr>
              <a:cxnSpLocks/>
              <a:stCxn id="137" idx="6"/>
              <a:endCxn id="148" idx="2"/>
            </p:cNvCxnSpPr>
            <p:nvPr/>
          </p:nvCxnSpPr>
          <p:spPr>
            <a:xfrm>
              <a:off x="3191520" y="3378665"/>
              <a:ext cx="816259" cy="103371"/>
            </a:xfrm>
            <a:prstGeom prst="straightConnector1">
              <a:avLst/>
            </a:prstGeom>
            <a:ln w="12700">
              <a:solidFill>
                <a:srgbClr val="5972F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B386A5B-55DD-4678-AAE7-17386A34ACE0}"/>
                </a:ext>
              </a:extLst>
            </p:cNvPr>
            <p:cNvSpPr/>
            <p:nvPr/>
          </p:nvSpPr>
          <p:spPr>
            <a:xfrm>
              <a:off x="2794658" y="2113268"/>
              <a:ext cx="1598492" cy="312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72F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Matching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43582DE-E0B0-4450-9C88-361679D19D8C}"/>
              </a:ext>
            </a:extLst>
          </p:cNvPr>
          <p:cNvSpPr/>
          <p:nvPr/>
        </p:nvSpPr>
        <p:spPr>
          <a:xfrm>
            <a:off x="5470910" y="2374199"/>
            <a:ext cx="1702800" cy="145004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Expanding Contraction</a:t>
            </a:r>
          </a:p>
          <a:p>
            <a:pPr>
              <a:lnSpc>
                <a:spcPct val="120000"/>
              </a:lnSpc>
            </a:pP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Tokenization</a:t>
            </a:r>
          </a:p>
          <a:p>
            <a:pPr>
              <a:lnSpc>
                <a:spcPct val="120000"/>
              </a:lnSpc>
            </a:pP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Convert to Lower Case</a:t>
            </a:r>
          </a:p>
        </p:txBody>
      </p:sp>
      <p:pic>
        <p:nvPicPr>
          <p:cNvPr id="211" name="그림 210">
            <a:extLst>
              <a:ext uri="{FF2B5EF4-FFF2-40B4-BE49-F238E27FC236}">
                <a16:creationId xmlns:a16="http://schemas.microsoft.com/office/drawing/2014/main" id="{DE575878-2828-4FD1-A384-AB0F347A6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5400000" flipV="1">
            <a:off x="6270975" y="3121145"/>
            <a:ext cx="1905000" cy="126261"/>
          </a:xfrm>
          <a:prstGeom prst="rect">
            <a:avLst/>
          </a:prstGeom>
        </p:spPr>
      </p:pic>
      <p:pic>
        <p:nvPicPr>
          <p:cNvPr id="370" name="그림 369">
            <a:extLst>
              <a:ext uri="{FF2B5EF4-FFF2-40B4-BE49-F238E27FC236}">
                <a16:creationId xmlns:a16="http://schemas.microsoft.com/office/drawing/2014/main" id="{C31FAE7C-17AC-45A7-BA76-66DC77316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16200000" flipV="1">
            <a:off x="4478963" y="3172832"/>
            <a:ext cx="1905000" cy="126261"/>
          </a:xfrm>
          <a:prstGeom prst="rect">
            <a:avLst/>
          </a:prstGeom>
        </p:spPr>
      </p:pic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32D220A-39D3-4567-9FB1-AF18671963D0}"/>
              </a:ext>
            </a:extLst>
          </p:cNvPr>
          <p:cNvSpPr/>
          <p:nvPr/>
        </p:nvSpPr>
        <p:spPr>
          <a:xfrm>
            <a:off x="5333145" y="2113268"/>
            <a:ext cx="2026605" cy="312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Preprocessing</a:t>
            </a:r>
            <a:endParaRPr lang="ko-KR" altLang="en-US" sz="1600" b="1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7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93EE0C6-18A9-4E6D-AD0E-A7D62BC286DD}"/>
              </a:ext>
            </a:extLst>
          </p:cNvPr>
          <p:cNvSpPr/>
          <p:nvPr/>
        </p:nvSpPr>
        <p:spPr>
          <a:xfrm>
            <a:off x="7735456" y="2374199"/>
            <a:ext cx="1702800" cy="145004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>
              <a:lnSpc>
                <a:spcPct val="110000"/>
              </a:lnSpc>
            </a:pP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Personality Permutation</a:t>
            </a:r>
          </a:p>
          <a:p>
            <a:pPr marL="85725">
              <a:lnSpc>
                <a:spcPct val="110000"/>
              </a:lnSpc>
            </a:pPr>
            <a:endParaRPr lang="en-US" altLang="ko-KR" sz="1050" spc="-2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">
              <a:lnSpc>
                <a:spcPct val="110000"/>
              </a:lnSpc>
            </a:pPr>
            <a:endParaRPr lang="en-US" altLang="ko-KR" sz="1050" spc="-2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">
              <a:lnSpc>
                <a:spcPct val="110000"/>
              </a:lnSpc>
            </a:pPr>
            <a:endParaRPr lang="en-US" altLang="ko-KR" sz="1050" spc="-2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">
              <a:lnSpc>
                <a:spcPct val="110000"/>
              </a:lnSpc>
            </a:pPr>
            <a:endParaRPr lang="en-US" altLang="ko-KR" sz="1050" spc="-2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">
              <a:lnSpc>
                <a:spcPct val="110000"/>
              </a:lnSpc>
            </a:pPr>
            <a:endParaRPr lang="en-US" altLang="ko-KR" sz="1050" spc="-2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7DC4DA9A-92A8-476F-B223-DFFCFAB7F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5400000" flipV="1">
            <a:off x="8535521" y="3121145"/>
            <a:ext cx="1905000" cy="126261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1FCE2101-55DA-4FDF-AC69-8FD42E6DA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16200000" flipV="1">
            <a:off x="6743509" y="3121145"/>
            <a:ext cx="1905000" cy="126261"/>
          </a:xfrm>
          <a:prstGeom prst="rect">
            <a:avLst/>
          </a:prstGeom>
        </p:spPr>
      </p:pic>
      <p:sp>
        <p:nvSpPr>
          <p:cNvPr id="376" name="TextBox 375">
            <a:extLst>
              <a:ext uri="{FF2B5EF4-FFF2-40B4-BE49-F238E27FC236}">
                <a16:creationId xmlns:a16="http://schemas.microsoft.com/office/drawing/2014/main" id="{E07B41C1-8C9C-449C-95EE-657B230569BA}"/>
              </a:ext>
            </a:extLst>
          </p:cNvPr>
          <p:cNvSpPr txBox="1"/>
          <p:nvPr/>
        </p:nvSpPr>
        <p:spPr>
          <a:xfrm>
            <a:off x="7794400" y="2747497"/>
            <a:ext cx="863695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Persona 1 Persona 2 Persona 3 Persona 4</a:t>
            </a:r>
            <a:endParaRPr lang="ko-KR" altLang="en-US" sz="1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7EA6A05-69C1-4408-9DCA-325E70DCD19A}"/>
              </a:ext>
            </a:extLst>
          </p:cNvPr>
          <p:cNvSpPr txBox="1"/>
          <p:nvPr/>
        </p:nvSpPr>
        <p:spPr>
          <a:xfrm>
            <a:off x="8665477" y="2747497"/>
            <a:ext cx="863695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Persona 3 Persona 4 Persona 1 Persona 2</a:t>
            </a:r>
            <a:endParaRPr lang="ko-KR" altLang="en-US" sz="1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E10EACA7-097D-4FC6-B86E-13FDC9BA9E1A}"/>
              </a:ext>
            </a:extLst>
          </p:cNvPr>
          <p:cNvSpPr/>
          <p:nvPr/>
        </p:nvSpPr>
        <p:spPr>
          <a:xfrm>
            <a:off x="8428637" y="3007638"/>
            <a:ext cx="359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sym typeface="Wingdings" panose="05000000000000000000" pitchFamily="2" charset="2"/>
              </a:rPr>
              <a:t></a:t>
            </a:r>
            <a:endParaRPr lang="ko-KR" altLang="en-US" sz="160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14B8A8E-21A3-4FE0-BA04-EA575DBB1B0D}"/>
              </a:ext>
            </a:extLst>
          </p:cNvPr>
          <p:cNvSpPr/>
          <p:nvPr/>
        </p:nvSpPr>
        <p:spPr>
          <a:xfrm>
            <a:off x="7441436" y="2113268"/>
            <a:ext cx="2378083" cy="312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Augmentation</a:t>
            </a:r>
            <a:endParaRPr lang="ko-KR" altLang="en-US" sz="1600" b="1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7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193902F-B0C5-46B6-9B24-ED8BAD1BED69}"/>
              </a:ext>
            </a:extLst>
          </p:cNvPr>
          <p:cNvSpPr/>
          <p:nvPr/>
        </p:nvSpPr>
        <p:spPr>
          <a:xfrm>
            <a:off x="10042787" y="2374199"/>
            <a:ext cx="1702800" cy="145004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>
              <a:lnSpc>
                <a:spcPct val="120000"/>
              </a:lnSpc>
            </a:pPr>
            <a:r>
              <a:rPr lang="ko-KR" altLang="en-US" sz="11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대화형 </a:t>
            </a:r>
            <a:r>
              <a:rPr lang="en-US" altLang="ko-KR" sz="11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sz="11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1100" spc="-2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171450">
              <a:buFont typeface="Arial" panose="020B0604020202020204" pitchFamily="34" charset="0"/>
              <a:buChar char="•"/>
            </a:pP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GPT2 Pre-Trained </a:t>
            </a:r>
          </a:p>
          <a:p>
            <a:pPr marL="85725"/>
            <a:r>
              <a:rPr lang="en-US" altLang="ko-KR" sz="11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AFL  </a:t>
            </a:r>
          </a:p>
          <a:p>
            <a:pPr marL="257175" indent="-171450">
              <a:buFont typeface="Arial" panose="020B0604020202020204" pitchFamily="34" charset="0"/>
              <a:buChar char="•"/>
            </a:pP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MRPC : 3</a:t>
            </a:r>
            <a:r>
              <a:rPr lang="ko-KR" altLang="en-US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시간</a:t>
            </a: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</a:p>
          <a:p>
            <a:pPr marL="257175" indent="-171450">
              <a:buFont typeface="Arial" panose="020B0604020202020204" pitchFamily="34" charset="0"/>
              <a:buChar char="•"/>
            </a:pP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CoLA :</a:t>
            </a:r>
            <a:r>
              <a:rPr lang="ko-KR" altLang="en-US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</a:t>
            </a:r>
            <a:r>
              <a:rPr lang="ko-KR" altLang="en-US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시간 학습</a:t>
            </a:r>
            <a:endParaRPr lang="en-US" altLang="ko-KR" sz="1050" spc="-2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77" name="그림 176">
            <a:extLst>
              <a:ext uri="{FF2B5EF4-FFF2-40B4-BE49-F238E27FC236}">
                <a16:creationId xmlns:a16="http://schemas.microsoft.com/office/drawing/2014/main" id="{F2628DE7-80C4-45A5-81F9-BD6EDD509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5400000" flipV="1">
            <a:off x="10842852" y="3121145"/>
            <a:ext cx="1905000" cy="126261"/>
          </a:xfrm>
          <a:prstGeom prst="rect">
            <a:avLst/>
          </a:prstGeom>
        </p:spPr>
      </p:pic>
      <p:pic>
        <p:nvPicPr>
          <p:cNvPr id="178" name="그림 177">
            <a:extLst>
              <a:ext uri="{FF2B5EF4-FFF2-40B4-BE49-F238E27FC236}">
                <a16:creationId xmlns:a16="http://schemas.microsoft.com/office/drawing/2014/main" id="{4ECC43CE-978B-4D83-8E99-A5BFA1382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16200000" flipV="1">
            <a:off x="9050840" y="3121145"/>
            <a:ext cx="1905000" cy="126261"/>
          </a:xfrm>
          <a:prstGeom prst="rect">
            <a:avLst/>
          </a:prstGeom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F93D5A6-7F37-4E8D-9BCB-4041E63F774C}"/>
              </a:ext>
            </a:extLst>
          </p:cNvPr>
          <p:cNvSpPr/>
          <p:nvPr/>
        </p:nvSpPr>
        <p:spPr>
          <a:xfrm>
            <a:off x="9700268" y="2113223"/>
            <a:ext cx="2378083" cy="312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Training</a:t>
            </a:r>
            <a:endParaRPr lang="ko-KR" altLang="en-US" sz="1600" b="1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7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8511A908-C43F-4A33-8525-B99D84A2C15C}"/>
              </a:ext>
            </a:extLst>
          </p:cNvPr>
          <p:cNvGrpSpPr/>
          <p:nvPr/>
        </p:nvGrpSpPr>
        <p:grpSpPr>
          <a:xfrm>
            <a:off x="780581" y="4184920"/>
            <a:ext cx="1946856" cy="2042809"/>
            <a:chOff x="590345" y="2122815"/>
            <a:chExt cx="1946856" cy="204280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DF4E954-3388-4F15-BE04-16DD9A69AEA3}"/>
                </a:ext>
              </a:extLst>
            </p:cNvPr>
            <p:cNvSpPr/>
            <p:nvPr/>
          </p:nvSpPr>
          <p:spPr>
            <a:xfrm>
              <a:off x="602791" y="2122815"/>
              <a:ext cx="1912163" cy="312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72F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 Dev.</a:t>
              </a:r>
              <a:endPara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44B87477-1771-4CE4-B7FC-1252223D8E03}"/>
                </a:ext>
              </a:extLst>
            </p:cNvPr>
            <p:cNvSpPr/>
            <p:nvPr/>
          </p:nvSpPr>
          <p:spPr>
            <a:xfrm>
              <a:off x="688002" y="2364173"/>
              <a:ext cx="1702135" cy="145004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대화형 </a:t>
              </a:r>
              <a:r>
                <a:rPr lang="en-US" altLang="ko-KR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</a:t>
              </a:r>
              <a:r>
                <a:rPr lang="ko-KR" altLang="en-US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AFL</a:t>
              </a:r>
              <a:r>
                <a:rPr lang="ko-KR" altLang="en-US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모델을    </a:t>
              </a:r>
              <a:endPara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REST API </a:t>
              </a:r>
              <a:r>
                <a:rPr lang="ko-KR" altLang="en-US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형태로 구축</a:t>
              </a:r>
            </a:p>
            <a:p>
              <a:pPr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Flutter </a:t>
              </a:r>
              <a:r>
                <a:rPr lang="ko-KR" altLang="en-US" sz="105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endParaRPr lang="en-US" altLang="ko-KR" sz="105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F1387EA3-4BB0-4B99-82FC-8B917A5CA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45" t="35902" r="5696" b="32104"/>
            <a:stretch/>
          </p:blipFill>
          <p:spPr>
            <a:xfrm rot="5400000" flipV="1">
              <a:off x="1510469" y="3138891"/>
              <a:ext cx="1905000" cy="148465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DD19D843-8EFD-469C-AC2F-6AF8A97AB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45" t="35902" r="5696" b="32104"/>
            <a:stretch/>
          </p:blipFill>
          <p:spPr>
            <a:xfrm rot="16200000" flipV="1">
              <a:off x="-287922" y="3100013"/>
              <a:ext cx="1905000" cy="148465"/>
            </a:xfrm>
            <a:prstGeom prst="rect">
              <a:avLst/>
            </a:prstGeom>
          </p:spPr>
        </p:pic>
      </p:grpSp>
      <p:pic>
        <p:nvPicPr>
          <p:cNvPr id="192" name="그래픽 191">
            <a:extLst>
              <a:ext uri="{FF2B5EF4-FFF2-40B4-BE49-F238E27FC236}">
                <a16:creationId xmlns:a16="http://schemas.microsoft.com/office/drawing/2014/main" id="{74B54475-B32D-43CB-822E-1B1EF0255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784216" y="5022687"/>
            <a:ext cx="297574" cy="297572"/>
          </a:xfrm>
          <a:prstGeom prst="rect">
            <a:avLst/>
          </a:prstGeom>
        </p:spPr>
      </p:pic>
      <p:pic>
        <p:nvPicPr>
          <p:cNvPr id="193" name="그래픽 192">
            <a:extLst>
              <a:ext uri="{FF2B5EF4-FFF2-40B4-BE49-F238E27FC236}">
                <a16:creationId xmlns:a16="http://schemas.microsoft.com/office/drawing/2014/main" id="{439E541D-3377-4A6F-802E-FAE511249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88132" y="5022687"/>
            <a:ext cx="297574" cy="297572"/>
          </a:xfrm>
          <a:prstGeom prst="rect">
            <a:avLst/>
          </a:prstGeom>
        </p:spPr>
      </p:pic>
      <p:pic>
        <p:nvPicPr>
          <p:cNvPr id="194" name="그래픽 193">
            <a:extLst>
              <a:ext uri="{FF2B5EF4-FFF2-40B4-BE49-F238E27FC236}">
                <a16:creationId xmlns:a16="http://schemas.microsoft.com/office/drawing/2014/main" id="{C00A1CCD-EC91-41B6-9A87-8F31CCDA1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307187" y="5022687"/>
            <a:ext cx="297574" cy="297572"/>
          </a:xfrm>
          <a:prstGeom prst="rect">
            <a:avLst/>
          </a:prstGeom>
        </p:spPr>
      </p:pic>
      <p:pic>
        <p:nvPicPr>
          <p:cNvPr id="196" name="그래픽 195">
            <a:extLst>
              <a:ext uri="{FF2B5EF4-FFF2-40B4-BE49-F238E27FC236}">
                <a16:creationId xmlns:a16="http://schemas.microsoft.com/office/drawing/2014/main" id="{48DAD4A6-BAE0-4EA5-A3B2-036146A48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601917" y="5022687"/>
            <a:ext cx="297574" cy="297572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2F56ABBD-A923-45EA-8187-088C4D679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5400000" flipV="1">
            <a:off x="4046092" y="5189237"/>
            <a:ext cx="1905000" cy="126261"/>
          </a:xfrm>
          <a:prstGeom prst="rect">
            <a:avLst/>
          </a:prstGeom>
        </p:spPr>
      </p:pic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89A7C22-1004-49DB-874E-9ED8B37F44B3}"/>
              </a:ext>
            </a:extLst>
          </p:cNvPr>
          <p:cNvSpPr/>
          <p:nvPr/>
        </p:nvSpPr>
        <p:spPr>
          <a:xfrm>
            <a:off x="3231787" y="4426278"/>
            <a:ext cx="1702135" cy="14508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>
              <a:lnSpc>
                <a:spcPct val="120000"/>
              </a:lnSpc>
            </a:pP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Hugging</a:t>
            </a: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Decoder </a:t>
            </a:r>
            <a:b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세팅 중 </a:t>
            </a: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Medium </a:t>
            </a: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사용</a:t>
            </a:r>
            <a:endParaRPr lang="en-US" altLang="ko-KR" sz="10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171450"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Top-k : 50%</a:t>
            </a:r>
          </a:p>
          <a:p>
            <a:pPr marL="257175" indent="-171450"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Top-p: 80%</a:t>
            </a:r>
          </a:p>
          <a:p>
            <a:pPr marL="257175" indent="-171450"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Temperature</a:t>
            </a:r>
          </a:p>
          <a:p>
            <a:pPr>
              <a:lnSpc>
                <a:spcPct val="110000"/>
              </a:lnSpc>
            </a:pPr>
            <a:endParaRPr lang="en-US" altLang="ko-KR" sz="10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FDCB649C-406F-4E6B-97A8-75C6528AF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16200000" flipV="1">
            <a:off x="2244696" y="5173220"/>
            <a:ext cx="1905000" cy="12626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AECA509-687B-41B4-B5C4-7BB9876AF1B2}"/>
              </a:ext>
            </a:extLst>
          </p:cNvPr>
          <p:cNvSpPr/>
          <p:nvPr/>
        </p:nvSpPr>
        <p:spPr>
          <a:xfrm>
            <a:off x="3295906" y="4175374"/>
            <a:ext cx="1702134" cy="2988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Decoder Setting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7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5BA953A-8AB7-4148-BB91-820401CAD03C}"/>
              </a:ext>
            </a:extLst>
          </p:cNvPr>
          <p:cNvSpPr/>
          <p:nvPr/>
        </p:nvSpPr>
        <p:spPr>
          <a:xfrm>
            <a:off x="5470910" y="4436304"/>
            <a:ext cx="1702800" cy="145004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테스트를 통해 각 모델의 </a:t>
            </a:r>
            <a:b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임계치 설정</a:t>
            </a:r>
            <a:endParaRPr lang="en-US" altLang="ko-KR" sz="10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171450"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MRPC : 50%</a:t>
            </a:r>
          </a:p>
          <a:p>
            <a:pPr marL="257175" indent="-171450"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CoLA: 80%</a:t>
            </a:r>
          </a:p>
          <a:p>
            <a:pPr marL="85725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임계치 초과시 다른 </a:t>
            </a:r>
            <a:b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 대화 가능</a:t>
            </a:r>
            <a:endParaRPr lang="en-US" altLang="ko-KR" sz="10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9" name="그림 238">
            <a:extLst>
              <a:ext uri="{FF2B5EF4-FFF2-40B4-BE49-F238E27FC236}">
                <a16:creationId xmlns:a16="http://schemas.microsoft.com/office/drawing/2014/main" id="{F2BF8019-8CEC-4E9A-A64C-0167D81E8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5400000" flipV="1">
            <a:off x="6270975" y="5183250"/>
            <a:ext cx="1905000" cy="126261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A6B9F60D-3D87-4B6D-A217-BD1416412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16200000" flipV="1">
            <a:off x="4478963" y="5234937"/>
            <a:ext cx="1905000" cy="126261"/>
          </a:xfrm>
          <a:prstGeom prst="rect">
            <a:avLst/>
          </a:prstGeom>
        </p:spPr>
      </p:pic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8F74BC52-10ED-4CDC-BB99-F3988277CBAB}"/>
              </a:ext>
            </a:extLst>
          </p:cNvPr>
          <p:cNvSpPr/>
          <p:nvPr/>
        </p:nvSpPr>
        <p:spPr>
          <a:xfrm>
            <a:off x="5333145" y="4175373"/>
            <a:ext cx="2026605" cy="312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AFL</a:t>
            </a:r>
            <a:endParaRPr lang="ko-KR" altLang="en-US" sz="1600" b="1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7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CF024E8-BAD4-4287-89DE-874CCFB98937}"/>
              </a:ext>
            </a:extLst>
          </p:cNvPr>
          <p:cNvSpPr/>
          <p:nvPr/>
        </p:nvSpPr>
        <p:spPr>
          <a:xfrm>
            <a:off x="7735456" y="4436304"/>
            <a:ext cx="1576538" cy="145004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algn="ct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후보군 생성</a:t>
            </a:r>
            <a:endParaRPr lang="en-US" altLang="ko-KR" sz="10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">
              <a:lnSpc>
                <a:spcPct val="120000"/>
              </a:lnSpc>
            </a:pPr>
            <a:endParaRPr lang="en-US" altLang="ko-KR" sz="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85725" algn="ct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성능 테스트 후 최적 모델 선정</a:t>
            </a:r>
            <a:endParaRPr lang="en-US" altLang="ko-KR" sz="10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3" name="그림 242">
            <a:extLst>
              <a:ext uri="{FF2B5EF4-FFF2-40B4-BE49-F238E27FC236}">
                <a16:creationId xmlns:a16="http://schemas.microsoft.com/office/drawing/2014/main" id="{543132A4-51E0-4E40-9E29-AF5EAD2D9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5400000" flipV="1">
            <a:off x="8535521" y="5183250"/>
            <a:ext cx="1905000" cy="126261"/>
          </a:xfrm>
          <a:prstGeom prst="rect">
            <a:avLst/>
          </a:prstGeom>
        </p:spPr>
      </p:pic>
      <p:pic>
        <p:nvPicPr>
          <p:cNvPr id="244" name="그림 243">
            <a:extLst>
              <a:ext uri="{FF2B5EF4-FFF2-40B4-BE49-F238E27FC236}">
                <a16:creationId xmlns:a16="http://schemas.microsoft.com/office/drawing/2014/main" id="{AF69BF06-8567-444E-A1AF-06B02B51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16200000" flipV="1">
            <a:off x="6743509" y="5183250"/>
            <a:ext cx="1905000" cy="126261"/>
          </a:xfrm>
          <a:prstGeom prst="rect">
            <a:avLst/>
          </a:prstGeom>
        </p:spPr>
      </p:pic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1922D31-CA18-4CE2-894E-4C64018923E0}"/>
              </a:ext>
            </a:extLst>
          </p:cNvPr>
          <p:cNvSpPr/>
          <p:nvPr/>
        </p:nvSpPr>
        <p:spPr>
          <a:xfrm>
            <a:off x="7441436" y="4175373"/>
            <a:ext cx="2378083" cy="312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Selection</a:t>
            </a:r>
            <a:endParaRPr lang="ko-KR" altLang="en-US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7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2B9DC3E2-5B79-4E04-B405-50CEDF72F699}"/>
              </a:ext>
            </a:extLst>
          </p:cNvPr>
          <p:cNvSpPr/>
          <p:nvPr/>
        </p:nvSpPr>
        <p:spPr>
          <a:xfrm>
            <a:off x="10042787" y="4436304"/>
            <a:ext cx="1741226" cy="145004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>
              <a:lnSpc>
                <a:spcPct val="120000"/>
              </a:lnSpc>
            </a:pPr>
            <a:r>
              <a:rPr lang="ko-KR" altLang="en-US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r>
              <a:rPr lang="en-US" altLang="ko-KR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서버환경에 </a:t>
            </a:r>
            <a:r>
              <a:rPr lang="en-US" altLang="ko-KR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맞게 수정</a:t>
            </a:r>
            <a:endParaRPr lang="en-US" altLang="ko-KR" sz="11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0" name="그림 249">
            <a:extLst>
              <a:ext uri="{FF2B5EF4-FFF2-40B4-BE49-F238E27FC236}">
                <a16:creationId xmlns:a16="http://schemas.microsoft.com/office/drawing/2014/main" id="{6B23A142-ACB3-4AA3-BC94-13FB8308E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5400000" flipV="1">
            <a:off x="10857484" y="5183251"/>
            <a:ext cx="1905000" cy="126261"/>
          </a:xfrm>
          <a:prstGeom prst="rect">
            <a:avLst/>
          </a:prstGeom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5F4E0C23-8AD3-47F5-9EE5-FFADF3B66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5902" r="5696" b="32104"/>
          <a:stretch/>
        </p:blipFill>
        <p:spPr>
          <a:xfrm rot="16200000" flipV="1">
            <a:off x="9050840" y="5183250"/>
            <a:ext cx="1905000" cy="126261"/>
          </a:xfrm>
          <a:prstGeom prst="rect">
            <a:avLst/>
          </a:prstGeom>
        </p:spPr>
      </p:pic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0D297C99-0933-4CDD-995D-83BA5C814A44}"/>
              </a:ext>
            </a:extLst>
          </p:cNvPr>
          <p:cNvSpPr/>
          <p:nvPr/>
        </p:nvSpPr>
        <p:spPr>
          <a:xfrm>
            <a:off x="9700268" y="4175328"/>
            <a:ext cx="2378083" cy="312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72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 Optimization</a:t>
            </a:r>
            <a:endParaRPr lang="ko-KR" altLang="en-US" sz="16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72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830A08-A8BF-4EC2-849D-C57E06D9BB71}"/>
              </a:ext>
            </a:extLst>
          </p:cNvPr>
          <p:cNvGrpSpPr/>
          <p:nvPr/>
        </p:nvGrpSpPr>
        <p:grpSpPr>
          <a:xfrm>
            <a:off x="8484483" y="4976967"/>
            <a:ext cx="215064" cy="153251"/>
            <a:chOff x="7996499" y="4034628"/>
            <a:chExt cx="215064" cy="153251"/>
          </a:xfrm>
        </p:grpSpPr>
        <p:pic>
          <p:nvPicPr>
            <p:cNvPr id="24" name="그래픽 23" descr="아래쪽 화살표">
              <a:extLst>
                <a:ext uri="{FF2B5EF4-FFF2-40B4-BE49-F238E27FC236}">
                  <a16:creationId xmlns:a16="http://schemas.microsoft.com/office/drawing/2014/main" id="{E341111B-FD85-4E36-8CFB-8645656E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96499" y="4034628"/>
              <a:ext cx="215064" cy="153251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CE65C2-2163-4C76-955E-F9290722CF09}"/>
                </a:ext>
              </a:extLst>
            </p:cNvPr>
            <p:cNvSpPr/>
            <p:nvPr/>
          </p:nvSpPr>
          <p:spPr>
            <a:xfrm>
              <a:off x="8042559" y="4034629"/>
              <a:ext cx="12624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392819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와이드스크린</PresentationFormat>
  <Paragraphs>60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Arial</vt:lpstr>
      <vt:lpstr>Calibri</vt:lpstr>
      <vt:lpstr>Calibri Light</vt:lpstr>
      <vt:lpstr>Office 테마</vt:lpstr>
      <vt:lpstr>프로젝트 프로세스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프로세스</dc:title>
  <dc:creator>이 승준</dc:creator>
  <cp:lastModifiedBy>이 승준</cp:lastModifiedBy>
  <cp:revision>1</cp:revision>
  <dcterms:created xsi:type="dcterms:W3CDTF">2021-07-13T15:41:41Z</dcterms:created>
  <dcterms:modified xsi:type="dcterms:W3CDTF">2021-07-13T15:42:28Z</dcterms:modified>
</cp:coreProperties>
</file>