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8470A-99C0-45BA-A017-BA9DE63F7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F3DD3-DDB9-4132-8BA7-0F4FDFCC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15597-4236-43E1-865E-F5A77E07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4032D-DB37-4452-869C-B230E92E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01642-ECD0-4B6C-9437-14B231E4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2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6BC9A-9363-4138-B3CF-783BAFF2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1E111-5AD6-4D14-B518-B051EA109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6A4BC-FC0C-4C7E-8E03-8ED319EE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A5B7A-C486-449C-A574-CE910D88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01FFA-E26D-481F-A5F3-B541FD34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2F3283-2DE2-4D58-9C4B-3428B3F2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1E4CF-082D-4B90-A7B0-0FA6EE61F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39A58-7606-4D6A-ACFC-785C8F51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C3C05-EB1F-43C4-8DB2-599D69FF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B1A6B-7709-42C2-8452-D2555A6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F1230-B5A8-484B-A76A-D92F5586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AFD26-1CC6-468C-9D7D-F1EC2718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9846E-EEE3-44F0-8A81-50BCEC3C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0F15-71AE-4A73-B868-7A90C409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50569-D248-499B-9EDF-477562A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3182B-A2F9-4205-9792-9BA8EF7F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8243D-A3D9-431F-A51C-E20BD6C06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FDC2F-76D4-434D-A1AD-BD920E13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9940D-8237-450C-BFD7-EC09E1AB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3A373-4B5F-4170-BE45-56C03733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1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87D74-085B-46A5-A4DC-AD961374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9BB34-F031-43B8-A856-0B0ED2C5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7E03D-A9C3-45BB-A9F4-3C26AEBE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77609-28BB-4F5A-BAEF-7FBAF7A3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FE43E-4F10-44B3-ADBB-27A50886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ED1C7-2AAD-472B-938E-B0A04C02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77126-3281-4FAB-8DE5-11735EB6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3AEB5-744E-4EEA-9F42-4F8C1B1F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0A6A6-C893-465D-B1CB-397161CE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DAC7E-B9DC-404E-B7E1-F0E508158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84686D-0646-47D8-88EC-06A3CCFF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29EB3-7462-44C5-923D-42621F68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7DFB19-26ED-40B4-9BCA-74C86BDD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1D54C-E680-4BBF-853C-5B0B8BA6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0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A74A-F492-4C82-95E8-FB270A37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85704-8AB2-4D14-B962-46CC76A2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E3CD08-FC56-4DF3-BAB0-629CCE9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13F31-3544-4B0C-99F5-AD90E3DD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6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8AD025-EBBA-417A-8530-7CAA9F6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8953F-1DC8-4A52-9082-B4D67D7A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BCA2B-6523-4BAD-B77B-C6F57348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EB8BD-BA44-4D0B-9553-7C0EBC0F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61F16-4D67-4DCE-BE3C-B8F96F49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5FF-E7DE-4554-8E9B-293F7C02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D8B55-700B-45AF-B515-56B4ED2C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E4B79-4D6B-45C5-88B3-30C72D05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C2959-90C3-4696-9E93-F207D077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9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0CC85-66CB-4B7C-A784-67E6D77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F6EA9-6965-4094-B6C0-1E979FAC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77CC5-460C-452F-B6B7-C705F91B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C77CC-9C39-4D39-975E-EEA370BD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A74A3-C8F0-4BEB-91B2-2AA3D31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66BFE-7EC0-4EAE-92A1-A1FEC65C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0B5CC3-3BBF-46E9-90AE-2843563B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9F460-19E3-42B0-958E-BCFCF470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5B427-66A6-45BC-971C-20E764C29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2260-911E-482A-B72C-B3D05146B02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D8829-999F-41B3-AC34-877F8EEE9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AE166-276C-4AD7-A827-E108FF222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2FC0-CF47-4B17-8E59-B2E3DA6D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자연, 실외, 눈, 밤하늘이(가) 표시된 사진&#10;&#10;자동 생성된 설명">
            <a:extLst>
              <a:ext uri="{FF2B5EF4-FFF2-40B4-BE49-F238E27FC236}">
                <a16:creationId xmlns:a16="http://schemas.microsoft.com/office/drawing/2014/main" id="{40FCF2B8-177F-4E2A-8978-0E5A6BC7B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937658" cy="90256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F6E023-5F7B-443F-A62E-F6D1B91771A8}"/>
              </a:ext>
            </a:extLst>
          </p:cNvPr>
          <p:cNvSpPr/>
          <p:nvPr/>
        </p:nvSpPr>
        <p:spPr>
          <a:xfrm>
            <a:off x="0" y="-1"/>
            <a:ext cx="5741629" cy="6962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39427-54F7-4EAF-9B8D-84EFCBE6566C}"/>
              </a:ext>
            </a:extLst>
          </p:cNvPr>
          <p:cNvSpPr txBox="1"/>
          <p:nvPr/>
        </p:nvSpPr>
        <p:spPr>
          <a:xfrm>
            <a:off x="1546531" y="565150"/>
            <a:ext cx="264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기업 요구사항 기반의</a:t>
            </a:r>
            <a:endParaRPr lang="en-US" altLang="ko-KR" sz="20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  </a:t>
            </a:r>
            <a:r>
              <a:rPr lang="ko-KR" altLang="en-US" sz="2000" dirty="0">
                <a:solidFill>
                  <a:schemeClr val="accent2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문제해결 프로젝트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087E2D1B-9AC3-4550-B8AD-FC7294E07A19}"/>
              </a:ext>
            </a:extLst>
          </p:cNvPr>
          <p:cNvSpPr/>
          <p:nvPr/>
        </p:nvSpPr>
        <p:spPr>
          <a:xfrm>
            <a:off x="2571134" y="495106"/>
            <a:ext cx="279400" cy="847973"/>
          </a:xfrm>
          <a:prstGeom prst="leftBracket">
            <a:avLst>
              <a:gd name="adj" fmla="val 0"/>
            </a:avLst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10C14F11-D313-4721-AF04-DB8CFE00FC6B}"/>
              </a:ext>
            </a:extLst>
          </p:cNvPr>
          <p:cNvSpPr/>
          <p:nvPr/>
        </p:nvSpPr>
        <p:spPr>
          <a:xfrm>
            <a:off x="2850534" y="495106"/>
            <a:ext cx="279400" cy="847973"/>
          </a:xfrm>
          <a:prstGeom prst="rightBracket">
            <a:avLst>
              <a:gd name="adj" fmla="val 0"/>
            </a:avLst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5F7245-8F2C-495D-8791-DFE654F1B2FE}"/>
              </a:ext>
            </a:extLst>
          </p:cNvPr>
          <p:cNvSpPr txBox="1"/>
          <p:nvPr/>
        </p:nvSpPr>
        <p:spPr>
          <a:xfrm>
            <a:off x="1520158" y="1653519"/>
            <a:ext cx="270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조 </a:t>
            </a:r>
            <a:r>
              <a:rPr lang="ko-KR" altLang="en-US" dirty="0" err="1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잘해보조</a:t>
            </a:r>
            <a:r>
              <a:rPr lang="ko-KR" altLang="en-US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 주제 선정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DC45F40-6DE3-4D68-BD2E-1C268FEA821E}"/>
              </a:ext>
            </a:extLst>
          </p:cNvPr>
          <p:cNvSpPr/>
          <p:nvPr/>
        </p:nvSpPr>
        <p:spPr>
          <a:xfrm>
            <a:off x="847724" y="2428875"/>
            <a:ext cx="171451" cy="5238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B98B26-6B92-4C52-84E3-4E524DDFDA8A}"/>
              </a:ext>
            </a:extLst>
          </p:cNvPr>
          <p:cNvSpPr txBox="1"/>
          <p:nvPr/>
        </p:nvSpPr>
        <p:spPr>
          <a:xfrm>
            <a:off x="1021068" y="250606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수산물 가격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9726832-0748-46A3-92DC-13F1AAB0FD16}"/>
              </a:ext>
            </a:extLst>
          </p:cNvPr>
          <p:cNvSpPr/>
          <p:nvPr/>
        </p:nvSpPr>
        <p:spPr>
          <a:xfrm>
            <a:off x="847724" y="3531519"/>
            <a:ext cx="171451" cy="5238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CBB89-5EB2-46F4-809B-4CC39789C02D}"/>
              </a:ext>
            </a:extLst>
          </p:cNvPr>
          <p:cNvSpPr txBox="1"/>
          <p:nvPr/>
        </p:nvSpPr>
        <p:spPr>
          <a:xfrm>
            <a:off x="1021068" y="360879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수소차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 충전소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88305B-6CC8-470C-A36B-4A3049520E35}"/>
              </a:ext>
            </a:extLst>
          </p:cNvPr>
          <p:cNvSpPr/>
          <p:nvPr/>
        </p:nvSpPr>
        <p:spPr>
          <a:xfrm>
            <a:off x="851205" y="4634162"/>
            <a:ext cx="171451" cy="52387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657E46-C444-4359-B4AF-3892C91179E8}"/>
              </a:ext>
            </a:extLst>
          </p:cNvPr>
          <p:cNvSpPr txBox="1"/>
          <p:nvPr/>
        </p:nvSpPr>
        <p:spPr>
          <a:xfrm>
            <a:off x="1021068" y="47114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장애인 콜택시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A19C99-25D0-48AE-993C-9057F57B103F}"/>
              </a:ext>
            </a:extLst>
          </p:cNvPr>
          <p:cNvSpPr txBox="1"/>
          <p:nvPr/>
        </p:nvSpPr>
        <p:spPr>
          <a:xfrm>
            <a:off x="1019175" y="2889801"/>
            <a:ext cx="293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수산 시장 일일 가격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3C0A25-DD6B-4B19-9032-FFFA4DF48AD4}"/>
              </a:ext>
            </a:extLst>
          </p:cNvPr>
          <p:cNvSpPr txBox="1"/>
          <p:nvPr/>
        </p:nvSpPr>
        <p:spPr>
          <a:xfrm>
            <a:off x="1019175" y="3991408"/>
            <a:ext cx="293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수소차</a:t>
            </a:r>
            <a:r>
              <a:rPr lang="ko-KR" altLang="en-US" sz="1400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 충전소 입지 분석 및 추천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8CED72-6AB4-464D-939C-5A3E523BA4EA}"/>
              </a:ext>
            </a:extLst>
          </p:cNvPr>
          <p:cNvSpPr txBox="1"/>
          <p:nvPr/>
        </p:nvSpPr>
        <p:spPr>
          <a:xfrm>
            <a:off x="1031259" y="5075165"/>
            <a:ext cx="293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운행일자</a:t>
            </a:r>
            <a:r>
              <a:rPr lang="en-US" altLang="ko-KR" sz="1400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및 목적지 관련 분석</a:t>
            </a:r>
          </a:p>
        </p:txBody>
      </p:sp>
    </p:spTree>
    <p:extLst>
      <p:ext uri="{BB962C8B-B14F-4D97-AF65-F5344CB8AC3E}">
        <p14:creationId xmlns:p14="http://schemas.microsoft.com/office/powerpoint/2010/main" val="314169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09818 -0.09398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8672 -0.000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09219 0.000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4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8CF8C6-2C08-48EE-B0F9-54763B6B471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28B2E8-2DFA-482F-B7AF-FFFA13C1A5E2}"/>
              </a:ext>
            </a:extLst>
          </p:cNvPr>
          <p:cNvSpPr/>
          <p:nvPr/>
        </p:nvSpPr>
        <p:spPr>
          <a:xfrm>
            <a:off x="2990850" y="-5547836"/>
            <a:ext cx="6210300" cy="60579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B29742-D10D-4523-8B08-51BADDD85E16}"/>
              </a:ext>
            </a:extLst>
          </p:cNvPr>
          <p:cNvGrpSpPr/>
          <p:nvPr/>
        </p:nvGrpSpPr>
        <p:grpSpPr>
          <a:xfrm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5B02B8-B80D-41EF-922D-CF7ED3A61CD4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C92A61-87B2-4E56-BFF7-91AA43320421}"/>
                </a:ext>
              </a:extLst>
            </p:cNvPr>
            <p:cNvSpPr txBox="1"/>
            <p:nvPr/>
          </p:nvSpPr>
          <p:spPr>
            <a:xfrm>
              <a:off x="5445918" y="76199"/>
              <a:ext cx="1300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수산물 가격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967601-7286-47EB-8E79-5CF4779B8C7A}"/>
              </a:ext>
            </a:extLst>
          </p:cNvPr>
          <p:cNvGrpSpPr/>
          <p:nvPr/>
        </p:nvGrpSpPr>
        <p:grpSpPr>
          <a:xfrm rot="-2700000"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52EB341-0A25-40CB-A61D-1C71CA49D0F4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7D0E77-0CA6-45B2-8152-BDE6C04B6BA1}"/>
                </a:ext>
              </a:extLst>
            </p:cNvPr>
            <p:cNvSpPr txBox="1"/>
            <p:nvPr/>
          </p:nvSpPr>
          <p:spPr>
            <a:xfrm>
              <a:off x="5445919" y="76198"/>
              <a:ext cx="1534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수소차</a:t>
              </a:r>
              <a:r>
                <a:rPr lang="ko-KR" altLang="en-US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 충전소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BA78F1-BCA7-44A6-BAD9-FD5FC3A607E8}"/>
              </a:ext>
            </a:extLst>
          </p:cNvPr>
          <p:cNvGrpSpPr/>
          <p:nvPr/>
        </p:nvGrpSpPr>
        <p:grpSpPr>
          <a:xfrm rot="2700000"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364BF40-2682-4E33-A7AC-49594B83C5EA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595D15-E039-4F08-8768-F519BB3176C8}"/>
                </a:ext>
              </a:extLst>
            </p:cNvPr>
            <p:cNvSpPr txBox="1"/>
            <p:nvPr/>
          </p:nvSpPr>
          <p:spPr>
            <a:xfrm>
              <a:off x="5445918" y="76199"/>
              <a:ext cx="1300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시작</a:t>
              </a:r>
            </a:p>
          </p:txBody>
        </p:sp>
      </p:grp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EDB359F0-7EAE-407B-AB24-270B74DDF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9" y="335902"/>
            <a:ext cx="4050011" cy="6186193"/>
          </a:xfrm>
          <a:prstGeom prst="rect">
            <a:avLst/>
          </a:prstGeom>
        </p:spPr>
      </p:pic>
      <p:pic>
        <p:nvPicPr>
          <p:cNvPr id="51" name="그림 50" descr="테이블이(가) 표시된 사진&#10;&#10;자동 생성된 설명">
            <a:extLst>
              <a:ext uri="{FF2B5EF4-FFF2-40B4-BE49-F238E27FC236}">
                <a16:creationId xmlns:a16="http://schemas.microsoft.com/office/drawing/2014/main" id="{5EA4667D-B0BE-49C4-BE39-3E23DBE91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19" y="1184235"/>
            <a:ext cx="6276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8CF8C6-2C08-48EE-B0F9-54763B6B471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28B2E8-2DFA-482F-B7AF-FFFA13C1A5E2}"/>
              </a:ext>
            </a:extLst>
          </p:cNvPr>
          <p:cNvSpPr/>
          <p:nvPr/>
        </p:nvSpPr>
        <p:spPr>
          <a:xfrm>
            <a:off x="2990850" y="-5547836"/>
            <a:ext cx="6210300" cy="60579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B29742-D10D-4523-8B08-51BADDD85E16}"/>
              </a:ext>
            </a:extLst>
          </p:cNvPr>
          <p:cNvGrpSpPr/>
          <p:nvPr/>
        </p:nvGrpSpPr>
        <p:grpSpPr>
          <a:xfrm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5B02B8-B80D-41EF-922D-CF7ED3A61CD4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C92A61-87B2-4E56-BFF7-91AA43320421}"/>
                </a:ext>
              </a:extLst>
            </p:cNvPr>
            <p:cNvSpPr txBox="1"/>
            <p:nvPr/>
          </p:nvSpPr>
          <p:spPr>
            <a:xfrm>
              <a:off x="5337571" y="36950"/>
              <a:ext cx="1516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수소차</a:t>
              </a:r>
              <a:r>
                <a:rPr lang="ko-KR" altLang="en-US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 충전소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967601-7286-47EB-8E79-5CF4779B8C7A}"/>
              </a:ext>
            </a:extLst>
          </p:cNvPr>
          <p:cNvGrpSpPr/>
          <p:nvPr/>
        </p:nvGrpSpPr>
        <p:grpSpPr>
          <a:xfrm rot="-2700000"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52EB341-0A25-40CB-A61D-1C71CA49D0F4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7D0E77-0CA6-45B2-8152-BDE6C04B6BA1}"/>
                </a:ext>
              </a:extLst>
            </p:cNvPr>
            <p:cNvSpPr txBox="1"/>
            <p:nvPr/>
          </p:nvSpPr>
          <p:spPr>
            <a:xfrm>
              <a:off x="5445919" y="76199"/>
              <a:ext cx="1507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장애인 콜택시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BA78F1-BCA7-44A6-BAD9-FD5FC3A607E8}"/>
              </a:ext>
            </a:extLst>
          </p:cNvPr>
          <p:cNvGrpSpPr/>
          <p:nvPr/>
        </p:nvGrpSpPr>
        <p:grpSpPr>
          <a:xfrm rot="2700000"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364BF40-2682-4E33-A7AC-49594B83C5EA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595D15-E039-4F08-8768-F519BB3176C8}"/>
                </a:ext>
              </a:extLst>
            </p:cNvPr>
            <p:cNvSpPr txBox="1"/>
            <p:nvPr/>
          </p:nvSpPr>
          <p:spPr>
            <a:xfrm>
              <a:off x="5445918" y="76199"/>
              <a:ext cx="1300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수산물 가격</a:t>
              </a:r>
            </a:p>
          </p:txBody>
        </p:sp>
      </p:grp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77D14EAA-EC76-43D7-AFD7-CC17BA38E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3" y="1530792"/>
            <a:ext cx="5924550" cy="422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6666E3-CEE5-4050-A85F-E71589B0596A}"/>
              </a:ext>
            </a:extLst>
          </p:cNvPr>
          <p:cNvSpPr txBox="1"/>
          <p:nvPr/>
        </p:nvSpPr>
        <p:spPr>
          <a:xfrm>
            <a:off x="557782" y="1476787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전기차는 이미 충분한 수의</a:t>
            </a:r>
            <a:endParaRPr lang="en-US" altLang="ko-KR" dirty="0">
              <a:solidFill>
                <a:schemeClr val="bg1"/>
              </a:solidFill>
              <a:latin typeface="빙그레 메로나체" panose="020B0803000000000000" pitchFamily="50" charset="-127"/>
              <a:ea typeface="빙그레 메로나체" panose="020B0803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충전소가 구축 되어 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9367A-F352-4D4D-A54E-69C7FD0EE9B2}"/>
              </a:ext>
            </a:extLst>
          </p:cNvPr>
          <p:cNvSpPr txBox="1"/>
          <p:nvPr/>
        </p:nvSpPr>
        <p:spPr>
          <a:xfrm>
            <a:off x="557782" y="2769232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수소차</a:t>
            </a:r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 충전소는</a:t>
            </a:r>
            <a:endParaRPr lang="en-US" altLang="ko-KR" dirty="0">
              <a:solidFill>
                <a:schemeClr val="bg1"/>
              </a:solidFill>
              <a:latin typeface="빙그레 메로나체" panose="020B0803000000000000" pitchFamily="50" charset="-127"/>
              <a:ea typeface="빙그레 메로나체" panose="020B0803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한눈에 봐도 수가 매우 부족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8F4A0C-9222-463E-B2E9-B3DF37056B08}"/>
              </a:ext>
            </a:extLst>
          </p:cNvPr>
          <p:cNvSpPr txBox="1"/>
          <p:nvPr/>
        </p:nvSpPr>
        <p:spPr>
          <a:xfrm>
            <a:off x="556892" y="3881139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수소 자동차 등록 수 등의 데이터를</a:t>
            </a:r>
            <a:endParaRPr lang="en-US" altLang="ko-KR" dirty="0">
              <a:solidFill>
                <a:schemeClr val="bg1"/>
              </a:solidFill>
              <a:latin typeface="빙그레 메로나체" panose="020B0803000000000000" pitchFamily="50" charset="-127"/>
              <a:ea typeface="빙그레 메로나체" panose="020B0803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이용해 충전소 입지 분석 및 추천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219AAAB5-1BDE-46EE-9A45-461618F3A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59" y="743415"/>
            <a:ext cx="7324163" cy="55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5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8CF8C6-2C08-48EE-B0F9-54763B6B471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28B2E8-2DFA-482F-B7AF-FFFA13C1A5E2}"/>
              </a:ext>
            </a:extLst>
          </p:cNvPr>
          <p:cNvSpPr/>
          <p:nvPr/>
        </p:nvSpPr>
        <p:spPr>
          <a:xfrm>
            <a:off x="2990850" y="-5547836"/>
            <a:ext cx="6210300" cy="60579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B29742-D10D-4523-8B08-51BADDD85E16}"/>
              </a:ext>
            </a:extLst>
          </p:cNvPr>
          <p:cNvGrpSpPr/>
          <p:nvPr/>
        </p:nvGrpSpPr>
        <p:grpSpPr>
          <a:xfrm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5B02B8-B80D-41EF-922D-CF7ED3A61CD4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C92A61-87B2-4E56-BFF7-91AA43320421}"/>
                </a:ext>
              </a:extLst>
            </p:cNvPr>
            <p:cNvSpPr txBox="1"/>
            <p:nvPr/>
          </p:nvSpPr>
          <p:spPr>
            <a:xfrm>
              <a:off x="5342334" y="36951"/>
              <a:ext cx="15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장애인 콜택시</a:t>
              </a:r>
              <a:endPara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967601-7286-47EB-8E79-5CF4779B8C7A}"/>
              </a:ext>
            </a:extLst>
          </p:cNvPr>
          <p:cNvGrpSpPr/>
          <p:nvPr/>
        </p:nvGrpSpPr>
        <p:grpSpPr>
          <a:xfrm rot="-2700000"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52EB341-0A25-40CB-A61D-1C71CA49D0F4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7D0E77-0CA6-45B2-8152-BDE6C04B6BA1}"/>
                </a:ext>
              </a:extLst>
            </p:cNvPr>
            <p:cNvSpPr txBox="1"/>
            <p:nvPr/>
          </p:nvSpPr>
          <p:spPr>
            <a:xfrm>
              <a:off x="5445918" y="76199"/>
              <a:ext cx="1300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END</a:t>
              </a:r>
              <a:endPara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BA78F1-BCA7-44A6-BAD9-FD5FC3A607E8}"/>
              </a:ext>
            </a:extLst>
          </p:cNvPr>
          <p:cNvGrpSpPr/>
          <p:nvPr/>
        </p:nvGrpSpPr>
        <p:grpSpPr>
          <a:xfrm rot="2700000"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364BF40-2682-4E33-A7AC-49594B83C5EA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595D15-E039-4F08-8768-F519BB3176C8}"/>
                </a:ext>
              </a:extLst>
            </p:cNvPr>
            <p:cNvSpPr txBox="1"/>
            <p:nvPr/>
          </p:nvSpPr>
          <p:spPr>
            <a:xfrm>
              <a:off x="5218656" y="76199"/>
              <a:ext cx="15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수소차</a:t>
              </a:r>
              <a:r>
                <a:rPr lang="ko-KR" altLang="en-US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 충전소</a:t>
              </a:r>
            </a:p>
          </p:txBody>
        </p:sp>
      </p:grpSp>
      <p:pic>
        <p:nvPicPr>
          <p:cNvPr id="3" name="그림 2" descr="실외, 도로, 사람, 운송이(가) 표시된 사진&#10;&#10;자동 생성된 설명">
            <a:extLst>
              <a:ext uri="{FF2B5EF4-FFF2-40B4-BE49-F238E27FC236}">
                <a16:creationId xmlns:a16="http://schemas.microsoft.com/office/drawing/2014/main" id="{B43E5CEA-18F4-42D1-97E4-23FA6965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" y="680154"/>
            <a:ext cx="5428655" cy="317324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EFAD4A-61FA-4D95-B7C6-B63551B88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7" y="680448"/>
            <a:ext cx="6204122" cy="537745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E4484E5-3FEA-4BFA-AB43-2310E307A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1" y="1763305"/>
            <a:ext cx="6186121" cy="3192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0B4B-ED98-4FC9-A2BC-1AC836190DB1}"/>
              </a:ext>
            </a:extLst>
          </p:cNvPr>
          <p:cNvSpPr txBox="1"/>
          <p:nvPr/>
        </p:nvSpPr>
        <p:spPr>
          <a:xfrm>
            <a:off x="5586412" y="1762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A9F58-2243-464C-9603-5B2F8F2CB9D1}"/>
              </a:ext>
            </a:extLst>
          </p:cNvPr>
          <p:cNvSpPr txBox="1"/>
          <p:nvPr/>
        </p:nvSpPr>
        <p:spPr>
          <a:xfrm>
            <a:off x="7157749" y="1921559"/>
            <a:ext cx="32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장애인 콜택시 관련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0449D-FEBE-4539-AB74-4ED5C1776650}"/>
              </a:ext>
            </a:extLst>
          </p:cNvPr>
          <p:cNvSpPr txBox="1"/>
          <p:nvPr/>
        </p:nvSpPr>
        <p:spPr>
          <a:xfrm>
            <a:off x="7157749" y="2914786"/>
            <a:ext cx="327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배차 간격 등의 문제가 발생하고 </a:t>
            </a:r>
            <a:r>
              <a:rPr lang="ko-KR" altLang="en-US" dirty="0" err="1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있는것으로</a:t>
            </a:r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 파악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F489D-F8A3-40BF-B187-7EADF457E52D}"/>
              </a:ext>
            </a:extLst>
          </p:cNvPr>
          <p:cNvSpPr txBox="1"/>
          <p:nvPr/>
        </p:nvSpPr>
        <p:spPr>
          <a:xfrm>
            <a:off x="7157748" y="4058346"/>
            <a:ext cx="327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Open API</a:t>
            </a:r>
            <a:r>
              <a: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rPr>
              <a:t>등의 데이터를 활용해 해결방안 분석</a:t>
            </a:r>
          </a:p>
        </p:txBody>
      </p:sp>
    </p:spTree>
    <p:extLst>
      <p:ext uri="{BB962C8B-B14F-4D97-AF65-F5344CB8AC3E}">
        <p14:creationId xmlns:p14="http://schemas.microsoft.com/office/powerpoint/2010/main" val="298991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8CF8C6-2C08-48EE-B0F9-54763B6B471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28B2E8-2DFA-482F-B7AF-FFFA13C1A5E2}"/>
              </a:ext>
            </a:extLst>
          </p:cNvPr>
          <p:cNvSpPr/>
          <p:nvPr/>
        </p:nvSpPr>
        <p:spPr>
          <a:xfrm>
            <a:off x="2990850" y="-5547836"/>
            <a:ext cx="6210300" cy="60579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B29742-D10D-4523-8B08-51BADDD85E16}"/>
              </a:ext>
            </a:extLst>
          </p:cNvPr>
          <p:cNvGrpSpPr/>
          <p:nvPr/>
        </p:nvGrpSpPr>
        <p:grpSpPr>
          <a:xfrm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5B02B8-B80D-41EF-922D-CF7ED3A61CD4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C92A61-87B2-4E56-BFF7-91AA43320421}"/>
                </a:ext>
              </a:extLst>
            </p:cNvPr>
            <p:cNvSpPr txBox="1"/>
            <p:nvPr/>
          </p:nvSpPr>
          <p:spPr>
            <a:xfrm>
              <a:off x="5445918" y="76199"/>
              <a:ext cx="1300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END</a:t>
              </a:r>
              <a:endPara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967601-7286-47EB-8E79-5CF4779B8C7A}"/>
              </a:ext>
            </a:extLst>
          </p:cNvPr>
          <p:cNvGrpSpPr/>
          <p:nvPr/>
        </p:nvGrpSpPr>
        <p:grpSpPr>
          <a:xfrm rot="-2700000"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52EB341-0A25-40CB-A61D-1C71CA49D0F4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7D0E77-0CA6-45B2-8152-BDE6C04B6BA1}"/>
                </a:ext>
              </a:extLst>
            </p:cNvPr>
            <p:cNvSpPr txBox="1"/>
            <p:nvPr/>
          </p:nvSpPr>
          <p:spPr>
            <a:xfrm>
              <a:off x="5445918" y="76199"/>
              <a:ext cx="1300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끝</a:t>
              </a:r>
              <a:endPara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BA78F1-BCA7-44A6-BAD9-FD5FC3A607E8}"/>
              </a:ext>
            </a:extLst>
          </p:cNvPr>
          <p:cNvGrpSpPr/>
          <p:nvPr/>
        </p:nvGrpSpPr>
        <p:grpSpPr>
          <a:xfrm rot="2700000">
            <a:off x="2990850" y="-5547836"/>
            <a:ext cx="6210300" cy="6057900"/>
            <a:chOff x="2990850" y="-5547836"/>
            <a:chExt cx="6210300" cy="60579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364BF40-2682-4E33-A7AC-49594B83C5EA}"/>
                </a:ext>
              </a:extLst>
            </p:cNvPr>
            <p:cNvSpPr/>
            <p:nvPr/>
          </p:nvSpPr>
          <p:spPr>
            <a:xfrm>
              <a:off x="2990850" y="-5547836"/>
              <a:ext cx="6210300" cy="60579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595D15-E039-4F08-8768-F519BB3176C8}"/>
                </a:ext>
              </a:extLst>
            </p:cNvPr>
            <p:cNvSpPr txBox="1"/>
            <p:nvPr/>
          </p:nvSpPr>
          <p:spPr>
            <a:xfrm>
              <a:off x="5221774" y="72909"/>
              <a:ext cx="158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빙그레 메로나체" panose="020B0803000000000000" pitchFamily="50" charset="-127"/>
                  <a:ea typeface="빙그레 메로나체" panose="020B0803000000000000" pitchFamily="50" charset="-127"/>
                </a:rPr>
                <a:t>장애인 콜택시</a:t>
              </a:r>
              <a:endParaRPr lang="ko-KR" altLang="en-US" dirty="0">
                <a:solidFill>
                  <a:schemeClr val="bg1"/>
                </a:solidFill>
                <a:latin typeface="빙그레 메로나체" panose="020B0803000000000000" pitchFamily="50" charset="-127"/>
                <a:ea typeface="빙그레 메로나체" panose="020B0803000000000000" pitchFamily="50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F728D1A-A221-4FEA-A993-FA1D3E9FE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58" y="1219760"/>
            <a:ext cx="2936082" cy="29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6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98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빙그레 메로나체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현범</dc:creator>
  <cp:lastModifiedBy>이 현범</cp:lastModifiedBy>
  <cp:revision>4</cp:revision>
  <dcterms:created xsi:type="dcterms:W3CDTF">2021-08-25T17:12:55Z</dcterms:created>
  <dcterms:modified xsi:type="dcterms:W3CDTF">2021-08-25T20:02:43Z</dcterms:modified>
</cp:coreProperties>
</file>