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  <p:sldMasterId id="2147483677" r:id="rId2"/>
  </p:sldMasterIdLst>
  <p:notesMasterIdLst>
    <p:notesMasterId r:id="rId15"/>
  </p:notesMasterIdLst>
  <p:sldIdLst>
    <p:sldId id="256" r:id="rId3"/>
    <p:sldId id="258" r:id="rId4"/>
    <p:sldId id="260" r:id="rId5"/>
    <p:sldId id="303" r:id="rId6"/>
    <p:sldId id="262" r:id="rId7"/>
    <p:sldId id="289" r:id="rId8"/>
    <p:sldId id="305" r:id="rId9"/>
    <p:sldId id="308" r:id="rId10"/>
    <p:sldId id="307" r:id="rId11"/>
    <p:sldId id="304" r:id="rId12"/>
    <p:sldId id="306" r:id="rId13"/>
    <p:sldId id="290" r:id="rId14"/>
  </p:sldIdLst>
  <p:sldSz cx="9144000" cy="5143500" type="screen16x9"/>
  <p:notesSz cx="6858000" cy="9144000"/>
  <p:embeddedFontLst>
    <p:embeddedFont>
      <p:font typeface="나눔스퀘어 ExtraBold" panose="020B0600000101010101" pitchFamily="50" charset="-127"/>
      <p:bold r:id="rId16"/>
    </p:embeddedFont>
    <p:embeddedFont>
      <p:font typeface="맑은 고딕" panose="020B0503020000020004" pitchFamily="50" charset="-127"/>
      <p:regular r:id="rId17"/>
      <p:bold r:id="rId18"/>
    </p:embeddedFont>
    <p:embeddedFont>
      <p:font typeface="Montserrat" panose="020B0600000101010101" charset="0"/>
      <p:regular r:id="rId19"/>
      <p:bold r:id="rId20"/>
      <p:italic r:id="rId21"/>
      <p:boldItalic r:id="rId22"/>
    </p:embeddedFont>
    <p:embeddedFont>
      <p:font typeface="Fira Sans Extra Condensed Medium" panose="020B0600000101010101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계정" initials="M계" lastIdx="1" clrIdx="0">
    <p:extLst>
      <p:ext uri="{19B8F6BF-5375-455C-9EA6-DF929625EA0E}">
        <p15:presenceInfo xmlns:p15="http://schemas.microsoft.com/office/powerpoint/2012/main" userId="64fa37290337d9b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2FC3F81-A05E-4C6C-82A8-8F35BC810176}">
  <a:tblStyle styleId="{72FC3F81-A05E-4C6C-82A8-8F35BC81017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5714" autoAdjust="0"/>
  </p:normalViewPr>
  <p:slideViewPr>
    <p:cSldViewPr snapToGrid="0">
      <p:cViewPr>
        <p:scale>
          <a:sx n="66" d="100"/>
          <a:sy n="66" d="100"/>
        </p:scale>
        <p:origin x="38" y="4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1.xml"/><Relationship Id="rId21" Type="http://schemas.openxmlformats.org/officeDocument/2006/relationships/font" Target="fonts/font6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9.fntdata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font" Target="fonts/font4.fntdata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7.fntdata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9469d1f40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a9469d1f40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3752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a9469d1f40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a9469d1f40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949655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9469d1f40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9469d1f40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a9469d1f40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a9469d1f40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9469d1f40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a9469d1f40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800210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9469d1f40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a9469d1f40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a9469d1f40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a9469d1f40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58590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9469d1f40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a9469d1f40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322398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9469d1f40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a9469d1f40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509141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9469d1f40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a9469d1f40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60306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643858" y="1172225"/>
            <a:ext cx="677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3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643852" y="3261775"/>
            <a:ext cx="6770700" cy="5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AD90E0F7-FAC8-48DF-B07B-5BE7E119BD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5160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7143E-AFDD-45EC-8496-8264CE3ADF2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777D83-2CD9-44E7-9600-804FD6E1B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E53EB3-1AC9-47E7-945D-52F27D6C9F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0C34F0-4BF2-4020-B4B0-A5C4457905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15CC2A7-A407-431C-A8A8-A61D5C7F6A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09F9D8E-4108-4A74-8272-104E85D98A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E698D0D-30FC-4DDE-81D3-CF0209ECF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822E6A8-2B9E-4C82-B45A-B0CB611F5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4FECE45-022B-4391-A7C0-23615F948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7143E-AFDD-45EC-8496-8264CE3ADF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980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85A326-BA8C-4ABE-B90C-86C85B2EA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D979CEF-A276-46D9-9630-280ADEB7D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FF52ECD-8259-4CB9-904C-4DF3F1866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2C96098-AA87-4247-9D8F-C8278BE58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7143E-AFDD-45EC-8496-8264CE3ADF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7865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14EDF90-D7C1-40A3-9465-6F2EE0B26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7E99220-49B4-4338-A978-C5CF6C86B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B54D0F-F527-4C43-87D6-0E337DC51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7143E-AFDD-45EC-8496-8264CE3ADF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9699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DFA715-0DB5-498B-BCBB-5A91DCE5F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61291B-B203-4DDF-B0A5-8227AC9F8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0A47797-0E0B-442D-BC9C-1A46696258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942F55-A1BF-49E1-BE4B-70CD42079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097710-D4C6-489F-8E33-CF5BF52C5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116E20-347B-4037-A1B9-60263EB43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7143E-AFDD-45EC-8496-8264CE3ADF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3002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DEA382-9BEF-4E91-BC3E-634EB198F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BBC1230-D794-4AC6-9A66-38635F02AC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7B3B1FF-D65A-4AA0-87F2-F77F0DA859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23CB25-4022-4840-A023-97C30960B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09C186-BC54-417E-91E0-AC511F272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6A8604-895A-406A-9461-AA003C713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7143E-AFDD-45EC-8496-8264CE3ADF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51820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0CCDFC-F34C-427F-84A6-9901A37D6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57D845-204E-4BCE-BB05-DD8405F59F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BA4DDA-AECA-40FD-8DF3-1D08F3F2E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93768A-552F-416B-9D19-321E6F75A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887ACE-A829-408C-8E7D-6E6FD38A4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7143E-AFDD-45EC-8496-8264CE3ADF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8633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4FD9365-A9CB-44A1-A8AF-C91E11ADDF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78EB5D-FF7D-4F60-8F0B-7E1871306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F3DDF3-E937-4C99-937D-33FF3380A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1BBD2F-5F98-4904-B8FE-287387B96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A37628-EA18-463B-9136-4831F25B2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7143E-AFDD-45EC-8496-8264CE3ADF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555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3968425" y="2227050"/>
            <a:ext cx="4462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700">
                <a:solidFill>
                  <a:schemeClr val="accent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 dirty="0"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3968275" y="3045375"/>
            <a:ext cx="4462500" cy="6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3968350" y="1262325"/>
            <a:ext cx="4462500" cy="11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>
                <a:solidFill>
                  <a:schemeClr val="dk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rPr dirty="0"/>
              <a:t>xx%</a:t>
            </a:r>
          </a:p>
        </p:txBody>
      </p:sp>
      <p:sp>
        <p:nvSpPr>
          <p:cNvPr id="16" name="Google Shape;16;p3"/>
          <p:cNvSpPr/>
          <p:nvPr/>
        </p:nvSpPr>
        <p:spPr>
          <a:xfrm rot="10800000" flipH="1">
            <a:off x="1441925" y="2571600"/>
            <a:ext cx="1216200" cy="1592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/>
          <p:nvPr/>
        </p:nvSpPr>
        <p:spPr>
          <a:xfrm rot="10800000" flipH="1">
            <a:off x="2658125" y="0"/>
            <a:ext cx="12162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AD90E0F7-FAC8-48DF-B07B-5BE7E119BD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5160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7143E-AFDD-45EC-8496-8264CE3ADF27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90E0F7-FAC8-48DF-B07B-5BE7E119BD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5160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7143E-AFDD-45EC-8496-8264CE3ADF27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나눔스퀘어 ExtraBold" panose="020B0600000101010101" pitchFamily="50" charset="-127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 dirty="0"/>
          </a:p>
        </p:txBody>
      </p:sp>
      <p:sp>
        <p:nvSpPr>
          <p:cNvPr id="63" name="Google Shape;63;p14"/>
          <p:cNvSpPr txBox="1">
            <a:spLocks noGrp="1"/>
          </p:cNvSpPr>
          <p:nvPr>
            <p:ph type="ctrTitle" idx="2"/>
          </p:nvPr>
        </p:nvSpPr>
        <p:spPr>
          <a:xfrm>
            <a:off x="2310350" y="1446813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나눔스퀘어 ExtraBold" panose="020B0600000101010101" pitchFamily="50" charset="-127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 dirty="0"/>
          </a:p>
        </p:txBody>
      </p:sp>
      <p:sp>
        <p:nvSpPr>
          <p:cNvPr id="64" name="Google Shape;64;p14"/>
          <p:cNvSpPr txBox="1">
            <a:spLocks noGrp="1"/>
          </p:cNvSpPr>
          <p:nvPr>
            <p:ph type="title" idx="3" hasCustomPrompt="1"/>
          </p:nvPr>
        </p:nvSpPr>
        <p:spPr>
          <a:xfrm>
            <a:off x="717800" y="1521025"/>
            <a:ext cx="1493400" cy="94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000"/>
              <a:buNone/>
              <a:defRPr sz="7000">
                <a:solidFill>
                  <a:srgbClr val="4A8C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dirty="0"/>
              <a:t>xx%</a:t>
            </a:r>
          </a:p>
        </p:txBody>
      </p:sp>
      <p:sp>
        <p:nvSpPr>
          <p:cNvPr id="65" name="Google Shape;65;p14"/>
          <p:cNvSpPr txBox="1">
            <a:spLocks noGrp="1"/>
          </p:cNvSpPr>
          <p:nvPr>
            <p:ph type="subTitle" idx="1"/>
          </p:nvPr>
        </p:nvSpPr>
        <p:spPr>
          <a:xfrm>
            <a:off x="2310350" y="1858875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나눔스퀘어 ExtraBold" panose="020B0600000101010101" pitchFamily="50" charset="-127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 dirty="0"/>
          </a:p>
        </p:txBody>
      </p:sp>
      <p:sp>
        <p:nvSpPr>
          <p:cNvPr id="66" name="Google Shape;66;p14"/>
          <p:cNvSpPr txBox="1">
            <a:spLocks noGrp="1"/>
          </p:cNvSpPr>
          <p:nvPr>
            <p:ph type="ctrTitle" idx="4"/>
          </p:nvPr>
        </p:nvSpPr>
        <p:spPr>
          <a:xfrm>
            <a:off x="6233050" y="1446813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나눔스퀘어 ExtraBold" panose="020B0600000101010101" pitchFamily="50" charset="-127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 dirty="0"/>
          </a:p>
        </p:txBody>
      </p:sp>
      <p:sp>
        <p:nvSpPr>
          <p:cNvPr id="67" name="Google Shape;67;p14"/>
          <p:cNvSpPr txBox="1">
            <a:spLocks noGrp="1"/>
          </p:cNvSpPr>
          <p:nvPr>
            <p:ph type="title" idx="5" hasCustomPrompt="1"/>
          </p:nvPr>
        </p:nvSpPr>
        <p:spPr>
          <a:xfrm>
            <a:off x="4686400" y="1521025"/>
            <a:ext cx="1493400" cy="94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000"/>
              <a:buNone/>
              <a:defRPr sz="7000">
                <a:solidFill>
                  <a:srgbClr val="4A8C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dirty="0"/>
              <a:t>xx%</a:t>
            </a:r>
          </a:p>
        </p:txBody>
      </p:sp>
      <p:sp>
        <p:nvSpPr>
          <p:cNvPr id="68" name="Google Shape;68;p14"/>
          <p:cNvSpPr txBox="1">
            <a:spLocks noGrp="1"/>
          </p:cNvSpPr>
          <p:nvPr>
            <p:ph type="subTitle" idx="6"/>
          </p:nvPr>
        </p:nvSpPr>
        <p:spPr>
          <a:xfrm>
            <a:off x="6275800" y="1858878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나눔스퀘어 ExtraBold" panose="020B0600000101010101" pitchFamily="50" charset="-127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 dirty="0"/>
          </a:p>
        </p:txBody>
      </p:sp>
      <p:sp>
        <p:nvSpPr>
          <p:cNvPr id="69" name="Google Shape;69;p14"/>
          <p:cNvSpPr txBox="1">
            <a:spLocks noGrp="1"/>
          </p:cNvSpPr>
          <p:nvPr>
            <p:ph type="ctrTitle" idx="7"/>
          </p:nvPr>
        </p:nvSpPr>
        <p:spPr>
          <a:xfrm>
            <a:off x="2310350" y="2868777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나눔스퀘어 ExtraBold" panose="020B0600000101010101" pitchFamily="50" charset="-127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 dirty="0"/>
          </a:p>
        </p:txBody>
      </p:sp>
      <p:sp>
        <p:nvSpPr>
          <p:cNvPr id="70" name="Google Shape;70;p14"/>
          <p:cNvSpPr txBox="1">
            <a:spLocks noGrp="1"/>
          </p:cNvSpPr>
          <p:nvPr>
            <p:ph type="title" idx="8" hasCustomPrompt="1"/>
          </p:nvPr>
        </p:nvSpPr>
        <p:spPr>
          <a:xfrm>
            <a:off x="717800" y="2960450"/>
            <a:ext cx="1493400" cy="94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000"/>
              <a:buNone/>
              <a:defRPr sz="7000">
                <a:solidFill>
                  <a:srgbClr val="4A8C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dirty="0"/>
              <a:t>xx%</a:t>
            </a:r>
          </a:p>
        </p:txBody>
      </p:sp>
      <p:sp>
        <p:nvSpPr>
          <p:cNvPr id="71" name="Google Shape;71;p14"/>
          <p:cNvSpPr txBox="1">
            <a:spLocks noGrp="1"/>
          </p:cNvSpPr>
          <p:nvPr>
            <p:ph type="subTitle" idx="9"/>
          </p:nvPr>
        </p:nvSpPr>
        <p:spPr>
          <a:xfrm>
            <a:off x="2310350" y="3298325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나눔스퀘어 ExtraBold" panose="020B0600000101010101" pitchFamily="50" charset="-127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 dirty="0"/>
          </a:p>
        </p:txBody>
      </p:sp>
      <p:sp>
        <p:nvSpPr>
          <p:cNvPr id="72" name="Google Shape;72;p14"/>
          <p:cNvSpPr txBox="1">
            <a:spLocks noGrp="1"/>
          </p:cNvSpPr>
          <p:nvPr>
            <p:ph type="ctrTitle" idx="13"/>
          </p:nvPr>
        </p:nvSpPr>
        <p:spPr>
          <a:xfrm>
            <a:off x="6275650" y="2868775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나눔스퀘어 ExtraBold" panose="020B0600000101010101" pitchFamily="50" charset="-127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 dirty="0"/>
          </a:p>
        </p:txBody>
      </p:sp>
      <p:sp>
        <p:nvSpPr>
          <p:cNvPr id="73" name="Google Shape;73;p14"/>
          <p:cNvSpPr txBox="1">
            <a:spLocks noGrp="1"/>
          </p:cNvSpPr>
          <p:nvPr>
            <p:ph type="title" idx="14" hasCustomPrompt="1"/>
          </p:nvPr>
        </p:nvSpPr>
        <p:spPr>
          <a:xfrm>
            <a:off x="4686400" y="2960450"/>
            <a:ext cx="1493400" cy="94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000"/>
              <a:buNone/>
              <a:defRPr sz="7000">
                <a:solidFill>
                  <a:srgbClr val="4A8C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dirty="0"/>
              <a:t>xx%</a:t>
            </a:r>
          </a:p>
        </p:txBody>
      </p:sp>
      <p:sp>
        <p:nvSpPr>
          <p:cNvPr id="74" name="Google Shape;74;p14"/>
          <p:cNvSpPr txBox="1">
            <a:spLocks noGrp="1"/>
          </p:cNvSpPr>
          <p:nvPr>
            <p:ph type="subTitle" idx="15"/>
          </p:nvPr>
        </p:nvSpPr>
        <p:spPr>
          <a:xfrm>
            <a:off x="6275800" y="3298325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나눔스퀘어 ExtraBold" panose="020B0600000101010101" pitchFamily="50" charset="-127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 dirty="0"/>
          </a:p>
        </p:txBody>
      </p:sp>
      <p:sp>
        <p:nvSpPr>
          <p:cNvPr id="75" name="Google Shape;75;p14"/>
          <p:cNvSpPr/>
          <p:nvPr/>
        </p:nvSpPr>
        <p:spPr>
          <a:xfrm>
            <a:off x="5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4"/>
          <p:cNvSpPr/>
          <p:nvPr/>
        </p:nvSpPr>
        <p:spPr>
          <a:xfrm>
            <a:off x="457200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슬라이드 번호 개체 틀 5">
            <a:extLst>
              <a:ext uri="{FF2B5EF4-FFF2-40B4-BE49-F238E27FC236}">
                <a16:creationId xmlns:a16="http://schemas.microsoft.com/office/drawing/2014/main" id="{9279D8CE-DDC9-450C-B8C8-F8ECFD4A765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7086600" y="485160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E07143E-AFDD-45EC-8496-8264CE3ADF2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나눔스퀘어 ExtraBold" panose="020B0600000101010101" pitchFamily="50" charset="-127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 dirty="0"/>
          </a:p>
        </p:txBody>
      </p:sp>
      <p:sp>
        <p:nvSpPr>
          <p:cNvPr id="94" name="Google Shape;94;p17"/>
          <p:cNvSpPr txBox="1">
            <a:spLocks noGrp="1"/>
          </p:cNvSpPr>
          <p:nvPr>
            <p:ph type="subTitle" idx="1"/>
          </p:nvPr>
        </p:nvSpPr>
        <p:spPr>
          <a:xfrm>
            <a:off x="788100" y="239040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 dirty="0"/>
          </a:p>
        </p:txBody>
      </p:sp>
      <p:sp>
        <p:nvSpPr>
          <p:cNvPr id="95" name="Google Shape;95;p17"/>
          <p:cNvSpPr txBox="1">
            <a:spLocks noGrp="1"/>
          </p:cNvSpPr>
          <p:nvPr>
            <p:ph type="subTitle" idx="2"/>
          </p:nvPr>
        </p:nvSpPr>
        <p:spPr>
          <a:xfrm>
            <a:off x="788100" y="276585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96" name="Google Shape;96;p17"/>
          <p:cNvSpPr txBox="1">
            <a:spLocks noGrp="1"/>
          </p:cNvSpPr>
          <p:nvPr>
            <p:ph type="subTitle" idx="3"/>
          </p:nvPr>
        </p:nvSpPr>
        <p:spPr>
          <a:xfrm>
            <a:off x="3441150" y="239040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 dirty="0"/>
          </a:p>
        </p:txBody>
      </p:sp>
      <p:sp>
        <p:nvSpPr>
          <p:cNvPr id="97" name="Google Shape;97;p17"/>
          <p:cNvSpPr txBox="1">
            <a:spLocks noGrp="1"/>
          </p:cNvSpPr>
          <p:nvPr>
            <p:ph type="subTitle" idx="4"/>
          </p:nvPr>
        </p:nvSpPr>
        <p:spPr>
          <a:xfrm>
            <a:off x="3441150" y="276585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98" name="Google Shape;98;p17"/>
          <p:cNvSpPr txBox="1">
            <a:spLocks noGrp="1"/>
          </p:cNvSpPr>
          <p:nvPr>
            <p:ph type="subTitle" idx="5"/>
          </p:nvPr>
        </p:nvSpPr>
        <p:spPr>
          <a:xfrm>
            <a:off x="6094200" y="239040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 dirty="0"/>
          </a:p>
        </p:txBody>
      </p:sp>
      <p:sp>
        <p:nvSpPr>
          <p:cNvPr id="99" name="Google Shape;99;p17"/>
          <p:cNvSpPr txBox="1">
            <a:spLocks noGrp="1"/>
          </p:cNvSpPr>
          <p:nvPr>
            <p:ph type="subTitle" idx="6"/>
          </p:nvPr>
        </p:nvSpPr>
        <p:spPr>
          <a:xfrm>
            <a:off x="6094200" y="276585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100" name="Google Shape;100;p17"/>
          <p:cNvSpPr/>
          <p:nvPr/>
        </p:nvSpPr>
        <p:spPr>
          <a:xfrm flipH="1">
            <a:off x="457200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7"/>
          <p:cNvSpPr/>
          <p:nvPr/>
        </p:nvSpPr>
        <p:spPr>
          <a:xfrm flipH="1">
            <a:off x="5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9279D8CE-DDC9-450C-B8C8-F8ECFD4A765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7086600" y="485160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E07143E-AFDD-45EC-8496-8264CE3ADF2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1447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56BCFA-FD64-4FEB-A3A2-DB04731065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CEC3D36-4D64-42E2-AA9B-133F0216F2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4F2816-9167-49DB-84B9-CFBF2E990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DC5BF8-76C3-482D-8373-D44E56CB9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0335FD-374D-427B-B46D-ED0996027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7143E-AFDD-45EC-8496-8264CE3ADF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312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D9FAC0-E973-4C0E-8875-E92B60D7C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A356B8-20CB-4DE1-969A-1C8B4EDD9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B1ED19-C737-4A8D-AABD-76BEE0121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C9DE59-7453-4A6C-A3F4-DAB6F8756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9E6A05-F2D9-4C98-B439-2FE9A1680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7143E-AFDD-45EC-8496-8264CE3ADF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282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D83680-91B4-40B9-BD36-882C03E59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7A4498-2A76-4E7C-8B3C-247987CB8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ACB189-DB55-41B9-B003-217D20772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660FF6-60AB-4061-8E1E-51152CE85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80F944-4714-44D2-8169-F420A0141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7143E-AFDD-45EC-8496-8264CE3ADF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3858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D0A1D2-99D6-4D23-88FF-B139BB0BD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AB2285-9A8D-4BAA-8439-D59C8FA6B2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605110-7972-4377-B32B-096BCEE1C1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BB912C-7231-42C8-A48A-97FFB7196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601FD4-DD9F-46ED-AA9B-142E1A1A0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4A953E-F473-4CE9-A8CE-D22D263B3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7143E-AFDD-45EC-8496-8264CE3ADF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3026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 dirty="0"/>
          </a:p>
        </p:txBody>
      </p:sp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id="{AD90E0F7-FAC8-48DF-B07B-5BE7E119BD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5160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7143E-AFDD-45EC-8496-8264CE3ADF2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  <p:sldLayoutId id="2147483660" r:id="rId4"/>
    <p:sldLayoutId id="2147483676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나눔스퀘어 ExtraBold" panose="020B0600000101010101" pitchFamily="50" charset="-127"/>
          <a:ea typeface="나눔스퀘어 ExtraBold" panose="020B0600000101010101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나눔스퀘어 ExtraBold" panose="020B0600000101010101" pitchFamily="50" charset="-127"/>
          <a:ea typeface="나눔스퀘어 ExtraBold" panose="020B0600000101010101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2DFDD5E-DBF3-4215-9B85-F75F0545A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480432-3CF2-4351-93C3-00092AFD90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8005D2-E655-45E0-AFE3-192D10C279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4E0E21-6ABA-4C11-A1E5-37834C6D27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75229D-2D64-45D0-8C05-C015377345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7143E-AFDD-45EC-8496-8264CE3ADF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593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>
            <a:spLocks noGrp="1"/>
          </p:cNvSpPr>
          <p:nvPr>
            <p:ph type="ctrTitle"/>
          </p:nvPr>
        </p:nvSpPr>
        <p:spPr>
          <a:xfrm>
            <a:off x="1643858" y="1172225"/>
            <a:ext cx="677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rgbClr val="4A8CFF"/>
                </a:solidFill>
              </a:rPr>
              <a:t>수소충전소 </a:t>
            </a:r>
            <a:r>
              <a:rPr lang="en-US" altLang="ko-KR" dirty="0">
                <a:solidFill>
                  <a:srgbClr val="4A8CFF"/>
                </a:solidFill>
              </a:rPr>
              <a:t/>
            </a:r>
            <a:br>
              <a:rPr lang="en-US" altLang="ko-KR" dirty="0">
                <a:solidFill>
                  <a:srgbClr val="4A8CFF"/>
                </a:solidFill>
              </a:rPr>
            </a:br>
            <a:r>
              <a:rPr lang="ko-KR" altLang="en-US" dirty="0">
                <a:solidFill>
                  <a:srgbClr val="4A8CFF"/>
                </a:solidFill>
              </a:rPr>
              <a:t>최적 입지 선정</a:t>
            </a:r>
            <a:endParaRPr dirty="0">
              <a:solidFill>
                <a:srgbClr val="4A8CFF"/>
              </a:solidFill>
            </a:endParaRPr>
          </a:p>
        </p:txBody>
      </p:sp>
      <p:sp>
        <p:nvSpPr>
          <p:cNvPr id="186" name="Google Shape;186;p30"/>
          <p:cNvSpPr txBox="1">
            <a:spLocks noGrp="1"/>
          </p:cNvSpPr>
          <p:nvPr>
            <p:ph type="subTitle" idx="1"/>
          </p:nvPr>
        </p:nvSpPr>
        <p:spPr>
          <a:xfrm>
            <a:off x="1714736" y="3949626"/>
            <a:ext cx="6770700" cy="5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/>
            <a:r>
              <a:rPr lang="en-US" altLang="ko-KR" sz="1600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</a:t>
            </a:r>
            <a:r>
              <a:rPr lang="ko-KR" altLang="en-US" sz="1600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조 </a:t>
            </a:r>
            <a:r>
              <a:rPr lang="ko-KR" altLang="en-US" sz="1600" dirty="0" err="1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할수있조</a:t>
            </a:r>
            <a:r>
              <a:rPr lang="ko-KR" altLang="en-US" sz="1600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lang="en-US" altLang="ko-KR" sz="1600" dirty="0">
              <a:solidFill>
                <a:srgbClr val="00206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r"/>
            <a:r>
              <a:rPr lang="ko-KR" altLang="en-US" sz="1600" dirty="0" err="1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이현범</a:t>
            </a:r>
            <a:r>
              <a:rPr lang="en-US" altLang="ko-KR" sz="1600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1600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강주영 </a:t>
            </a:r>
            <a:r>
              <a:rPr lang="ko-KR" altLang="en-US" sz="1600" dirty="0" err="1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고아름</a:t>
            </a:r>
            <a:r>
              <a:rPr lang="en-US" altLang="ko-KR" sz="1600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1600" dirty="0" err="1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김민형</a:t>
            </a:r>
            <a:r>
              <a:rPr lang="en-US" altLang="ko-KR" sz="1600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1600" dirty="0" err="1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한유정</a:t>
            </a:r>
            <a:endParaRPr lang="en-US" altLang="ko-KR" sz="1600" dirty="0">
              <a:solidFill>
                <a:srgbClr val="00206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48" y="2649743"/>
            <a:ext cx="3305175" cy="247650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E07143E-AFDD-45EC-8496-8264CE3ADF27}" type="slidenum">
              <a:rPr lang="ko-KR" altLang="en-US" smtClean="0"/>
              <a:t>1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/>
          <p:cNvSpPr txBox="1">
            <a:spLocks noGrp="1"/>
          </p:cNvSpPr>
          <p:nvPr>
            <p:ph type="title"/>
          </p:nvPr>
        </p:nvSpPr>
        <p:spPr>
          <a:xfrm>
            <a:off x="157819" y="156347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02. </a:t>
            </a:r>
            <a:r>
              <a:rPr lang="en-US" dirty="0"/>
              <a:t>DS </a:t>
            </a:r>
            <a:r>
              <a:rPr lang="ko-KR" altLang="en-US" dirty="0"/>
              <a:t>진행사항</a:t>
            </a:r>
            <a:endParaRPr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5FE29B69-5CAD-4C65-AE5C-0519EB52A2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77" t="1921" r="3003" b="5614"/>
          <a:stretch/>
        </p:blipFill>
        <p:spPr bwMode="auto">
          <a:xfrm>
            <a:off x="3729527" y="1353459"/>
            <a:ext cx="2522548" cy="196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64E17122-8BD2-4574-A387-08E0E64BA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357" y="1067601"/>
            <a:ext cx="3165920" cy="2416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D388DC1-0BEE-47F1-8447-D83D1FE99341}"/>
              </a:ext>
            </a:extLst>
          </p:cNvPr>
          <p:cNvSpPr txBox="1"/>
          <p:nvPr/>
        </p:nvSpPr>
        <p:spPr>
          <a:xfrm>
            <a:off x="471948" y="3961656"/>
            <a:ext cx="8311891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인구현황데이터는 현재 </a:t>
            </a:r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1kmX1km 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격자</a:t>
            </a:r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(grid)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 나누어져 있는 상태에서</a:t>
            </a:r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각 격자의 가운데에 중심점</a:t>
            </a:r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(center point)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을 찍음</a:t>
            </a:r>
            <a:endParaRPr lang="en-US" altLang="ko-KR" sz="1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격자의 </a:t>
            </a:r>
            <a:r>
              <a:rPr lang="ko-KR" altLang="en-US" sz="1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중심점</a:t>
            </a:r>
            <a:r>
              <a:rPr lang="en-US" altLang="ko-KR" sz="1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Central point)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 </a:t>
            </a:r>
            <a:r>
              <a:rPr lang="ko-KR" altLang="en-US" sz="1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정규화된 인구 수 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정보 할당</a:t>
            </a:r>
            <a:endParaRPr lang="en-US" altLang="ko-KR" sz="1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자동차등록현황 지역에 해당하는 </a:t>
            </a:r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Point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모두 추출 후</a:t>
            </a:r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인구격자 중심점에 자동차등록대수 정보를 </a:t>
            </a:r>
            <a:r>
              <a:rPr lang="ko-KR" altLang="en-US" sz="1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할당</a:t>
            </a:r>
            <a:endParaRPr lang="ko-KR" altLang="en-US" sz="1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15" name="표 16">
            <a:extLst>
              <a:ext uri="{FF2B5EF4-FFF2-40B4-BE49-F238E27FC236}">
                <a16:creationId xmlns:a16="http://schemas.microsoft.com/office/drawing/2014/main" id="{D5E3FEDA-CFE2-44F5-84B1-067F215CC2B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7819" y="1353459"/>
          <a:ext cx="1011801" cy="731520"/>
        </p:xfrm>
        <a:graphic>
          <a:graphicData uri="http://schemas.openxmlformats.org/drawingml/2006/table">
            <a:tbl>
              <a:tblPr firstRow="1" bandRow="1">
                <a:tableStyleId>{72FC3F81-A05E-4C6C-82A8-8F35BC810176}</a:tableStyleId>
              </a:tblPr>
              <a:tblGrid>
                <a:gridCol w="1011801">
                  <a:extLst>
                    <a:ext uri="{9D8B030D-6E8A-4147-A177-3AD203B41FA5}">
                      <a16:colId xmlns:a16="http://schemas.microsoft.com/office/drawing/2014/main" val="3802758282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Point</a:t>
                      </a:r>
                      <a:r>
                        <a:rPr lang="ko-KR" altLang="en-US" sz="1000" dirty="0">
                          <a:solidFill>
                            <a:schemeClr val="bg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할당정보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922049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인구현황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9406038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자동차등록대수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9883993"/>
                  </a:ext>
                </a:extLst>
              </a:tr>
            </a:tbl>
          </a:graphicData>
        </a:graphic>
      </p:graphicFrame>
      <p:pic>
        <p:nvPicPr>
          <p:cNvPr id="19" name="그림 18">
            <a:extLst>
              <a:ext uri="{FF2B5EF4-FFF2-40B4-BE49-F238E27FC236}">
                <a16:creationId xmlns:a16="http://schemas.microsoft.com/office/drawing/2014/main" id="{88A1EDCA-24BD-485F-AB6F-C2D412DC9FE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624" r="4146"/>
          <a:stretch/>
        </p:blipFill>
        <p:spPr>
          <a:xfrm>
            <a:off x="6447683" y="1353459"/>
            <a:ext cx="2336156" cy="196508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746710" y="3488348"/>
            <a:ext cx="24881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342900">
              <a:buClr>
                <a:schemeClr val="dk2"/>
              </a:buClr>
              <a:buSzPts val="1800"/>
            </a:pPr>
            <a:r>
              <a:rPr lang="en-US" altLang="ko-KR" sz="1100" dirty="0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Montserrat"/>
                <a:sym typeface="Montserrat"/>
              </a:rPr>
              <a:t>Fig. 1km X 1km </a:t>
            </a:r>
            <a:r>
              <a:rPr lang="ko-KR" altLang="en-US" sz="1100" dirty="0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Montserrat"/>
                <a:sym typeface="Montserrat"/>
              </a:rPr>
              <a:t>인구수 격자 중심점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81435" y="3488348"/>
            <a:ext cx="26917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342900">
              <a:buClr>
                <a:schemeClr val="dk2"/>
              </a:buClr>
              <a:buSzPts val="1800"/>
            </a:pPr>
            <a:r>
              <a:rPr lang="en-US" altLang="ko-KR" sz="1100" dirty="0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Montserrat"/>
                <a:sym typeface="Montserrat"/>
              </a:rPr>
              <a:t>Fig. </a:t>
            </a:r>
            <a:r>
              <a:rPr lang="ko-KR" altLang="en-US" sz="1100" dirty="0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Montserrat"/>
                <a:sym typeface="Montserrat"/>
              </a:rPr>
              <a:t>인구수 격자 중심점에 정보 할당 방법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570442" y="3488348"/>
            <a:ext cx="20906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342900">
              <a:buClr>
                <a:schemeClr val="dk2"/>
              </a:buClr>
              <a:buSzPts val="1800"/>
            </a:pPr>
            <a:r>
              <a:rPr lang="en-US" altLang="ko-KR" sz="1100" dirty="0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Montserrat"/>
                <a:sym typeface="Montserrat"/>
              </a:rPr>
              <a:t>Fig. </a:t>
            </a:r>
            <a:r>
              <a:rPr lang="ko-KR" altLang="en-US" sz="1100" dirty="0" smtClean="0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Montserrat"/>
                <a:sym typeface="Montserrat"/>
              </a:rPr>
              <a:t>서울시 </a:t>
            </a:r>
            <a:r>
              <a:rPr lang="ko-KR" altLang="en-US" sz="1100" dirty="0" err="1" smtClean="0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Montserrat"/>
                <a:sym typeface="Montserrat"/>
              </a:rPr>
              <a:t>행정경계</a:t>
            </a:r>
            <a:r>
              <a:rPr lang="ko-KR" altLang="en-US" sz="1100" dirty="0" smtClean="0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Montserrat"/>
                <a:sym typeface="Montserrat"/>
              </a:rPr>
              <a:t> </a:t>
            </a:r>
            <a:r>
              <a:rPr lang="en-US" altLang="ko-KR" sz="1100" dirty="0" smtClean="0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Montserrat"/>
                <a:sym typeface="Montserrat"/>
              </a:rPr>
              <a:t>(424 </a:t>
            </a:r>
            <a:r>
              <a:rPr lang="ko-KR" altLang="en-US" sz="1100" dirty="0" smtClean="0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Montserrat"/>
                <a:sym typeface="Montserrat"/>
              </a:rPr>
              <a:t>동</a:t>
            </a:r>
            <a:r>
              <a:rPr lang="en-US" altLang="ko-KR" sz="1100" dirty="0" smtClean="0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Montserrat"/>
                <a:sym typeface="Montserrat"/>
              </a:rPr>
              <a:t>)</a:t>
            </a:r>
            <a:endParaRPr lang="ko-KR" altLang="en-US" sz="1100" dirty="0">
              <a:solidFill>
                <a:schemeClr val="dk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Montserrat"/>
              <a:sym typeface="Montserrat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E07143E-AFDD-45EC-8496-8264CE3ADF27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7819" y="729047"/>
            <a:ext cx="32944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342900">
              <a:buClr>
                <a:schemeClr val="dk2"/>
              </a:buClr>
              <a:buSzPts val="1800"/>
            </a:pPr>
            <a:r>
              <a:rPr lang="ko-KR" altLang="en-US" sz="1600" dirty="0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Montserrat"/>
                <a:sym typeface="Montserrat"/>
              </a:rPr>
              <a:t>입지선정을 위한 지역특성 요소 추출</a:t>
            </a:r>
          </a:p>
        </p:txBody>
      </p:sp>
    </p:spTree>
    <p:extLst>
      <p:ext uri="{BB962C8B-B14F-4D97-AF65-F5344CB8AC3E}">
        <p14:creationId xmlns:p14="http://schemas.microsoft.com/office/powerpoint/2010/main" val="302683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/>
          <p:cNvSpPr txBox="1">
            <a:spLocks noGrp="1"/>
          </p:cNvSpPr>
          <p:nvPr>
            <p:ph type="title"/>
          </p:nvPr>
        </p:nvSpPr>
        <p:spPr>
          <a:xfrm>
            <a:off x="157819" y="156347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02. </a:t>
            </a:r>
            <a:r>
              <a:rPr lang="en-US" dirty="0"/>
              <a:t>DS </a:t>
            </a:r>
            <a:r>
              <a:rPr lang="ko-KR" altLang="en-US" dirty="0"/>
              <a:t>진행사항</a:t>
            </a:r>
            <a:endParaRPr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E07143E-AFDD-45EC-8496-8264CE3ADF27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989120" y="726213"/>
            <a:ext cx="17043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342900">
              <a:buClr>
                <a:schemeClr val="dk2"/>
              </a:buClr>
              <a:buSzPts val="1800"/>
            </a:pPr>
            <a:r>
              <a:rPr lang="ko-KR" altLang="en-US" sz="1600" dirty="0" smtClean="0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Montserrat"/>
                <a:sym typeface="Montserrat"/>
              </a:rPr>
              <a:t>최적화 문제 정의</a:t>
            </a:r>
            <a:endParaRPr lang="ko-KR" altLang="en-US" sz="1600" dirty="0">
              <a:solidFill>
                <a:schemeClr val="dk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Montserrat"/>
              <a:sym typeface="Montserrat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t="3018"/>
          <a:stretch/>
        </p:blipFill>
        <p:spPr>
          <a:xfrm>
            <a:off x="2989120" y="1067601"/>
            <a:ext cx="5972537" cy="37054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7818" y="726213"/>
            <a:ext cx="24349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342900">
              <a:buClr>
                <a:schemeClr val="dk2"/>
              </a:buClr>
              <a:buSzPts val="1800"/>
            </a:pPr>
            <a:r>
              <a:rPr lang="ko-KR" altLang="en-US" sz="1600" smtClean="0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Montserrat"/>
                <a:sym typeface="Montserrat"/>
              </a:rPr>
              <a:t>법적 규제에 맞추어 </a:t>
            </a:r>
            <a:endParaRPr lang="en-US" altLang="ko-KR" sz="1600" smtClean="0">
              <a:solidFill>
                <a:schemeClr val="dk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Montserrat"/>
              <a:sym typeface="Montserrat"/>
            </a:endParaRPr>
          </a:p>
          <a:p>
            <a:pPr marL="457200" indent="-342900">
              <a:buClr>
                <a:schemeClr val="dk2"/>
              </a:buClr>
              <a:buSzPts val="1800"/>
            </a:pPr>
            <a:r>
              <a:rPr lang="ko-KR" altLang="en-US" sz="1600" smtClean="0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Montserrat"/>
                <a:sym typeface="Montserrat"/>
              </a:rPr>
              <a:t>제거해야할 항목</a:t>
            </a:r>
            <a:endParaRPr lang="ko-KR" altLang="en-US" sz="1600" dirty="0">
              <a:solidFill>
                <a:schemeClr val="dk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Montserrat"/>
              <a:sym typeface="Montserrat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20647" y="1432494"/>
            <a:ext cx="2309251" cy="896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4" indent="-285750">
              <a:lnSpc>
                <a:spcPct val="150000"/>
              </a:lnSpc>
              <a:buSzPts val="1800"/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종 보호시설</a:t>
            </a:r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학교</a:t>
            </a:r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유치원</a:t>
            </a:r>
          </a:p>
          <a:p>
            <a:pPr marL="285750" lvl="4" indent="-285750">
              <a:lnSpc>
                <a:spcPct val="150000"/>
              </a:lnSpc>
              <a:buSzPts val="1800"/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기존 수소 충전소 위치 </a:t>
            </a:r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서울시 </a:t>
            </a:r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</a:t>
            </a:r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6691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>
            <a:spLocks noGrp="1"/>
          </p:cNvSpPr>
          <p:nvPr>
            <p:ph type="title"/>
          </p:nvPr>
        </p:nvSpPr>
        <p:spPr>
          <a:xfrm>
            <a:off x="3968425" y="2227050"/>
            <a:ext cx="4462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DE </a:t>
            </a:r>
            <a:r>
              <a:rPr lang="ko-KR" altLang="en-US" dirty="0"/>
              <a:t>진행사항</a:t>
            </a:r>
          </a:p>
        </p:txBody>
      </p:sp>
      <p:sp>
        <p:nvSpPr>
          <p:cNvPr id="223" name="Google Shape;223;p34"/>
          <p:cNvSpPr txBox="1">
            <a:spLocks noGrp="1"/>
          </p:cNvSpPr>
          <p:nvPr>
            <p:ph type="subTitle" idx="1"/>
          </p:nvPr>
        </p:nvSpPr>
        <p:spPr>
          <a:xfrm>
            <a:off x="3968275" y="3045375"/>
            <a:ext cx="4462500" cy="6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2"/>
              </a:solidFill>
            </a:endParaRPr>
          </a:p>
        </p:txBody>
      </p:sp>
      <p:sp>
        <p:nvSpPr>
          <p:cNvPr id="224" name="Google Shape;224;p34"/>
          <p:cNvSpPr txBox="1">
            <a:spLocks noGrp="1"/>
          </p:cNvSpPr>
          <p:nvPr>
            <p:ph type="title" idx="2"/>
          </p:nvPr>
        </p:nvSpPr>
        <p:spPr>
          <a:xfrm>
            <a:off x="3968350" y="1262325"/>
            <a:ext cx="4462500" cy="11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E07143E-AFDD-45EC-8496-8264CE3ADF27}" type="slidenum">
              <a:rPr lang="ko-KR" altLang="en-US" smtClean="0"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014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>
            <a:spLocks noGrp="1"/>
          </p:cNvSpPr>
          <p:nvPr>
            <p:ph type="title"/>
          </p:nvPr>
        </p:nvSpPr>
        <p:spPr>
          <a:xfrm>
            <a:off x="725420" y="294153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400" dirty="0"/>
              <a:t>목 차</a:t>
            </a:r>
            <a:endParaRPr sz="4400" dirty="0"/>
          </a:p>
        </p:txBody>
      </p:sp>
      <p:sp>
        <p:nvSpPr>
          <p:cNvPr id="198" name="Google Shape;198;p32"/>
          <p:cNvSpPr txBox="1">
            <a:spLocks noGrp="1"/>
          </p:cNvSpPr>
          <p:nvPr>
            <p:ph type="ctrTitle" idx="2"/>
          </p:nvPr>
        </p:nvSpPr>
        <p:spPr>
          <a:xfrm>
            <a:off x="4105320" y="1525555"/>
            <a:ext cx="2573272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 err="1" smtClean="0"/>
              <a:t>주제선정</a:t>
            </a:r>
            <a:r>
              <a:rPr lang="ko-KR" altLang="en-US" sz="2000" dirty="0" smtClean="0"/>
              <a:t> 및 서비스</a:t>
            </a:r>
            <a:endParaRPr sz="2000" dirty="0"/>
          </a:p>
        </p:txBody>
      </p:sp>
      <p:sp>
        <p:nvSpPr>
          <p:cNvPr id="199" name="Google Shape;199;p32"/>
          <p:cNvSpPr txBox="1">
            <a:spLocks noGrp="1"/>
          </p:cNvSpPr>
          <p:nvPr>
            <p:ph type="title" idx="3"/>
          </p:nvPr>
        </p:nvSpPr>
        <p:spPr>
          <a:xfrm>
            <a:off x="2516120" y="1246705"/>
            <a:ext cx="1493400" cy="9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01</a:t>
            </a:r>
            <a:endParaRPr sz="4800" dirty="0"/>
          </a:p>
        </p:txBody>
      </p:sp>
      <p:sp>
        <p:nvSpPr>
          <p:cNvPr id="201" name="Google Shape;201;p32"/>
          <p:cNvSpPr txBox="1">
            <a:spLocks noGrp="1"/>
          </p:cNvSpPr>
          <p:nvPr>
            <p:ph type="ctrTitle" idx="4"/>
          </p:nvPr>
        </p:nvSpPr>
        <p:spPr>
          <a:xfrm>
            <a:off x="4105320" y="2568257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DS </a:t>
            </a:r>
            <a:r>
              <a:rPr lang="ko-KR" altLang="en-US" sz="2000" dirty="0"/>
              <a:t>진행사항</a:t>
            </a:r>
            <a:endParaRPr sz="2000" dirty="0"/>
          </a:p>
        </p:txBody>
      </p:sp>
      <p:sp>
        <p:nvSpPr>
          <p:cNvPr id="202" name="Google Shape;202;p32"/>
          <p:cNvSpPr txBox="1">
            <a:spLocks noGrp="1"/>
          </p:cNvSpPr>
          <p:nvPr>
            <p:ph type="title" idx="5"/>
          </p:nvPr>
        </p:nvSpPr>
        <p:spPr>
          <a:xfrm>
            <a:off x="2516120" y="2301698"/>
            <a:ext cx="1493400" cy="9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02</a:t>
            </a:r>
            <a:endParaRPr sz="4800" dirty="0"/>
          </a:p>
        </p:txBody>
      </p:sp>
      <p:sp>
        <p:nvSpPr>
          <p:cNvPr id="204" name="Google Shape;204;p32"/>
          <p:cNvSpPr txBox="1">
            <a:spLocks noGrp="1"/>
          </p:cNvSpPr>
          <p:nvPr>
            <p:ph type="ctrTitle" idx="7"/>
          </p:nvPr>
        </p:nvSpPr>
        <p:spPr>
          <a:xfrm>
            <a:off x="4105320" y="3610959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/>
              <a:t>DE </a:t>
            </a:r>
            <a:r>
              <a:rPr lang="ko-KR" altLang="en-US" sz="2000" dirty="0"/>
              <a:t>진행사항</a:t>
            </a:r>
          </a:p>
        </p:txBody>
      </p:sp>
      <p:sp>
        <p:nvSpPr>
          <p:cNvPr id="205" name="Google Shape;205;p32"/>
          <p:cNvSpPr txBox="1">
            <a:spLocks noGrp="1"/>
          </p:cNvSpPr>
          <p:nvPr>
            <p:ph type="title" idx="8"/>
          </p:nvPr>
        </p:nvSpPr>
        <p:spPr>
          <a:xfrm>
            <a:off x="2516120" y="3356690"/>
            <a:ext cx="1493400" cy="9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03</a:t>
            </a:r>
            <a:endParaRPr sz="48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E07143E-AFDD-45EC-8496-8264CE3ADF27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>
            <a:spLocks noGrp="1"/>
          </p:cNvSpPr>
          <p:nvPr>
            <p:ph type="title"/>
          </p:nvPr>
        </p:nvSpPr>
        <p:spPr>
          <a:xfrm>
            <a:off x="3968425" y="2227050"/>
            <a:ext cx="4462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서비스 정의</a:t>
            </a:r>
            <a:endParaRPr dirty="0"/>
          </a:p>
        </p:txBody>
      </p:sp>
      <p:sp>
        <p:nvSpPr>
          <p:cNvPr id="224" name="Google Shape;224;p34"/>
          <p:cNvSpPr txBox="1">
            <a:spLocks noGrp="1"/>
          </p:cNvSpPr>
          <p:nvPr>
            <p:ph type="title" idx="2"/>
          </p:nvPr>
        </p:nvSpPr>
        <p:spPr>
          <a:xfrm>
            <a:off x="3968350" y="1262325"/>
            <a:ext cx="4462500" cy="11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E07143E-AFDD-45EC-8496-8264CE3ADF27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/>
          <p:cNvSpPr txBox="1">
            <a:spLocks noGrp="1"/>
          </p:cNvSpPr>
          <p:nvPr>
            <p:ph type="title"/>
          </p:nvPr>
        </p:nvSpPr>
        <p:spPr>
          <a:xfrm>
            <a:off x="157819" y="156347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01. </a:t>
            </a:r>
            <a:r>
              <a:rPr lang="en" dirty="0" smtClean="0"/>
              <a:t> </a:t>
            </a:r>
            <a:r>
              <a:rPr lang="ko-KR" altLang="en-US" dirty="0" err="1" smtClean="0"/>
              <a:t>주제선정</a:t>
            </a:r>
            <a:r>
              <a:rPr lang="ko-KR" altLang="en-US" dirty="0" smtClean="0"/>
              <a:t> 및 서비스</a:t>
            </a:r>
            <a:endParaRPr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6"/>
          </p:nvPr>
        </p:nvSpPr>
        <p:spPr>
          <a:xfrm>
            <a:off x="8171424" y="4900732"/>
            <a:ext cx="883315" cy="166568"/>
          </a:xfrm>
        </p:spPr>
        <p:txBody>
          <a:bodyPr/>
          <a:lstStyle/>
          <a:p>
            <a:fld id="{8E07143E-AFDD-45EC-8496-8264CE3ADF27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955" y="1157869"/>
            <a:ext cx="2149992" cy="295217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78018" y="3992615"/>
            <a:ext cx="24758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342900">
              <a:buClr>
                <a:schemeClr val="dk2"/>
              </a:buClr>
              <a:buSzPts val="1800"/>
            </a:pPr>
            <a:r>
              <a:rPr lang="en-US" altLang="ko-KR" sz="1100" dirty="0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Montserrat"/>
              </a:rPr>
              <a:t>Fig. </a:t>
            </a:r>
            <a:r>
              <a:rPr lang="ko-KR" altLang="en-US" sz="1100" dirty="0" err="1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Montserrat"/>
              </a:rPr>
              <a:t>수소차</a:t>
            </a:r>
            <a:r>
              <a:rPr lang="ko-KR" altLang="en-US" sz="1100" dirty="0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Montserrat"/>
              </a:rPr>
              <a:t> 보급 및 수소충전소 구축</a:t>
            </a:r>
            <a:endParaRPr lang="en-US" altLang="ko-KR" sz="1100" dirty="0">
              <a:solidFill>
                <a:schemeClr val="dk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Montserrat"/>
            </a:endParaRPr>
          </a:p>
          <a:p>
            <a:pPr marL="457200" indent="-342900">
              <a:buClr>
                <a:schemeClr val="dk2"/>
              </a:buClr>
              <a:buSzPts val="1800"/>
            </a:pPr>
            <a:r>
              <a:rPr lang="ko-KR" altLang="en-US" sz="1100" dirty="0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Montserrat"/>
              </a:rPr>
              <a:t>예상도</a:t>
            </a:r>
            <a:r>
              <a:rPr lang="en-US" altLang="ko-KR" sz="1100" dirty="0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Montserrat"/>
              </a:rPr>
              <a:t>(‘20.6 -&gt; ‘22)</a:t>
            </a:r>
            <a:endParaRPr lang="ko-KR" altLang="en-US" sz="1100" dirty="0">
              <a:solidFill>
                <a:schemeClr val="dk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Montserrat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8090" y="1561633"/>
            <a:ext cx="3276953" cy="214464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075643" y="3992615"/>
            <a:ext cx="26818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342900">
              <a:buClr>
                <a:schemeClr val="dk2"/>
              </a:buClr>
              <a:buSzPts val="1800"/>
            </a:pPr>
            <a:r>
              <a:rPr lang="en-US" altLang="ko-KR" sz="1100" dirty="0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Montserrat"/>
              </a:rPr>
              <a:t>Fig. </a:t>
            </a:r>
            <a:r>
              <a:rPr lang="ko-KR" altLang="en-US" sz="1100" dirty="0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Montserrat"/>
              </a:rPr>
              <a:t>정부 </a:t>
            </a:r>
            <a:r>
              <a:rPr lang="ko-KR" altLang="en-US" sz="1100" dirty="0" err="1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Montserrat"/>
              </a:rPr>
              <a:t>수소차</a:t>
            </a:r>
            <a:r>
              <a:rPr lang="en-US" altLang="ko-KR" sz="1100" dirty="0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Montserrat"/>
              </a:rPr>
              <a:t>, </a:t>
            </a:r>
            <a:r>
              <a:rPr lang="ko-KR" altLang="en-US" sz="1100" dirty="0" err="1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Montserrat"/>
              </a:rPr>
              <a:t>수소충전소</a:t>
            </a:r>
            <a:r>
              <a:rPr lang="ko-KR" altLang="en-US" sz="1100" dirty="0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Montserrat"/>
              </a:rPr>
              <a:t> 구축 목표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670201" y="3992615"/>
            <a:ext cx="17214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342900">
              <a:buClr>
                <a:schemeClr val="dk2"/>
              </a:buClr>
              <a:buSzPts val="1800"/>
            </a:pPr>
            <a:r>
              <a:rPr lang="en-US" altLang="ko-KR" sz="1100" dirty="0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Montserrat"/>
              </a:rPr>
              <a:t>Fig. </a:t>
            </a:r>
            <a:r>
              <a:rPr lang="ko-KR" altLang="en-US" sz="1100" dirty="0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Montserrat"/>
              </a:rPr>
              <a:t>전기차 </a:t>
            </a:r>
            <a:r>
              <a:rPr lang="en-US" altLang="ko-KR" sz="1100" dirty="0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Montserrat"/>
              </a:rPr>
              <a:t>vs </a:t>
            </a:r>
            <a:r>
              <a:rPr lang="ko-KR" altLang="en-US" sz="1100" dirty="0" err="1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Montserrat"/>
              </a:rPr>
              <a:t>수소차</a:t>
            </a:r>
            <a:endParaRPr lang="ko-KR" altLang="en-US" sz="1100" dirty="0">
              <a:solidFill>
                <a:schemeClr val="dk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Montserrat"/>
            </a:endParaRPr>
          </a:p>
        </p:txBody>
      </p:sp>
      <p:pic>
        <p:nvPicPr>
          <p:cNvPr id="12" name="Picture 12" descr="수소차 원리와 충전소 알아봅시다!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0093" y="870614"/>
            <a:ext cx="2914646" cy="2835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B5273760-1ACE-48BF-A9D5-085154D8E3C3}"/>
              </a:ext>
            </a:extLst>
          </p:cNvPr>
          <p:cNvSpPr/>
          <p:nvPr/>
        </p:nvSpPr>
        <p:spPr>
          <a:xfrm>
            <a:off x="7866019" y="3252004"/>
            <a:ext cx="654307" cy="287806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414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/>
          <p:cNvSpPr txBox="1">
            <a:spLocks noGrp="1"/>
          </p:cNvSpPr>
          <p:nvPr>
            <p:ph type="title"/>
          </p:nvPr>
        </p:nvSpPr>
        <p:spPr>
          <a:xfrm>
            <a:off x="157819" y="156347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en" dirty="0"/>
              <a:t>01. </a:t>
            </a:r>
            <a:r>
              <a:rPr lang="ko-KR" altLang="en-US" dirty="0" err="1"/>
              <a:t>주제선정</a:t>
            </a:r>
            <a:r>
              <a:rPr lang="ko-KR" altLang="en-US" dirty="0"/>
              <a:t> 및 서비스</a:t>
            </a:r>
            <a:endParaRPr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E07143E-AFDD-45EC-8496-8264CE3ADF27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19508" y="1236055"/>
            <a:ext cx="775299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dk2"/>
              </a:buClr>
              <a:buSzPts val="1800"/>
              <a:buFont typeface="+mj-lt"/>
              <a:buAutoNum type="arabicPeriod"/>
            </a:pPr>
            <a:r>
              <a:rPr lang="ko-KR" altLang="en-US" dirty="0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Montserrat"/>
                <a:sym typeface="Montserrat"/>
              </a:rPr>
              <a:t>대상</a:t>
            </a:r>
            <a:r>
              <a:rPr lang="en-US" altLang="ko-KR" dirty="0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Montserrat"/>
                <a:sym typeface="Montserrat"/>
              </a:rPr>
              <a:t>: </a:t>
            </a:r>
            <a:r>
              <a:rPr lang="ko-KR" altLang="en-US" dirty="0" err="1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Montserrat"/>
                <a:sym typeface="Montserrat"/>
              </a:rPr>
              <a:t>수소충전소</a:t>
            </a:r>
            <a:r>
              <a:rPr lang="ko-KR" altLang="en-US" dirty="0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Montserrat"/>
                <a:sym typeface="Montserrat"/>
              </a:rPr>
              <a:t> 특수목적법인</a:t>
            </a:r>
            <a:r>
              <a:rPr lang="en-US" altLang="ko-KR" dirty="0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Montserrat"/>
                <a:sym typeface="Montserrat"/>
              </a:rPr>
              <a:t>(SPC: </a:t>
            </a:r>
            <a:r>
              <a:rPr lang="ko-KR" altLang="en-US" dirty="0" err="1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Montserrat"/>
                <a:sym typeface="Montserrat"/>
              </a:rPr>
              <a:t>하이넷</a:t>
            </a:r>
            <a:r>
              <a:rPr lang="en-US" altLang="ko-KR" dirty="0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Montserrat"/>
                <a:sym typeface="Montserrat"/>
              </a:rPr>
              <a:t>, </a:t>
            </a:r>
            <a:r>
              <a:rPr lang="ko-KR" altLang="en-US" dirty="0" err="1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Montserrat"/>
                <a:sym typeface="Montserrat"/>
              </a:rPr>
              <a:t>코하이젠</a:t>
            </a:r>
            <a:r>
              <a:rPr lang="en-US" altLang="ko-KR" dirty="0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Montserrat"/>
                <a:sym typeface="Montserrat"/>
              </a:rPr>
              <a:t>) </a:t>
            </a:r>
            <a:r>
              <a:rPr lang="en-US" altLang="ko-KR" dirty="0" smtClean="0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Montserrat"/>
                <a:sym typeface="Montserrat"/>
              </a:rPr>
              <a:t>, </a:t>
            </a:r>
            <a:r>
              <a:rPr lang="ko-KR" altLang="en-US" dirty="0" smtClean="0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Montserrat"/>
                <a:sym typeface="Montserrat"/>
              </a:rPr>
              <a:t>정부기관</a:t>
            </a:r>
            <a:r>
              <a:rPr lang="en-US" altLang="ko-KR" dirty="0" smtClean="0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Montserrat"/>
                <a:sym typeface="Montserrat"/>
              </a:rPr>
              <a:t>(</a:t>
            </a:r>
            <a:r>
              <a:rPr lang="ko-KR" altLang="en-US" dirty="0" smtClean="0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Montserrat"/>
                <a:sym typeface="Montserrat"/>
              </a:rPr>
              <a:t>환경부</a:t>
            </a:r>
            <a:r>
              <a:rPr lang="en-US" altLang="ko-KR" dirty="0" smtClean="0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Montserrat"/>
                <a:sym typeface="Montserrat"/>
              </a:rPr>
              <a:t>, </a:t>
            </a:r>
            <a:r>
              <a:rPr lang="ko-KR" altLang="en-US" dirty="0" err="1" smtClean="0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Montserrat"/>
                <a:sym typeface="Montserrat"/>
              </a:rPr>
              <a:t>국토부</a:t>
            </a:r>
            <a:r>
              <a:rPr lang="en-US" altLang="ko-KR" dirty="0" smtClean="0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Montserrat"/>
                <a:sym typeface="Montserrat"/>
              </a:rPr>
              <a:t>), </a:t>
            </a:r>
            <a:r>
              <a:rPr lang="ko-KR" altLang="en-US" dirty="0" smtClean="0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Montserrat"/>
                <a:sym typeface="Montserrat"/>
              </a:rPr>
              <a:t>외 이해관계자</a:t>
            </a:r>
            <a:r>
              <a:rPr lang="en-US" altLang="ko-KR" dirty="0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Montserrat"/>
                <a:sym typeface="Montserrat"/>
              </a:rPr>
              <a:t/>
            </a:r>
            <a:br>
              <a:rPr lang="en-US" altLang="ko-KR" dirty="0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Montserrat"/>
                <a:sym typeface="Montserrat"/>
              </a:rPr>
            </a:br>
            <a:endParaRPr lang="en-US" altLang="ko-KR" dirty="0">
              <a:solidFill>
                <a:schemeClr val="dk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Montserrat"/>
              <a:sym typeface="Montserrat"/>
            </a:endParaRPr>
          </a:p>
          <a:p>
            <a:pPr marL="342900" indent="-342900">
              <a:buClr>
                <a:schemeClr val="dk2"/>
              </a:buClr>
              <a:buSzPts val="1800"/>
              <a:buFont typeface="+mj-lt"/>
              <a:buAutoNum type="arabicPeriod"/>
            </a:pPr>
            <a:r>
              <a:rPr lang="ko-KR" altLang="en-US" dirty="0" smtClean="0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Montserrat"/>
                <a:sym typeface="Montserrat"/>
              </a:rPr>
              <a:t>주제</a:t>
            </a:r>
            <a:r>
              <a:rPr lang="en-US" altLang="ko-KR" dirty="0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Montserrat"/>
                <a:sym typeface="Montserrat"/>
              </a:rPr>
              <a:t>: </a:t>
            </a:r>
            <a:r>
              <a:rPr lang="ko-KR" altLang="en-US" dirty="0" err="1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Montserrat"/>
                <a:sym typeface="Montserrat"/>
              </a:rPr>
              <a:t>수소충전소</a:t>
            </a:r>
            <a:r>
              <a:rPr lang="ko-KR" altLang="en-US" dirty="0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Montserrat"/>
                <a:sym typeface="Montserrat"/>
              </a:rPr>
              <a:t> 구축 입지 선정 의사결정 지원시스템</a:t>
            </a:r>
            <a:br>
              <a:rPr lang="ko-KR" altLang="en-US" dirty="0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Montserrat"/>
                <a:sym typeface="Montserrat"/>
              </a:rPr>
            </a:br>
            <a:endParaRPr lang="ko-KR" altLang="en-US" dirty="0">
              <a:solidFill>
                <a:schemeClr val="dk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Montserrat"/>
              <a:sym typeface="Montserrat"/>
            </a:endParaRPr>
          </a:p>
          <a:p>
            <a:pPr marL="342900" indent="-342900">
              <a:buClr>
                <a:schemeClr val="dk2"/>
              </a:buClr>
              <a:buSzPts val="1800"/>
              <a:buFont typeface="+mj-lt"/>
              <a:buAutoNum type="arabicPeriod"/>
            </a:pPr>
            <a:r>
              <a:rPr lang="ko-KR" altLang="en-US" dirty="0" smtClean="0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Montserrat"/>
                <a:sym typeface="Montserrat"/>
              </a:rPr>
              <a:t>제공 서비스</a:t>
            </a:r>
            <a:r>
              <a:rPr lang="en-US" altLang="ko-KR" dirty="0" smtClean="0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Montserrat"/>
                <a:sym typeface="Montserrat"/>
              </a:rPr>
              <a:t>:</a:t>
            </a:r>
            <a:endParaRPr lang="en-US" altLang="ko-KR" dirty="0">
              <a:solidFill>
                <a:schemeClr val="dk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Montserrat"/>
              <a:sym typeface="Montserrat"/>
            </a:endParaRPr>
          </a:p>
          <a:p>
            <a:endParaRPr lang="en-US" altLang="ko-KR" dirty="0"/>
          </a:p>
          <a:p>
            <a:pPr marL="720000" indent="-285750">
              <a:lnSpc>
                <a:spcPct val="120000"/>
              </a:lnSpc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Montserrat"/>
                <a:sym typeface="Montserrat"/>
              </a:rPr>
              <a:t>입지선정위치</a:t>
            </a:r>
          </a:p>
          <a:p>
            <a:pPr marL="720000" indent="-285750">
              <a:lnSpc>
                <a:spcPct val="120000"/>
              </a:lnSpc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ko-KR" altLang="en-US" dirty="0" err="1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Montserrat"/>
                <a:sym typeface="Montserrat"/>
              </a:rPr>
              <a:t>수소차</a:t>
            </a:r>
            <a:r>
              <a:rPr lang="ko-KR" altLang="en-US" dirty="0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Montserrat"/>
                <a:sym typeface="Montserrat"/>
              </a:rPr>
              <a:t> </a:t>
            </a:r>
            <a:r>
              <a:rPr lang="ko-KR" altLang="en-US" dirty="0" err="1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Montserrat"/>
                <a:sym typeface="Montserrat"/>
              </a:rPr>
              <a:t>증감추이</a:t>
            </a:r>
            <a:endParaRPr lang="ko-KR" altLang="en-US" dirty="0">
              <a:solidFill>
                <a:schemeClr val="dk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Montserrat"/>
              <a:sym typeface="Montserrat"/>
            </a:endParaRPr>
          </a:p>
          <a:p>
            <a:pPr marL="720000" indent="-285750">
              <a:lnSpc>
                <a:spcPct val="120000"/>
              </a:lnSpc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ko-KR" altLang="en-US" dirty="0" err="1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Montserrat"/>
                <a:sym typeface="Montserrat"/>
              </a:rPr>
              <a:t>수소충전소</a:t>
            </a:r>
            <a:r>
              <a:rPr lang="ko-KR" altLang="en-US" dirty="0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Montserrat"/>
                <a:sym typeface="Montserrat"/>
              </a:rPr>
              <a:t> 현황 </a:t>
            </a:r>
            <a:r>
              <a:rPr lang="en-US" altLang="ko-KR" dirty="0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Montserrat"/>
                <a:sym typeface="Montserrat"/>
              </a:rPr>
              <a:t>vs </a:t>
            </a:r>
            <a:r>
              <a:rPr lang="ko-KR" altLang="en-US" dirty="0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Montserrat"/>
                <a:sym typeface="Montserrat"/>
              </a:rPr>
              <a:t>계획</a:t>
            </a:r>
          </a:p>
          <a:p>
            <a:pPr marL="720000" indent="-285750">
              <a:lnSpc>
                <a:spcPct val="120000"/>
              </a:lnSpc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Montserrat"/>
                <a:sym typeface="Montserrat"/>
              </a:rPr>
              <a:t>수소 관련 뉴스</a:t>
            </a:r>
          </a:p>
          <a:p>
            <a:pPr marL="720000" indent="-285750">
              <a:lnSpc>
                <a:spcPct val="120000"/>
              </a:lnSpc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Montserrat"/>
                <a:sym typeface="Montserrat"/>
              </a:rPr>
              <a:t>수소 관련 </a:t>
            </a:r>
            <a:r>
              <a:rPr lang="ko-KR" altLang="en-US" dirty="0" smtClean="0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Montserrat"/>
                <a:sym typeface="Montserrat"/>
              </a:rPr>
              <a:t>주식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>
            <a:spLocks noGrp="1"/>
          </p:cNvSpPr>
          <p:nvPr>
            <p:ph type="title"/>
          </p:nvPr>
        </p:nvSpPr>
        <p:spPr>
          <a:xfrm>
            <a:off x="3968425" y="2227050"/>
            <a:ext cx="4462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DS </a:t>
            </a:r>
            <a:r>
              <a:rPr lang="ko-KR" altLang="en-US" dirty="0"/>
              <a:t>진행사항</a:t>
            </a:r>
          </a:p>
        </p:txBody>
      </p:sp>
      <p:sp>
        <p:nvSpPr>
          <p:cNvPr id="223" name="Google Shape;223;p34"/>
          <p:cNvSpPr txBox="1">
            <a:spLocks noGrp="1"/>
          </p:cNvSpPr>
          <p:nvPr>
            <p:ph type="subTitle" idx="1"/>
          </p:nvPr>
        </p:nvSpPr>
        <p:spPr>
          <a:xfrm>
            <a:off x="3968275" y="3045375"/>
            <a:ext cx="4462500" cy="6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ko-KR" altLang="en-US" sz="1400" dirty="0">
                <a:solidFill>
                  <a:schemeClr val="tx1"/>
                </a:solidFill>
              </a:rPr>
              <a:t>입지선정을 위한 지역특성 요소 추출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chemeClr val="accent2"/>
                </a:solidFill>
              </a:rPr>
              <a:t> 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224" name="Google Shape;224;p34"/>
          <p:cNvSpPr txBox="1">
            <a:spLocks noGrp="1"/>
          </p:cNvSpPr>
          <p:nvPr>
            <p:ph type="title" idx="2"/>
          </p:nvPr>
        </p:nvSpPr>
        <p:spPr>
          <a:xfrm>
            <a:off x="3968350" y="1262325"/>
            <a:ext cx="4462500" cy="11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E07143E-AFDD-45EC-8496-8264CE3ADF27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6626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/>
          <p:cNvSpPr txBox="1">
            <a:spLocks noGrp="1"/>
          </p:cNvSpPr>
          <p:nvPr>
            <p:ph type="title"/>
          </p:nvPr>
        </p:nvSpPr>
        <p:spPr>
          <a:xfrm>
            <a:off x="157819" y="156347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02. </a:t>
            </a:r>
            <a:r>
              <a:rPr lang="en-US" dirty="0"/>
              <a:t>DS </a:t>
            </a:r>
            <a:r>
              <a:rPr lang="ko-KR" altLang="en-US" dirty="0"/>
              <a:t>진행사항</a:t>
            </a:r>
            <a:endParaRPr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E07143E-AFDD-45EC-8496-8264CE3ADF27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7819" y="729047"/>
            <a:ext cx="12811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342900">
              <a:buClr>
                <a:schemeClr val="dk2"/>
              </a:buClr>
              <a:buSzPts val="1800"/>
            </a:pPr>
            <a:r>
              <a:rPr lang="ko-KR" altLang="en-US" sz="1600" dirty="0" smtClean="0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Montserrat"/>
                <a:sym typeface="Montserrat"/>
              </a:rPr>
              <a:t>관련 데이터</a:t>
            </a:r>
            <a:endParaRPr lang="ko-KR" altLang="en-US" sz="1600" dirty="0">
              <a:solidFill>
                <a:schemeClr val="dk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Montserrat"/>
              <a:sym typeface="Montserra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6666E3-CEE5-4050-A85F-E71589B0596A}"/>
              </a:ext>
            </a:extLst>
          </p:cNvPr>
          <p:cNvSpPr txBox="1"/>
          <p:nvPr/>
        </p:nvSpPr>
        <p:spPr>
          <a:xfrm>
            <a:off x="355939" y="1194462"/>
            <a:ext cx="8001000" cy="2860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342900">
              <a:lnSpc>
                <a:spcPct val="150000"/>
              </a:lnSpc>
              <a:buClr>
                <a:schemeClr val="dk2"/>
              </a:buClr>
              <a:buSzPts val="1800"/>
              <a:buFont typeface="Arial"/>
              <a:buAutoNum type="arabicPeriod"/>
            </a:pPr>
            <a:r>
              <a:rPr lang="ko-KR" altLang="en-US" sz="1100" dirty="0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Montserrat"/>
              </a:rPr>
              <a:t>서울시 데이터</a:t>
            </a:r>
          </a:p>
          <a:p>
            <a:pPr marL="720000" lvl="4" indent="-342900">
              <a:lnSpc>
                <a:spcPct val="150000"/>
              </a:lnSpc>
              <a:buClr>
                <a:schemeClr val="dk2"/>
              </a:buClr>
              <a:buSzPts val="1800"/>
              <a:buFont typeface="Arial"/>
              <a:buChar char="‐"/>
            </a:pPr>
            <a:r>
              <a:rPr lang="ko-KR" altLang="en-US" sz="1100" dirty="0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Montserrat"/>
              </a:rPr>
              <a:t>서울시 자동차등록현황 </a:t>
            </a:r>
            <a:r>
              <a:rPr lang="ko-KR" altLang="en-US" sz="1100" dirty="0" err="1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Montserrat"/>
              </a:rPr>
              <a:t>동별</a:t>
            </a:r>
            <a:r>
              <a:rPr lang="ko-KR" altLang="en-US" sz="1100" dirty="0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Montserrat"/>
              </a:rPr>
              <a:t> 통계</a:t>
            </a:r>
          </a:p>
          <a:p>
            <a:pPr marL="720000" lvl="4" indent="-342900">
              <a:lnSpc>
                <a:spcPct val="150000"/>
              </a:lnSpc>
              <a:buClr>
                <a:schemeClr val="dk2"/>
              </a:buClr>
              <a:buSzPts val="1800"/>
              <a:buFont typeface="Arial"/>
              <a:buChar char="‐"/>
            </a:pPr>
            <a:r>
              <a:rPr lang="ko-KR" altLang="en-US" sz="1100" dirty="0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Montserrat"/>
              </a:rPr>
              <a:t>서울시 주민등록인구</a:t>
            </a:r>
            <a:r>
              <a:rPr lang="en-US" altLang="ko-KR" sz="1100" dirty="0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Montserrat"/>
              </a:rPr>
              <a:t> </a:t>
            </a:r>
            <a:r>
              <a:rPr lang="ko-KR" altLang="en-US" sz="1100" dirty="0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Montserrat"/>
              </a:rPr>
              <a:t>격자 데이터</a:t>
            </a:r>
            <a:endParaRPr lang="en-US" altLang="ko-KR" sz="1100" dirty="0">
              <a:solidFill>
                <a:schemeClr val="dk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Montserrat"/>
            </a:endParaRPr>
          </a:p>
          <a:p>
            <a:pPr marL="720000" lvl="4" indent="-342900">
              <a:lnSpc>
                <a:spcPct val="150000"/>
              </a:lnSpc>
              <a:buClr>
                <a:schemeClr val="dk2"/>
              </a:buClr>
              <a:buSzPts val="1800"/>
              <a:buFont typeface="Arial"/>
              <a:buChar char="‐"/>
            </a:pPr>
            <a:r>
              <a:rPr lang="ko-KR" altLang="en-US" sz="1100" dirty="0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Montserrat"/>
              </a:rPr>
              <a:t>서울시 </a:t>
            </a:r>
            <a:r>
              <a:rPr lang="ko-KR" altLang="en-US" sz="1100" dirty="0" err="1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Montserrat"/>
              </a:rPr>
              <a:t>행정경계</a:t>
            </a:r>
            <a:r>
              <a:rPr lang="en-US" altLang="ko-KR" sz="1100" dirty="0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Montserrat"/>
              </a:rPr>
              <a:t>(</a:t>
            </a:r>
            <a:r>
              <a:rPr lang="ko-KR" altLang="en-US" sz="1100" dirty="0" err="1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Montserrat"/>
              </a:rPr>
              <a:t>읍면동</a:t>
            </a:r>
            <a:r>
              <a:rPr lang="en-US" altLang="ko-KR" sz="1100" dirty="0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Montserrat"/>
              </a:rPr>
              <a:t>)</a:t>
            </a:r>
            <a:endParaRPr lang="ko-KR" altLang="en-US" sz="1100" dirty="0">
              <a:solidFill>
                <a:schemeClr val="dk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Montserrat"/>
            </a:endParaRPr>
          </a:p>
          <a:p>
            <a:pPr marL="457200" indent="-342900">
              <a:lnSpc>
                <a:spcPct val="150000"/>
              </a:lnSpc>
              <a:buClr>
                <a:schemeClr val="dk2"/>
              </a:buClr>
              <a:buSzPts val="1800"/>
            </a:pPr>
            <a:endParaRPr lang="en-US" altLang="ko-KR" sz="1100" dirty="0">
              <a:solidFill>
                <a:schemeClr val="dk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Montserrat"/>
            </a:endParaRPr>
          </a:p>
          <a:p>
            <a:pPr marL="457200" indent="-342900">
              <a:lnSpc>
                <a:spcPct val="150000"/>
              </a:lnSpc>
              <a:buClr>
                <a:schemeClr val="dk2"/>
              </a:buClr>
              <a:buSzPts val="1800"/>
              <a:buFont typeface="Arial"/>
              <a:buAutoNum type="arabicPeriod" startAt="2"/>
            </a:pPr>
            <a:r>
              <a:rPr lang="ko-KR" altLang="en-US" sz="1100" dirty="0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Montserrat"/>
              </a:rPr>
              <a:t>수소 자동차 관련 데이터</a:t>
            </a:r>
          </a:p>
          <a:p>
            <a:pPr marL="720000" lvl="4" indent="-342900">
              <a:lnSpc>
                <a:spcPct val="150000"/>
              </a:lnSpc>
              <a:buClr>
                <a:schemeClr val="dk2"/>
              </a:buClr>
              <a:buSzPts val="1800"/>
              <a:buFont typeface="Arial"/>
              <a:buChar char="‐"/>
            </a:pPr>
            <a:r>
              <a:rPr lang="ko-KR" altLang="en-US" sz="1100" dirty="0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Montserrat"/>
              </a:rPr>
              <a:t>수소차충전소 위치정보</a:t>
            </a:r>
          </a:p>
          <a:p>
            <a:pPr marL="720000" lvl="4" indent="-342900">
              <a:lnSpc>
                <a:spcPct val="150000"/>
              </a:lnSpc>
              <a:buClr>
                <a:schemeClr val="dk2"/>
              </a:buClr>
              <a:buSzPts val="1800"/>
              <a:buFont typeface="Arial"/>
              <a:buChar char="‐"/>
            </a:pPr>
            <a:r>
              <a:rPr lang="ko-KR" altLang="en-US" sz="1100" dirty="0" err="1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Montserrat"/>
              </a:rPr>
              <a:t>수소차</a:t>
            </a:r>
            <a:r>
              <a:rPr lang="ko-KR" altLang="en-US" sz="1100" dirty="0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Montserrat"/>
              </a:rPr>
              <a:t> 등록 현황</a:t>
            </a:r>
            <a:endParaRPr lang="en-US" altLang="ko-KR" sz="1100" dirty="0">
              <a:solidFill>
                <a:schemeClr val="dk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Montserrat"/>
            </a:endParaRPr>
          </a:p>
          <a:p>
            <a:pPr marL="457200" lvl="1" indent="-342900">
              <a:lnSpc>
                <a:spcPct val="150000"/>
              </a:lnSpc>
              <a:buClr>
                <a:schemeClr val="dk2"/>
              </a:buClr>
              <a:buSzPts val="1800"/>
              <a:buFont typeface="Arial"/>
              <a:buChar char="‐"/>
            </a:pPr>
            <a:endParaRPr lang="ko-KR" altLang="en-US" sz="1100" dirty="0">
              <a:solidFill>
                <a:schemeClr val="dk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Montserrat"/>
            </a:endParaRPr>
          </a:p>
          <a:p>
            <a:pPr marL="457200" indent="-342900">
              <a:lnSpc>
                <a:spcPct val="150000"/>
              </a:lnSpc>
              <a:buClr>
                <a:schemeClr val="dk2"/>
              </a:buClr>
              <a:buSzPts val="1800"/>
              <a:buFont typeface="Arial"/>
              <a:buAutoNum type="arabicPeriod" startAt="3"/>
            </a:pPr>
            <a:r>
              <a:rPr lang="en-US" altLang="ko-KR" sz="1100" dirty="0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Montserrat"/>
              </a:rPr>
              <a:t>LPG </a:t>
            </a:r>
            <a:r>
              <a:rPr lang="ko-KR" altLang="en-US" sz="1100" dirty="0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Montserrat"/>
              </a:rPr>
              <a:t>관련 데이터</a:t>
            </a:r>
          </a:p>
          <a:p>
            <a:pPr marL="720000" lvl="4" indent="-342900">
              <a:lnSpc>
                <a:spcPct val="150000"/>
              </a:lnSpc>
              <a:buClr>
                <a:schemeClr val="dk2"/>
              </a:buClr>
              <a:buSzPts val="1800"/>
              <a:buFont typeface="Arial"/>
              <a:buChar char="‐"/>
            </a:pPr>
            <a:r>
              <a:rPr lang="ko-KR" altLang="en-US" sz="1100" dirty="0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Montserrat"/>
              </a:rPr>
              <a:t>한국가스안전공사</a:t>
            </a:r>
            <a:r>
              <a:rPr lang="en-US" altLang="ko-KR" sz="1100" dirty="0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Montserrat"/>
              </a:rPr>
              <a:t> </a:t>
            </a:r>
            <a:r>
              <a:rPr lang="ko-KR" altLang="en-US" sz="1100" dirty="0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Montserrat"/>
              </a:rPr>
              <a:t>전국 </a:t>
            </a:r>
            <a:r>
              <a:rPr lang="en-US" altLang="ko-KR" sz="1100" dirty="0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Montserrat"/>
              </a:rPr>
              <a:t>LPG </a:t>
            </a:r>
            <a:r>
              <a:rPr lang="ko-KR" altLang="en-US" sz="1100" dirty="0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Montserrat"/>
              </a:rPr>
              <a:t>충전소 현황</a:t>
            </a:r>
            <a:endParaRPr lang="en-US" altLang="ko-KR" sz="1100" dirty="0">
              <a:solidFill>
                <a:schemeClr val="dk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Montserrat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011919" y="1194462"/>
            <a:ext cx="4967958" cy="2353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342900">
              <a:lnSpc>
                <a:spcPct val="150000"/>
              </a:lnSpc>
              <a:buClr>
                <a:schemeClr val="dk2"/>
              </a:buClr>
              <a:buSzPts val="1800"/>
              <a:buFont typeface="Arial"/>
              <a:buAutoNum type="arabicPeriod" startAt="4"/>
            </a:pPr>
            <a:r>
              <a:rPr lang="ko-KR" altLang="en-US" sz="1100" dirty="0" err="1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Montserrat"/>
              </a:rPr>
              <a:t>화재발생률</a:t>
            </a:r>
            <a:r>
              <a:rPr lang="ko-KR" altLang="en-US" sz="1100" dirty="0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Montserrat"/>
              </a:rPr>
              <a:t> </a:t>
            </a:r>
            <a:endParaRPr lang="en-US" altLang="ko-KR" sz="1100" dirty="0">
              <a:solidFill>
                <a:schemeClr val="dk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Montserrat"/>
            </a:endParaRPr>
          </a:p>
          <a:p>
            <a:pPr marL="720000" lvl="4" indent="-342900">
              <a:lnSpc>
                <a:spcPct val="150000"/>
              </a:lnSpc>
              <a:buClr>
                <a:schemeClr val="dk2"/>
              </a:buClr>
              <a:buSzPts val="1800"/>
              <a:buFont typeface="Arial"/>
              <a:buChar char="‐"/>
            </a:pPr>
            <a:r>
              <a:rPr lang="ko-KR" altLang="en-US" sz="1100" dirty="0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Montserrat"/>
              </a:rPr>
              <a:t>지역별 화재 건수</a:t>
            </a:r>
            <a:r>
              <a:rPr lang="en-US" altLang="ko-KR" sz="1100" dirty="0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Montserrat"/>
              </a:rPr>
              <a:t>(</a:t>
            </a:r>
            <a:r>
              <a:rPr lang="ko-KR" altLang="en-US" sz="1100" dirty="0" err="1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Montserrat"/>
              </a:rPr>
              <a:t>소방청</a:t>
            </a:r>
            <a:r>
              <a:rPr lang="ko-KR" altLang="en-US" sz="1100" dirty="0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Montserrat"/>
              </a:rPr>
              <a:t> 국가 화재정보센터</a:t>
            </a:r>
            <a:r>
              <a:rPr lang="en-US" altLang="ko-KR" sz="1100" dirty="0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Montserrat"/>
              </a:rPr>
              <a:t>)</a:t>
            </a:r>
          </a:p>
          <a:p>
            <a:pPr marL="457200" lvl="1" indent="-342900">
              <a:lnSpc>
                <a:spcPct val="150000"/>
              </a:lnSpc>
              <a:buClr>
                <a:schemeClr val="dk2"/>
              </a:buClr>
              <a:buSzPts val="1800"/>
            </a:pPr>
            <a:endParaRPr lang="en-US" altLang="ko-KR" sz="1100" dirty="0">
              <a:solidFill>
                <a:schemeClr val="dk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Montserrat"/>
            </a:endParaRPr>
          </a:p>
          <a:p>
            <a:pPr marL="457200" indent="-342900">
              <a:lnSpc>
                <a:spcPct val="150000"/>
              </a:lnSpc>
              <a:buClr>
                <a:schemeClr val="dk2"/>
              </a:buClr>
              <a:buSzPts val="1800"/>
              <a:buFont typeface="Arial"/>
              <a:buAutoNum type="arabicPeriod" startAt="4"/>
            </a:pPr>
            <a:r>
              <a:rPr lang="ko-KR" altLang="en-US" sz="1100" dirty="0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Montserrat"/>
              </a:rPr>
              <a:t>서울시 보호구역</a:t>
            </a:r>
          </a:p>
          <a:p>
            <a:pPr marL="457200" lvl="1" indent="-342900">
              <a:lnSpc>
                <a:spcPct val="150000"/>
              </a:lnSpc>
              <a:buClr>
                <a:schemeClr val="dk2"/>
              </a:buClr>
              <a:buSzPts val="1800"/>
            </a:pPr>
            <a:r>
              <a:rPr lang="en-US" altLang="ko-KR" sz="1100" dirty="0" smtClean="0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Montserrat"/>
              </a:rPr>
              <a:t>	</a:t>
            </a:r>
            <a:r>
              <a:rPr lang="ko-KR" altLang="en-US" sz="1100" dirty="0" smtClean="0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Montserrat"/>
              </a:rPr>
              <a:t>이동 </a:t>
            </a:r>
            <a:r>
              <a:rPr lang="ko-KR" altLang="en-US" sz="1100" dirty="0" err="1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Montserrat"/>
              </a:rPr>
              <a:t>충전차량은</a:t>
            </a:r>
            <a:r>
              <a:rPr lang="ko-KR" altLang="en-US" sz="1100" dirty="0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Montserrat"/>
              </a:rPr>
              <a:t> 그 </a:t>
            </a:r>
            <a:r>
              <a:rPr lang="ko-KR" altLang="en-US" sz="1100" dirty="0" err="1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Montserrat"/>
              </a:rPr>
              <a:t>외면으로부터</a:t>
            </a:r>
            <a:r>
              <a:rPr lang="ko-KR" altLang="en-US" sz="1100" dirty="0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Montserrat"/>
              </a:rPr>
              <a:t> </a:t>
            </a:r>
            <a:r>
              <a:rPr lang="en-US" altLang="ko-KR" sz="1100" dirty="0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Montserrat"/>
              </a:rPr>
              <a:t>1</a:t>
            </a:r>
            <a:r>
              <a:rPr lang="ko-KR" altLang="en-US" sz="1100" dirty="0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Montserrat"/>
              </a:rPr>
              <a:t>종 보호시설까지 </a:t>
            </a:r>
            <a:r>
              <a:rPr lang="en-US" altLang="ko-KR" sz="1100" dirty="0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Montserrat"/>
              </a:rPr>
              <a:t>17m, 2</a:t>
            </a:r>
            <a:r>
              <a:rPr lang="ko-KR" altLang="en-US" sz="1100" dirty="0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Montserrat"/>
              </a:rPr>
              <a:t>종 보호시설까지는 </a:t>
            </a:r>
            <a:r>
              <a:rPr lang="en-US" altLang="ko-KR" sz="1100" dirty="0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Montserrat"/>
              </a:rPr>
              <a:t>12m</a:t>
            </a:r>
            <a:r>
              <a:rPr lang="ko-KR" altLang="en-US" sz="1100" dirty="0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Montserrat"/>
              </a:rPr>
              <a:t>이상의 안전거리를 유지할 것</a:t>
            </a:r>
            <a:endParaRPr lang="en-US" altLang="ko-KR" sz="1100" dirty="0">
              <a:solidFill>
                <a:schemeClr val="dk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Montserrat"/>
            </a:endParaRPr>
          </a:p>
          <a:p>
            <a:pPr marL="457200" lvl="1" indent="-342900">
              <a:lnSpc>
                <a:spcPct val="150000"/>
              </a:lnSpc>
              <a:buClr>
                <a:schemeClr val="dk2"/>
              </a:buClr>
              <a:buSzPts val="1800"/>
            </a:pPr>
            <a:endParaRPr lang="ko-KR" altLang="en-US" sz="1100" dirty="0">
              <a:solidFill>
                <a:schemeClr val="dk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Montserrat"/>
            </a:endParaRPr>
          </a:p>
          <a:p>
            <a:pPr marL="457200" lvl="1" indent="-342900">
              <a:lnSpc>
                <a:spcPct val="150000"/>
              </a:lnSpc>
              <a:buClr>
                <a:schemeClr val="dk2"/>
              </a:buClr>
              <a:buSzPts val="1800"/>
              <a:buFont typeface="Arial"/>
              <a:buChar char="‐"/>
            </a:pPr>
            <a:r>
              <a:rPr lang="en-US" altLang="ko-KR" sz="1100" dirty="0" smtClean="0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Montserrat"/>
              </a:rPr>
              <a:t>1</a:t>
            </a:r>
            <a:r>
              <a:rPr lang="ko-KR" altLang="en-US" sz="1100" dirty="0" smtClean="0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Montserrat"/>
              </a:rPr>
              <a:t>종 보호시설</a:t>
            </a:r>
          </a:p>
          <a:p>
            <a:pPr marL="457200" lvl="2" indent="-342900">
              <a:lnSpc>
                <a:spcPct val="150000"/>
              </a:lnSpc>
              <a:buClr>
                <a:schemeClr val="dk2"/>
              </a:buClr>
              <a:buSzPts val="1800"/>
            </a:pPr>
            <a:r>
              <a:rPr lang="en-US" altLang="ko-KR" sz="1100" dirty="0" smtClean="0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Montserrat"/>
              </a:rPr>
              <a:t>	</a:t>
            </a:r>
            <a:r>
              <a:rPr lang="ko-KR" altLang="en-US" sz="1100" dirty="0" err="1" smtClean="0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Montserrat"/>
              </a:rPr>
              <a:t>학교ㆍ유치원</a:t>
            </a:r>
            <a:r>
              <a:rPr lang="ko-KR" altLang="en-US" sz="1100" dirty="0" smtClean="0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Montserrat"/>
              </a:rPr>
              <a:t> </a:t>
            </a:r>
            <a:endParaRPr lang="en-US" altLang="ko-KR" sz="1100" dirty="0" smtClean="0">
              <a:solidFill>
                <a:schemeClr val="dk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86485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슬라이드 번호 개체 틀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E07143E-AFDD-45EC-8496-8264CE3ADF27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5C61DE66-A76E-4F18-84FE-71F59FAC4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735547"/>
            <a:ext cx="5522325" cy="85502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D74E1BFC-16DD-4B00-B05C-E727E37E74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8615"/>
          <a:stretch/>
        </p:blipFill>
        <p:spPr>
          <a:xfrm>
            <a:off x="140574" y="1399451"/>
            <a:ext cx="5522327" cy="2526248"/>
          </a:xfrm>
          <a:prstGeom prst="rect">
            <a:avLst/>
          </a:prstGeom>
        </p:spPr>
      </p:pic>
      <p:pic>
        <p:nvPicPr>
          <p:cNvPr id="18" name="Picture 6" descr="LPG충전소→수소복합충전소&amp;#39; 정책 지원 더해진다 - ::: 글로벌 녹색성장 미디어 - 이투뉴스">
            <a:extLst>
              <a:ext uri="{FF2B5EF4-FFF2-40B4-BE49-F238E27FC236}">
                <a16:creationId xmlns:a16="http://schemas.microsoft.com/office/drawing/2014/main" id="{F7A1ADA6-BD4F-4B07-AA18-16F7840941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14"/>
          <a:stretch/>
        </p:blipFill>
        <p:spPr bwMode="auto">
          <a:xfrm>
            <a:off x="5662899" y="1419324"/>
            <a:ext cx="3248203" cy="1816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1012F03-AF7F-466F-9E16-AEF50CB6FD42}"/>
              </a:ext>
            </a:extLst>
          </p:cNvPr>
          <p:cNvSpPr txBox="1"/>
          <p:nvPr/>
        </p:nvSpPr>
        <p:spPr>
          <a:xfrm>
            <a:off x="513845" y="3925699"/>
            <a:ext cx="8397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수소충전소와 </a:t>
            </a:r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LPG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충전소는 </a:t>
            </a:r>
            <a:r>
              <a:rPr lang="ko-KR" altLang="en-US" sz="1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같은 고압가스 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규제를 받으며 정부에서도 </a:t>
            </a:r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LPG 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충전소 활용 복합충전소를 구축할 계획을 가짐</a:t>
            </a:r>
            <a:endParaRPr lang="en-US" altLang="ko-KR" sz="1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  → </a:t>
            </a:r>
            <a:r>
              <a:rPr lang="ko-KR" altLang="en-US" sz="1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기존 </a:t>
            </a:r>
            <a:r>
              <a:rPr lang="en-US" altLang="ko-KR" sz="1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LPG </a:t>
            </a:r>
            <a:r>
              <a:rPr lang="ko-KR" altLang="en-US" sz="1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충전소를 바탕으로 </a:t>
            </a:r>
            <a:r>
              <a:rPr lang="ko-KR" altLang="en-US" sz="12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수소충전소</a:t>
            </a:r>
            <a:r>
              <a:rPr lang="ko-KR" altLang="en-US" sz="1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입지 분석 </a:t>
            </a:r>
            <a:r>
              <a:rPr lang="ko-KR" altLang="en-US" sz="1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수행 예정</a:t>
            </a:r>
            <a:endParaRPr lang="ko-KR" altLang="en-US" sz="1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Google Shape;235;p36"/>
          <p:cNvSpPr txBox="1">
            <a:spLocks noGrp="1"/>
          </p:cNvSpPr>
          <p:nvPr>
            <p:ph type="title"/>
          </p:nvPr>
        </p:nvSpPr>
        <p:spPr>
          <a:xfrm>
            <a:off x="157819" y="156347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02. </a:t>
            </a:r>
            <a:r>
              <a:rPr lang="en-US" dirty="0"/>
              <a:t>DS </a:t>
            </a:r>
            <a:r>
              <a:rPr lang="ko-KR" altLang="en-US" dirty="0"/>
              <a:t>진행사항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27424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/>
          <p:cNvSpPr txBox="1">
            <a:spLocks noGrp="1"/>
          </p:cNvSpPr>
          <p:nvPr>
            <p:ph type="title"/>
          </p:nvPr>
        </p:nvSpPr>
        <p:spPr>
          <a:xfrm>
            <a:off x="157819" y="156347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02. </a:t>
            </a:r>
            <a:r>
              <a:rPr lang="en-US" dirty="0"/>
              <a:t>DS </a:t>
            </a:r>
            <a:r>
              <a:rPr lang="ko-KR" altLang="en-US" dirty="0"/>
              <a:t>진행사항</a:t>
            </a:r>
            <a:endParaRPr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388DC1-0BEE-47F1-8447-D83D1FE99341}"/>
              </a:ext>
            </a:extLst>
          </p:cNvPr>
          <p:cNvSpPr txBox="1"/>
          <p:nvPr/>
        </p:nvSpPr>
        <p:spPr>
          <a:xfrm>
            <a:off x="1265213" y="2361235"/>
            <a:ext cx="2412840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20000"/>
              </a:lnSpc>
              <a:buFont typeface="나눔스퀘어 ExtraBold" panose="020B0600000101010101" pitchFamily="50" charset="-127"/>
              <a:buChar char="‐"/>
            </a:pPr>
            <a:r>
              <a:rPr lang="en-US" altLang="ko-KR" sz="1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X = </a:t>
            </a:r>
            <a:r>
              <a:rPr lang="ko-KR" altLang="en-US" sz="12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인구현황</a:t>
            </a:r>
            <a:r>
              <a:rPr lang="en-US" altLang="ko-KR" sz="1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자동차 등록대수</a:t>
            </a:r>
            <a:endParaRPr lang="en-US" altLang="ko-KR" sz="12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lnSpc>
                <a:spcPct val="120000"/>
              </a:lnSpc>
              <a:buFont typeface="나눔스퀘어 ExtraBold" panose="020B0600000101010101" pitchFamily="50" charset="-127"/>
              <a:buChar char="‐"/>
            </a:pPr>
            <a:r>
              <a:rPr lang="en-US" altLang="ko-KR" sz="1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Y = </a:t>
            </a:r>
            <a:r>
              <a:rPr lang="ko-KR" altLang="en-US" sz="1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1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LPG </a:t>
            </a:r>
            <a:r>
              <a:rPr lang="ko-KR" altLang="en-US" sz="1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충전소</a:t>
            </a:r>
            <a:endParaRPr lang="ko-KR" altLang="en-US" sz="1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E07143E-AFDD-45EC-8496-8264CE3ADF27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7819" y="729047"/>
            <a:ext cx="30572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342900">
              <a:buClr>
                <a:schemeClr val="dk2"/>
              </a:buClr>
              <a:buSzPts val="1800"/>
            </a:pPr>
            <a:r>
              <a:rPr lang="ko-KR" altLang="en-US" sz="1600" dirty="0" smtClean="0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Montserrat"/>
                <a:sym typeface="Montserrat"/>
              </a:rPr>
              <a:t>선형회귀분석을 통한 가중치 산정</a:t>
            </a:r>
            <a:endParaRPr lang="ko-KR" altLang="en-US" sz="1600" dirty="0">
              <a:solidFill>
                <a:schemeClr val="dk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Montserrat"/>
              <a:sym typeface="Montserrat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t="8873" b="30047"/>
          <a:stretch/>
        </p:blipFill>
        <p:spPr>
          <a:xfrm>
            <a:off x="471948" y="1122043"/>
            <a:ext cx="7753350" cy="123919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240" y="3087426"/>
            <a:ext cx="6143625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12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nagement Consulting Toolkit by Slidesgo">
  <a:themeElements>
    <a:clrScheme name="Simple Light">
      <a:dk1>
        <a:srgbClr val="000000"/>
      </a:dk1>
      <a:lt1>
        <a:srgbClr val="FFFFFF"/>
      </a:lt1>
      <a:dk2>
        <a:srgbClr val="4A8CFF"/>
      </a:dk2>
      <a:lt2>
        <a:srgbClr val="EFEFEF"/>
      </a:lt2>
      <a:accent1>
        <a:srgbClr val="003BA3"/>
      </a:accent1>
      <a:accent2>
        <a:srgbClr val="000000"/>
      </a:accent2>
      <a:accent3>
        <a:srgbClr val="4A8CFF"/>
      </a:accent3>
      <a:accent4>
        <a:srgbClr val="EFEFEF"/>
      </a:accent4>
      <a:accent5>
        <a:srgbClr val="003BA3"/>
      </a:accent5>
      <a:accent6>
        <a:srgbClr val="000000"/>
      </a:accent6>
      <a:hlink>
        <a:srgbClr val="003BA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315</Words>
  <Application>Microsoft Office PowerPoint</Application>
  <PresentationFormat>화면 슬라이드 쇼(16:9)</PresentationFormat>
  <Paragraphs>90</Paragraphs>
  <Slides>12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나눔스퀘어 ExtraBold</vt:lpstr>
      <vt:lpstr>맑은 고딕</vt:lpstr>
      <vt:lpstr>Montserrat</vt:lpstr>
      <vt:lpstr>Fira Sans Extra Condensed Medium</vt:lpstr>
      <vt:lpstr>Arial</vt:lpstr>
      <vt:lpstr>Management Consulting Toolkit by Slidesgo</vt:lpstr>
      <vt:lpstr>디자인 사용자 지정</vt:lpstr>
      <vt:lpstr>수소충전소  최적 입지 선정</vt:lpstr>
      <vt:lpstr>목 차</vt:lpstr>
      <vt:lpstr>서비스 정의</vt:lpstr>
      <vt:lpstr>01.  주제선정 및 서비스</vt:lpstr>
      <vt:lpstr>01. 주제선정 및 서비스</vt:lpstr>
      <vt:lpstr>DS 진행사항</vt:lpstr>
      <vt:lpstr>02. DS 진행사항</vt:lpstr>
      <vt:lpstr>02. DS 진행사항</vt:lpstr>
      <vt:lpstr>02. DS 진행사항</vt:lpstr>
      <vt:lpstr>02. DS 진행사항</vt:lpstr>
      <vt:lpstr>02. DS 진행사항</vt:lpstr>
      <vt:lpstr>DE 진행사항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Management  Consulting Toolkit</dc:title>
  <dc:creator>admin</dc:creator>
  <cp:lastModifiedBy>admin</cp:lastModifiedBy>
  <cp:revision>55</cp:revision>
  <dcterms:modified xsi:type="dcterms:W3CDTF">2021-09-11T01:54:46Z</dcterms:modified>
</cp:coreProperties>
</file>