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yY1ozr0URmcCC9fO/kvNSFNO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D2C77-139C-4BB3-952A-F40467638215}">
  <a:tblStyle styleId="{309D2C77-139C-4BB3-952A-F40467638215}" styleName="Table_0">
    <a:wholeTbl>
      <a:tcTxStyle b="off" i="off">
        <a:font>
          <a:latin typeface="나눔스퀘어_ac"/>
          <a:ea typeface="나눔스퀘어_ac"/>
          <a:cs typeface="나눔스퀘어_a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ngku.tistory.com/entry/%ED%8C%8C%EC%9D%B4%EC%8D%AC-%EB%8B%A4%EC%A4%91-%EC%84%A0%ED%98%95-%ED%9A%8C%EA%B7%80-%EB%B6%84%EC%84%9D-%EC%8B%9C%EA%B0%81%ED%99%94Multiple-Regression-Analysi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/>
              <a:t>기후 데이터를 활용한 모기 </a:t>
            </a:r>
            <a:r>
              <a:rPr lang="ko-KR" altLang="en-US" b="1" dirty="0" err="1"/>
              <a:t>개체수</a:t>
            </a:r>
            <a:r>
              <a:rPr lang="ko-KR" altLang="en-US" b="1" dirty="0"/>
              <a:t> </a:t>
            </a:r>
            <a:r>
              <a:rPr lang="ko-KR" altLang="en-US" b="1" dirty="0" smtClean="0"/>
              <a:t>예측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RFE, Regression, PCA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00944"/>
            <a:ext cx="9144000" cy="1156855"/>
          </a:xfrm>
        </p:spPr>
        <p:txBody>
          <a:bodyPr/>
          <a:lstStyle/>
          <a:p>
            <a:r>
              <a:rPr lang="en-US" altLang="ko-KR" dirty="0" smtClean="0"/>
              <a:t>2021.07.07</a:t>
            </a:r>
          </a:p>
          <a:p>
            <a:r>
              <a:rPr lang="ko-KR" altLang="en-US" dirty="0" smtClean="0"/>
              <a:t>고아름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2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090" y="350407"/>
            <a:ext cx="10649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김연지 </a:t>
            </a:r>
            <a:r>
              <a:rPr lang="en-US" altLang="ko-KR" sz="2000" dirty="0"/>
              <a:t>FT</a:t>
            </a:r>
            <a:r>
              <a:rPr lang="ko-KR" altLang="en-US" sz="2000" dirty="0"/>
              <a:t>님이 추천해주신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적용 </a:t>
            </a:r>
            <a:r>
              <a:rPr lang="ko-KR" altLang="en-US" sz="2000" dirty="0" smtClean="0"/>
              <a:t>사이트 </a:t>
            </a:r>
            <a:r>
              <a:rPr lang="ko-KR" altLang="en-US" sz="2000" dirty="0" err="1" smtClean="0"/>
              <a:t>모델별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성능 비교 정보 보여주는 </a:t>
            </a:r>
            <a:r>
              <a:rPr lang="ko-KR" altLang="en-US" sz="2000" dirty="0" smtClean="0"/>
              <a:t>라이브러리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pycaret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://john-analyst.medium.com/pycaret-%EC%BD%94%EB%93%9C-%EB%AA%87-%EC%A4%84%EB%A1%9C-%EB%A8%B8%EC%8B%A0%EB%9F%AC%EB%8B%9D-%EB%AA%A8%EB%8D%B8-%EB%A7%8C%EB%93%A4%EA%B8%B0-18a8de4b6024</a:t>
            </a:r>
          </a:p>
        </p:txBody>
      </p:sp>
    </p:spTree>
    <p:extLst>
      <p:ext uri="{BB962C8B-B14F-4D97-AF65-F5344CB8AC3E}">
        <p14:creationId xmlns:p14="http://schemas.microsoft.com/office/powerpoint/2010/main" val="27102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4892" y="268448"/>
            <a:ext cx="7252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before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2097290400"/>
              </p:ext>
            </p:extLst>
          </p:nvPr>
        </p:nvGraphicFramePr>
        <p:xfrm>
          <a:off x="704999" y="1489776"/>
          <a:ext cx="10404960" cy="4804344"/>
        </p:xfrm>
        <a:graphic>
          <a:graphicData uri="http://schemas.openxmlformats.org/drawingml/2006/table">
            <a:tbl>
              <a:tblPr firstRow="1" bandRow="1">
                <a:noFill/>
                <a:tableStyleId>{309D2C77-139C-4BB3-952A-F40467638215}</a:tableStyleId>
              </a:tblPr>
              <a:tblGrid>
                <a:gridCol w="260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21361467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l_temp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최저기온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rain_per_day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일강수량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mm)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wind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풍속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m/s)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dew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이슬점온도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humidity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상대습도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(%)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steam_pressure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평균 증기압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(</a:t>
                      </a: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hPa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)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602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sunshine_time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일조시간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800" u="none" strike="noStrike" cap="none" dirty="0" err="1" smtClean="0">
                          <a:solidFill>
                            <a:schemeClr val="dk1"/>
                          </a:solidFill>
                        </a:rPr>
                        <a:t>hr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8044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sunshine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일사량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MJ/m2)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7082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ground_surface_temp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지면온도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01014"/>
                  </a:ext>
                </a:extLst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10" y="2117163"/>
            <a:ext cx="4984099" cy="3669728"/>
          </a:xfrm>
          <a:prstGeom prst="rect">
            <a:avLst/>
          </a:prstGeom>
        </p:spPr>
      </p:pic>
      <p:sp>
        <p:nvSpPr>
          <p:cNvPr id="91" name="Google Shape;91;p2"/>
          <p:cNvSpPr txBox="1"/>
          <p:nvPr/>
        </p:nvSpPr>
        <p:spPr>
          <a:xfrm>
            <a:off x="234892" y="268448"/>
            <a:ext cx="3026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43473" y="1862697"/>
            <a:ext cx="762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9772255" y="1840850"/>
            <a:ext cx="751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7103" r="18589"/>
          <a:stretch/>
        </p:blipFill>
        <p:spPr>
          <a:xfrm>
            <a:off x="7067" y="2294020"/>
            <a:ext cx="3939291" cy="3492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7664"/>
          <a:stretch/>
        </p:blipFill>
        <p:spPr>
          <a:xfrm>
            <a:off x="7010901" y="2342146"/>
            <a:ext cx="4899793" cy="3551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6" y="895900"/>
            <a:ext cx="10962000" cy="1438197"/>
          </a:xfrm>
          <a:prstGeom prst="rect">
            <a:avLst/>
          </a:prstGeom>
        </p:spPr>
      </p:pic>
      <p:sp>
        <p:nvSpPr>
          <p:cNvPr id="113" name="Google Shape;113;p4"/>
          <p:cNvSpPr txBox="1"/>
          <p:nvPr/>
        </p:nvSpPr>
        <p:spPr>
          <a:xfrm>
            <a:off x="234892" y="268448"/>
            <a:ext cx="4910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before 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34892" y="3212297"/>
            <a:ext cx="47252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after normalization &amp; standardization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56" y="3840709"/>
            <a:ext cx="10961895" cy="1511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234892" y="268448"/>
            <a:ext cx="3654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34892" y="810354"/>
            <a:ext cx="1759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34892" y="3917308"/>
            <a:ext cx="1986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1352260"/>
            <a:ext cx="10126488" cy="2257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92" y="4324480"/>
            <a:ext cx="8678486" cy="22482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85;p1"/>
          <p:cNvGraphicFramePr/>
          <p:nvPr>
            <p:extLst>
              <p:ext uri="{D42A27DB-BD31-4B8C-83A1-F6EECF244321}">
                <p14:modId xmlns:p14="http://schemas.microsoft.com/office/powerpoint/2010/main" val="3856452169"/>
              </p:ext>
            </p:extLst>
          </p:nvPr>
        </p:nvGraphicFramePr>
        <p:xfrm>
          <a:off x="704999" y="1489776"/>
          <a:ext cx="10404960" cy="4804344"/>
        </p:xfrm>
        <a:graphic>
          <a:graphicData uri="http://schemas.openxmlformats.org/drawingml/2006/table">
            <a:tbl>
              <a:tblPr firstRow="1" bandRow="1">
                <a:noFill/>
                <a:tableStyleId>{309D2C77-139C-4BB3-952A-F40467638215}</a:tableStyleId>
              </a:tblPr>
              <a:tblGrid>
                <a:gridCol w="260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21361467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l_temp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최저기온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rain_per_day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일강수량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mm)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wind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풍속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m/s)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dew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이슬점온도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humidity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상대습도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(%)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steam_pressure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평균 증기압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(</a:t>
                      </a: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hPa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)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602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sunshine_time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일조시간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800" u="none" strike="noStrike" cap="none" dirty="0" err="1" smtClean="0">
                          <a:solidFill>
                            <a:schemeClr val="dk1"/>
                          </a:solidFill>
                        </a:rPr>
                        <a:t>hr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8044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sunshine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일사량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MJ/m2)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7082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ground_surface_temp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지면온도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01014"/>
                  </a:ext>
                </a:extLst>
              </a:tr>
            </a:tbl>
          </a:graphicData>
        </a:graphic>
      </p:graphicFrame>
      <p:sp>
        <p:nvSpPr>
          <p:cNvPr id="6" name="Google Shape;86;p1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52" y="2365325"/>
            <a:ext cx="5377748" cy="3731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17426"/>
          <a:stretch/>
        </p:blipFill>
        <p:spPr>
          <a:xfrm>
            <a:off x="3317820" y="2319129"/>
            <a:ext cx="4073580" cy="3777225"/>
          </a:xfrm>
          <a:prstGeom prst="rect">
            <a:avLst/>
          </a:prstGeom>
        </p:spPr>
      </p:pic>
      <p:sp>
        <p:nvSpPr>
          <p:cNvPr id="143" name="Google Shape;143;p7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998" y="2224747"/>
            <a:ext cx="3912978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1809" r="19326"/>
          <a:stretch/>
        </p:blipFill>
        <p:spPr>
          <a:xfrm>
            <a:off x="45719" y="2224746"/>
            <a:ext cx="3855721" cy="3653215"/>
          </a:xfrm>
          <a:prstGeom prst="rect">
            <a:avLst/>
          </a:prstGeom>
        </p:spPr>
      </p:pic>
      <p:sp>
        <p:nvSpPr>
          <p:cNvPr id="12" name="Google Shape;95;p2"/>
          <p:cNvSpPr txBox="1"/>
          <p:nvPr/>
        </p:nvSpPr>
        <p:spPr>
          <a:xfrm>
            <a:off x="5643473" y="1862697"/>
            <a:ext cx="762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7;p2"/>
          <p:cNvSpPr txBox="1"/>
          <p:nvPr/>
        </p:nvSpPr>
        <p:spPr>
          <a:xfrm>
            <a:off x="9772255" y="1840850"/>
            <a:ext cx="751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945" y="106507"/>
            <a:ext cx="1969655" cy="734002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6327" y="1025236"/>
            <a:ext cx="11067473" cy="5151727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ko-KR" altLang="en-US" sz="2000" dirty="0" err="1" smtClean="0"/>
              <a:t>평균온도</a:t>
            </a:r>
            <a:r>
              <a:rPr lang="en-US" altLang="ko-KR" sz="2000" dirty="0"/>
              <a:t>, </a:t>
            </a:r>
            <a:r>
              <a:rPr lang="ko-KR" altLang="en-US" sz="2000" dirty="0"/>
              <a:t>최저기온</a:t>
            </a:r>
            <a:r>
              <a:rPr lang="en-US" altLang="ko-KR" sz="2000" dirty="0"/>
              <a:t>, </a:t>
            </a:r>
            <a:r>
              <a:rPr lang="ko-KR" altLang="en-US" sz="2000" dirty="0"/>
              <a:t>최고기온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지면온도가</a:t>
            </a:r>
            <a:r>
              <a:rPr lang="ko-KR" altLang="en-US" sz="2000" dirty="0"/>
              <a:t> 다 연관성이 있어 </a:t>
            </a:r>
            <a:r>
              <a:rPr lang="en-US" altLang="ko-KR" sz="2000" dirty="0"/>
              <a:t>Feature </a:t>
            </a:r>
            <a:r>
              <a:rPr lang="en-US" altLang="ko-KR" sz="2000" dirty="0" err="1"/>
              <a:t>Selction</a:t>
            </a:r>
            <a:r>
              <a:rPr lang="en-US" altLang="ko-KR" sz="2000" dirty="0"/>
              <a:t> </a:t>
            </a:r>
            <a:r>
              <a:rPr lang="ko-KR" altLang="en-US" sz="2000" dirty="0"/>
              <a:t>시 이 변수들 위주로 선택된다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최저기온</a:t>
            </a:r>
            <a:r>
              <a:rPr lang="en-US" altLang="ko-KR" sz="2000" dirty="0"/>
              <a:t>, </a:t>
            </a:r>
            <a:r>
              <a:rPr lang="ko-KR" altLang="en-US" sz="2000" dirty="0"/>
              <a:t>최고기온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지면온도를</a:t>
            </a:r>
            <a:r>
              <a:rPr lang="ko-KR" altLang="en-US" sz="2000" dirty="0"/>
              <a:t> 제외하고 </a:t>
            </a:r>
            <a:r>
              <a:rPr lang="ko-KR" altLang="en-US" sz="2000" dirty="0" err="1"/>
              <a:t>평균온도만</a:t>
            </a:r>
            <a:r>
              <a:rPr lang="ko-KR" altLang="en-US" sz="2000" dirty="0"/>
              <a:t> 사용해도 괜찮을지</a:t>
            </a:r>
            <a:r>
              <a:rPr lang="en-US" altLang="ko-KR" sz="2000" dirty="0" smtClean="0"/>
              <a:t>?</a:t>
            </a:r>
          </a:p>
          <a:p>
            <a:pPr marL="571500" lvl="1" indent="0">
              <a:buNone/>
            </a:pPr>
            <a:endParaRPr lang="en-US" altLang="ko-KR" sz="1600" dirty="0" smtClean="0"/>
          </a:p>
          <a:p>
            <a:pPr marL="571500" lvl="1" indent="0">
              <a:buNone/>
            </a:pPr>
            <a:r>
              <a:rPr lang="ko-KR" altLang="en-US" sz="1800" dirty="0" smtClean="0"/>
              <a:t>연지</a:t>
            </a:r>
            <a:r>
              <a:rPr lang="en-US" altLang="ko-KR" sz="1800" dirty="0" smtClean="0"/>
              <a:t>FT)  </a:t>
            </a:r>
            <a:r>
              <a:rPr lang="ko-KR" altLang="en-US" sz="1800" dirty="0" err="1" smtClean="0"/>
              <a:t>평균온도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최저기온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최고기온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지면온도는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571500" lvl="1" indent="0">
              <a:buNone/>
            </a:pPr>
            <a:r>
              <a:rPr lang="ko-KR" altLang="en-US" sz="1800" dirty="0" err="1" smtClean="0"/>
              <a:t>다중공선성</a:t>
            </a:r>
            <a:r>
              <a:rPr lang="ko-KR" altLang="en-US" sz="1800" dirty="0" smtClean="0"/>
              <a:t> 문제가 발생할 수 있음</a:t>
            </a:r>
            <a:r>
              <a:rPr lang="en-US" altLang="ko-KR" sz="1800" dirty="0" smtClean="0"/>
              <a:t>.</a:t>
            </a:r>
          </a:p>
          <a:p>
            <a:pPr marL="571500" lvl="1" indent="0">
              <a:buNone/>
            </a:pPr>
            <a:r>
              <a:rPr lang="ko-KR" altLang="en-US" sz="1800" dirty="0" err="1" smtClean="0"/>
              <a:t>평균온도만</a:t>
            </a:r>
            <a:r>
              <a:rPr lang="ko-KR" altLang="en-US" sz="1800" dirty="0" smtClean="0"/>
              <a:t> 사용하는 것을 추천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70" y="2272961"/>
            <a:ext cx="5377748" cy="37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945" y="106507"/>
            <a:ext cx="1969655" cy="734002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6327" y="1025236"/>
            <a:ext cx="11067473" cy="5624946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2"/>
            </a:pPr>
            <a:r>
              <a:rPr lang="en-US" altLang="ko-KR" sz="2000" dirty="0" smtClean="0"/>
              <a:t>(</a:t>
            </a:r>
            <a:r>
              <a:rPr lang="ko-KR" altLang="en-US" sz="2000" dirty="0"/>
              <a:t>표준화</a:t>
            </a:r>
            <a:r>
              <a:rPr lang="en-US" altLang="ko-KR" sz="2000" dirty="0"/>
              <a:t>, </a:t>
            </a:r>
            <a:r>
              <a:rPr lang="ko-KR" altLang="en-US" sz="2000" dirty="0"/>
              <a:t>정규화</a:t>
            </a:r>
            <a:r>
              <a:rPr lang="en-US" altLang="ko-KR" sz="2000" dirty="0"/>
              <a:t>) </a:t>
            </a:r>
            <a:r>
              <a:rPr lang="ko-KR" altLang="en-US" sz="2000" dirty="0"/>
              <a:t>표준화 정규화를 둘다 해야 하는지</a:t>
            </a:r>
            <a:r>
              <a:rPr lang="en-US" altLang="ko-KR" sz="2000" dirty="0"/>
              <a:t>? </a:t>
            </a:r>
            <a:r>
              <a:rPr lang="ko-KR" altLang="en-US" sz="2000" dirty="0"/>
              <a:t>우리는 표준화만 했음</a:t>
            </a:r>
            <a:endParaRPr lang="en-US" altLang="ko-KR" sz="2000" dirty="0" smtClean="0"/>
          </a:p>
          <a:p>
            <a:pPr marL="571500" lvl="1" indent="0">
              <a:buNone/>
            </a:pPr>
            <a:endParaRPr lang="en-US" altLang="ko-KR" sz="1600" dirty="0" smtClean="0"/>
          </a:p>
          <a:p>
            <a:pPr marL="571500" lvl="1" indent="0">
              <a:buNone/>
            </a:pPr>
            <a:r>
              <a:rPr lang="ko-KR" altLang="en-US" sz="1800" dirty="0" smtClean="0"/>
              <a:t>연지</a:t>
            </a:r>
            <a:r>
              <a:rPr lang="en-US" altLang="ko-KR" sz="1800" dirty="0" smtClean="0"/>
              <a:t>FT)  </a:t>
            </a:r>
            <a:r>
              <a:rPr lang="ko-KR" altLang="en-US" sz="1800" dirty="0" smtClean="0"/>
              <a:t>정규화는 </a:t>
            </a:r>
            <a:r>
              <a:rPr lang="en-US" altLang="ko-KR" sz="1800" dirty="0" smtClean="0"/>
              <a:t>outlier </a:t>
            </a:r>
            <a:r>
              <a:rPr lang="ko-KR" altLang="en-US" sz="1800" dirty="0" smtClean="0"/>
              <a:t>을 영향을 줄이기 위해 사용</a:t>
            </a:r>
            <a:r>
              <a:rPr lang="en-US" altLang="ko-KR" sz="1800" dirty="0" smtClean="0"/>
              <a:t>. Outlier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boxplot</a:t>
            </a:r>
            <a:r>
              <a:rPr lang="ko-KR" altLang="en-US" sz="1800" dirty="0" smtClean="0"/>
              <a:t>으로 확인 가능</a:t>
            </a:r>
            <a:r>
              <a:rPr lang="en-US" altLang="ko-KR" sz="1800" dirty="0" smtClean="0"/>
              <a:t>.</a:t>
            </a:r>
          </a:p>
          <a:p>
            <a:pPr marL="571500" lvl="1" indent="0">
              <a:buNone/>
            </a:pPr>
            <a:r>
              <a:rPr lang="ko-KR" altLang="en-US" sz="1800" dirty="0" smtClean="0"/>
              <a:t>보통 표준화만 하기도 함</a:t>
            </a:r>
            <a:r>
              <a:rPr lang="en-US" altLang="ko-KR" sz="1800" dirty="0" smtClean="0"/>
              <a:t>.</a:t>
            </a:r>
          </a:p>
          <a:p>
            <a:pPr marL="571500" lvl="1" indent="0">
              <a:buNone/>
            </a:pPr>
            <a:endParaRPr lang="en-US" altLang="ko-KR" sz="1600" dirty="0"/>
          </a:p>
          <a:p>
            <a:pPr marL="571500" lvl="1" indent="0">
              <a:buNone/>
            </a:pPr>
            <a:endParaRPr lang="en-US" altLang="ko-KR" sz="1600" dirty="0" smtClean="0"/>
          </a:p>
          <a:p>
            <a:pPr marL="571500" lvl="1" indent="-457200">
              <a:spcBef>
                <a:spcPts val="1000"/>
              </a:spcBef>
              <a:buFont typeface="+mj-lt"/>
              <a:buAutoNum type="arabicPeriod" startAt="3"/>
            </a:pPr>
            <a:r>
              <a:rPr lang="en-US" altLang="ko-KR" sz="2000" dirty="0" smtClean="0"/>
              <a:t>PC-1</a:t>
            </a:r>
            <a:r>
              <a:rPr lang="en-US" altLang="ko-KR" sz="2000" dirty="0"/>
              <a:t>, PC-2, PC-3, PC-4 : </a:t>
            </a:r>
            <a:r>
              <a:rPr lang="ko-KR" altLang="en-US" sz="2000" dirty="0"/>
              <a:t>어떤 변수들이 </a:t>
            </a:r>
            <a:r>
              <a:rPr lang="ko-KR" altLang="en-US" sz="2000" dirty="0" err="1"/>
              <a:t>차원축소가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된건지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어떻게 해석해야 하는지</a:t>
            </a:r>
            <a:r>
              <a:rPr lang="en-US" altLang="ko-KR" sz="2000" dirty="0" smtClean="0"/>
              <a:t>?</a:t>
            </a:r>
          </a:p>
          <a:p>
            <a:pPr marL="571500" lvl="1" indent="-457200">
              <a:spcBef>
                <a:spcPts val="1000"/>
              </a:spcBef>
              <a:buFont typeface="+mj-lt"/>
              <a:buAutoNum type="arabicPeriod" startAt="3"/>
            </a:pPr>
            <a:endParaRPr lang="en-US" altLang="ko-KR" sz="2000" dirty="0" smtClean="0"/>
          </a:p>
          <a:p>
            <a:pPr marL="571500" lvl="1" indent="0">
              <a:buNone/>
            </a:pPr>
            <a:r>
              <a:rPr lang="ko-KR" altLang="en-US" sz="1800" dirty="0"/>
              <a:t>연지</a:t>
            </a:r>
            <a:r>
              <a:rPr lang="en-US" altLang="ko-KR" sz="1800" dirty="0"/>
              <a:t>FT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예측모델을 만드는게 목적이다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라고 하면 </a:t>
            </a:r>
            <a:r>
              <a:rPr lang="en-US" altLang="ko-KR" sz="1800" dirty="0" smtClean="0"/>
              <a:t>PCA</a:t>
            </a:r>
            <a:r>
              <a:rPr lang="ko-KR" altLang="en-US" sz="1800" dirty="0" smtClean="0"/>
              <a:t>를 활용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어떤 특정 변수가 </a:t>
            </a:r>
            <a:r>
              <a:rPr lang="ko-KR" altLang="en-US" sz="1800" dirty="0" err="1" smtClean="0"/>
              <a:t>목표변수에</a:t>
            </a:r>
            <a:r>
              <a:rPr lang="ko-KR" altLang="en-US" sz="1800" dirty="0" smtClean="0"/>
              <a:t> 영향을 미치는 것을 확인하기 위해서는 부적절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본 주제와는 맞지 않는 방법이라고 판단함</a:t>
            </a:r>
            <a:r>
              <a:rPr lang="en-US" altLang="ko-KR" sz="1800" dirty="0" smtClean="0"/>
              <a:t>.</a:t>
            </a:r>
          </a:p>
          <a:p>
            <a:pPr marL="571500" lvl="1" indent="0">
              <a:buNone/>
            </a:pPr>
            <a:endParaRPr lang="en-US" altLang="ko-KR" sz="1800" dirty="0" smtClean="0"/>
          </a:p>
          <a:p>
            <a:pPr marL="571500" lvl="1" indent="0">
              <a:buNone/>
            </a:pPr>
            <a:endParaRPr lang="en-US" altLang="ko-KR" sz="1800" dirty="0"/>
          </a:p>
          <a:p>
            <a:pPr marL="571500" lvl="1" indent="-457200">
              <a:spcBef>
                <a:spcPts val="1000"/>
              </a:spcBef>
              <a:buFont typeface="+mj-lt"/>
              <a:buAutoNum type="arabicPeriod" startAt="4"/>
            </a:pPr>
            <a:r>
              <a:rPr lang="ko-KR" altLang="en-US" sz="2000" dirty="0" err="1" smtClean="0"/>
              <a:t>회기분석</a:t>
            </a:r>
            <a:r>
              <a:rPr lang="ko-KR" altLang="en-US" sz="2000" dirty="0" smtClean="0"/>
              <a:t> 시 그래프가 </a:t>
            </a:r>
            <a:r>
              <a:rPr lang="ko-KR" altLang="en-US" sz="2000" dirty="0"/>
              <a:t>왜 저렇게 </a:t>
            </a:r>
            <a:r>
              <a:rPr lang="ko-KR" altLang="en-US" sz="2000" dirty="0" smtClean="0"/>
              <a:t>나오는지</a:t>
            </a:r>
            <a:r>
              <a:rPr lang="en-US" altLang="ko-KR" sz="2000" dirty="0" smtClean="0"/>
              <a:t>?</a:t>
            </a:r>
          </a:p>
          <a:p>
            <a:pPr marL="571500" lvl="1" indent="-457200">
              <a:spcBef>
                <a:spcPts val="1000"/>
              </a:spcBef>
              <a:buFont typeface="+mj-lt"/>
              <a:buAutoNum type="arabicPeriod" startAt="4"/>
            </a:pPr>
            <a:endParaRPr lang="en-US" altLang="ko-KR" sz="2000" dirty="0"/>
          </a:p>
          <a:p>
            <a:pPr marL="571500" lvl="1" indent="0">
              <a:buNone/>
            </a:pPr>
            <a:r>
              <a:rPr lang="ko-KR" altLang="en-US" sz="1800" dirty="0"/>
              <a:t>연지</a:t>
            </a:r>
            <a:r>
              <a:rPr lang="en-US" altLang="ko-KR" sz="1800" dirty="0"/>
              <a:t>FT) </a:t>
            </a:r>
            <a:r>
              <a:rPr lang="ko-KR" altLang="en-US" sz="1800" dirty="0" smtClean="0"/>
              <a:t>일반선형회귀모형을 사용했기 때문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다중회귀모형으로 </a:t>
            </a:r>
            <a:r>
              <a:rPr lang="ko-KR" altLang="en-US" sz="1800" dirty="0" smtClean="0"/>
              <a:t>분석</a:t>
            </a:r>
            <a:r>
              <a:rPr lang="en-US" altLang="ko-KR" sz="1800" dirty="0" smtClean="0"/>
              <a:t> </a:t>
            </a:r>
          </a:p>
          <a:p>
            <a:pPr marL="571500" lvl="1" indent="0">
              <a:buNone/>
            </a:pPr>
            <a:r>
              <a:rPr lang="ko-KR" altLang="en-US" sz="1600" dirty="0" smtClean="0">
                <a:hlinkClick r:id="rId2"/>
              </a:rPr>
              <a:t>다중회기모형 참고자료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66" y="4539052"/>
            <a:ext cx="2546061" cy="2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387</Words>
  <Application>Microsoft Office PowerPoint</Application>
  <PresentationFormat>와이드스크린</PresentationFormat>
  <Paragraphs>109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나눔스퀘어_ac</vt:lpstr>
      <vt:lpstr>Arial</vt:lpstr>
      <vt:lpstr>Office 테마</vt:lpstr>
      <vt:lpstr> 기후 데이터를 활용한 모기 개체수 예측 RFE, Regression, PCA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8</cp:revision>
  <dcterms:created xsi:type="dcterms:W3CDTF">2021-06-18T02:43:41Z</dcterms:created>
  <dcterms:modified xsi:type="dcterms:W3CDTF">2021-07-08T03:13:57Z</dcterms:modified>
</cp:coreProperties>
</file>