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58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22" autoAdjust="0"/>
    <p:restoredTop sz="94660"/>
  </p:normalViewPr>
  <p:slideViewPr>
    <p:cSldViewPr snapToGrid="0">
      <p:cViewPr>
        <p:scale>
          <a:sx n="100" d="100"/>
          <a:sy n="100" d="100"/>
        </p:scale>
        <p:origin x="127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6D5D3-B6F3-4969-B411-3911EF361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4C2A5E-66AD-4417-B8EC-7F8A12961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933FB-BEF7-4F3B-8425-E078AAFF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C83B-1421-4468-B561-B3766272A467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956F96-3ED7-4BCD-8332-610A53AC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16EBC-59C6-4E04-82DE-90E7635D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1833-2EBF-49DA-A6FA-B08976743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46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9FD6F-2CB9-4542-9EC5-2D502132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59A792-6E33-49A4-9D47-D5E77E786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1C213-A4EC-42DB-AF0C-C4D9593D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C83B-1421-4468-B561-B3766272A467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0E26F-DD38-4BC5-8FE4-77FFE4EE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064606-A6C3-4F1F-88B3-EB7B23F3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1833-2EBF-49DA-A6FA-B08976743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49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5781A9-BE82-4EF2-826A-019928FBD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69401F-17FE-4544-8054-9E406EF78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33B9D2-AB2A-4A1B-BD11-9B72089A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C83B-1421-4468-B561-B3766272A467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F83C0-E5D4-406B-BC93-B1D80C93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42D817-18A2-4CC2-B5BA-9F5FFEA4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1833-2EBF-49DA-A6FA-B08976743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51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B025B-E356-4EEC-A116-F6E32F3C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422F6-363A-410C-A9BD-129E5DF0F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2CC68-BC00-47B8-8944-224FF5B6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C83B-1421-4468-B561-B3766272A467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871C1-A2FD-496F-BB37-96BAEA58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CE517-38FA-4DD6-9A7A-18395D87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1833-2EBF-49DA-A6FA-B08976743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75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A700F-AF9D-4727-94A2-4FA66562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C2A6E0-F17A-4260-B788-41F8B5993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5BC2A-DCC2-4C8E-BFA7-DB974B81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C83B-1421-4468-B561-B3766272A467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78FB0-C9FF-4CCE-BB91-D45C3D81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2D8D6F-3834-4021-84A0-A8C2AE1C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1833-2EBF-49DA-A6FA-B08976743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0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C92C0-9BC7-46E4-A2F0-71F6223D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AA36A-21E9-4A69-9BD4-BD91FA0A8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89D968-620A-421B-8BC1-FF1A0A2D2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D10F8-3620-46A2-A6BC-E12A8121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C83B-1421-4468-B561-B3766272A467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61E7E2-3196-4C8A-8A28-CDA5B366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9DDE2E-6F4F-4F1C-90B4-D5CDD93F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1833-2EBF-49DA-A6FA-B08976743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13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BC499-D4AA-4C81-B6CC-145C68E1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1262F9-6C0C-4893-9B07-48FF090D0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A4FC52-3C3E-4A7B-AF38-099FDD1F7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F4BFF7-E4EE-4D4C-9D5D-E0AD628B4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DCADA2-5107-4852-92C4-997FCC0E9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1E2AAB-66B1-407A-8F12-B1C1EA6EB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C83B-1421-4468-B561-B3766272A467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C10C33-D2A0-43AA-86E7-8291066D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C0152C-9669-4E8B-BA4A-97233BDA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1833-2EBF-49DA-A6FA-B08976743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24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9DA14-E8E9-40FF-A81C-55D5973D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240F34-FF04-4D00-AC2D-2D6C5308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C83B-1421-4468-B561-B3766272A467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F9F677-3EEE-41F6-B925-87D4683C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4C03BC-9146-4644-98F0-E0E349DB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1833-2EBF-49DA-A6FA-B08976743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51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429AEF-7181-4024-9C09-404DA8BF5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C83B-1421-4468-B561-B3766272A467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21A7BA-AD25-4E9E-81CC-B389B627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915320-4A22-4897-8073-5F250067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1833-2EBF-49DA-A6FA-B08976743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85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6BCAE-F872-4C67-A747-D41644CF7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5990EE-525C-415D-BE8C-0CF3DCCF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B683BD-CCDD-462C-A0C6-31517D153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1C1D6E-A552-48C2-AC50-D1626B71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C83B-1421-4468-B561-B3766272A467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B704DF-62FD-496C-A6C7-84592687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806A6D-7133-4AC8-8883-D6959AF7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1833-2EBF-49DA-A6FA-B08976743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79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8552C-B9F0-4D5E-8731-DB0C0A29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C047FE-CE5C-4586-9159-692B9C2CD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65BB58-D60D-40D0-B07C-C58CA43E3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E53D4B-C7A9-4323-B4FD-D8F85336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C83B-1421-4468-B561-B3766272A467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3EA474-FAD3-447A-9642-C63AE94B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5FC3B6-4893-40B6-AA40-6FB285B4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1833-2EBF-49DA-A6FA-B08976743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68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25D9C0-6336-41A7-8672-A7AA1C6F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46EB67-C318-4775-AE52-C37FE0DD0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87836-F6BD-4E36-A6DF-1F2D63502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CC83B-1421-4468-B561-B3766272A467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25C606-6D78-4CEC-9D9A-782CE6606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1E459-A905-4E0F-9399-BD14CE64E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21833-2EBF-49DA-A6FA-B08976743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2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feature_selection.f_classif.html" TargetMode="External"/><Relationship Id="rId2" Type="http://schemas.openxmlformats.org/officeDocument/2006/relationships/hyperlink" Target="https://scikit-learn.org/stable/modules/generated/sklearn.feature_selection.f_regression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cikit-learn.org/stable/modules/generated/sklearn.feature_selection.mutual_info_regression.html" TargetMode="External"/><Relationship Id="rId5" Type="http://schemas.openxmlformats.org/officeDocument/2006/relationships/hyperlink" Target="https://scikit-learn.org/stable/modules/generated/sklearn.feature_selection.mutual_info_classif.html" TargetMode="External"/><Relationship Id="rId4" Type="http://schemas.openxmlformats.org/officeDocument/2006/relationships/hyperlink" Target="https://scikit-learn.org/stable/modules/generated/sklearn.feature_selection.chi2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feature_selection.SelectPercentile.html" TargetMode="External"/><Relationship Id="rId2" Type="http://schemas.openxmlformats.org/officeDocument/2006/relationships/hyperlink" Target="https://scikit-learn.org/stable/modules/generated/sklearn.feature_selection.SelectKBest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cikit-learn.org/stable/modules/generated/sklearn.feature_selection.RFE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Overview of Feature Selection Techniques">
            <a:extLst>
              <a:ext uri="{FF2B5EF4-FFF2-40B4-BE49-F238E27FC236}">
                <a16:creationId xmlns:a16="http://schemas.microsoft.com/office/drawing/2014/main" id="{30175DD4-6CC3-4F8F-B295-A7B92863A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000" y="1783273"/>
            <a:ext cx="7714938" cy="479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270669-BFF0-4C8F-B4EA-1EE7D213C92D}"/>
              </a:ext>
            </a:extLst>
          </p:cNvPr>
          <p:cNvSpPr txBox="1"/>
          <p:nvPr/>
        </p:nvSpPr>
        <p:spPr>
          <a:xfrm>
            <a:off x="0" y="6581001"/>
            <a:ext cx="632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https://machinelearningmastery.com/feature-selection-with-real-and-categorical-data/</a:t>
            </a:r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040EB-1874-4462-9288-E5E0D3479425}"/>
              </a:ext>
            </a:extLst>
          </p:cNvPr>
          <p:cNvSpPr txBox="1"/>
          <p:nvPr/>
        </p:nvSpPr>
        <p:spPr>
          <a:xfrm>
            <a:off x="153535" y="173701"/>
            <a:ext cx="240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1. Feature Selection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471587-BBB8-492C-9429-7FED628E0359}"/>
              </a:ext>
            </a:extLst>
          </p:cNvPr>
          <p:cNvSpPr txBox="1"/>
          <p:nvPr/>
        </p:nvSpPr>
        <p:spPr>
          <a:xfrm>
            <a:off x="311630" y="1214341"/>
            <a:ext cx="798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 intend to reduce the number of input variables to those</a:t>
            </a:r>
            <a:r>
              <a:rPr lang="ko-KR" altLang="en-US"/>
              <a:t> </a:t>
            </a:r>
            <a:r>
              <a:rPr lang="en-US" altLang="ko-KR"/>
              <a:t>that are believed </a:t>
            </a:r>
          </a:p>
          <a:p>
            <a:r>
              <a:rPr lang="en-US" altLang="ko-KR"/>
              <a:t>   to be most useful to a model in oreder to predict the target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DEBD27-7D19-4555-AD67-7AD4010DBD2B}"/>
              </a:ext>
            </a:extLst>
          </p:cNvPr>
          <p:cNvSpPr txBox="1"/>
          <p:nvPr/>
        </p:nvSpPr>
        <p:spPr>
          <a:xfrm>
            <a:off x="311630" y="845009"/>
            <a:ext cx="3049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특성추출 </a:t>
            </a:r>
            <a:r>
              <a:rPr lang="en-US" altLang="ko-KR"/>
              <a:t>(Feature selction)  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5EB2D5-954F-44E2-8DD4-80DF35B973F9}"/>
              </a:ext>
            </a:extLst>
          </p:cNvPr>
          <p:cNvSpPr txBox="1"/>
          <p:nvPr/>
        </p:nvSpPr>
        <p:spPr>
          <a:xfrm>
            <a:off x="1464930" y="2466461"/>
            <a:ext cx="3182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/>
              <a:t>Features are selected based </a:t>
            </a:r>
          </a:p>
          <a:p>
            <a:pPr algn="r"/>
            <a:r>
              <a:rPr lang="en-US" altLang="ko-KR"/>
              <a:t>on the target variable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6E3B10-CAD7-42E4-A7D6-207082A37892}"/>
              </a:ext>
            </a:extLst>
          </p:cNvPr>
          <p:cNvSpPr txBox="1"/>
          <p:nvPr/>
        </p:nvSpPr>
        <p:spPr>
          <a:xfrm>
            <a:off x="6149915" y="3192685"/>
            <a:ext cx="546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Yes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AB701F-DC37-49B5-B442-8F9C309A4D57}"/>
              </a:ext>
            </a:extLst>
          </p:cNvPr>
          <p:cNvSpPr txBox="1"/>
          <p:nvPr/>
        </p:nvSpPr>
        <p:spPr>
          <a:xfrm>
            <a:off x="4122149" y="3192685"/>
            <a:ext cx="4732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No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9213AE-3351-48D5-BB4A-3887A4E4E170}"/>
              </a:ext>
            </a:extLst>
          </p:cNvPr>
          <p:cNvSpPr txBox="1"/>
          <p:nvPr/>
        </p:nvSpPr>
        <p:spPr>
          <a:xfrm>
            <a:off x="431800" y="4068286"/>
            <a:ext cx="4872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Remove redundant variable using correlation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A3DD6A-EAAB-4319-977E-3B64E8380C86}"/>
              </a:ext>
            </a:extLst>
          </p:cNvPr>
          <p:cNvSpPr txBox="1"/>
          <p:nvPr/>
        </p:nvSpPr>
        <p:spPr>
          <a:xfrm>
            <a:off x="7319704" y="4063760"/>
            <a:ext cx="306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Remove irrelevant variables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46BEA3-8D63-4E48-A76C-9C45FB2B9A76}"/>
              </a:ext>
            </a:extLst>
          </p:cNvPr>
          <p:cNvSpPr/>
          <p:nvPr/>
        </p:nvSpPr>
        <p:spPr>
          <a:xfrm>
            <a:off x="5486400" y="4534692"/>
            <a:ext cx="5742538" cy="195500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04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270669-BFF0-4C8F-B4EA-1EE7D213C92D}"/>
              </a:ext>
            </a:extLst>
          </p:cNvPr>
          <p:cNvSpPr txBox="1"/>
          <p:nvPr/>
        </p:nvSpPr>
        <p:spPr>
          <a:xfrm>
            <a:off x="0" y="6581001"/>
            <a:ext cx="632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https://machinelearningmastery.com/feature-selection-with-real-and-categorical-data/</a:t>
            </a:r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040EB-1874-4462-9288-E5E0D3479425}"/>
              </a:ext>
            </a:extLst>
          </p:cNvPr>
          <p:cNvSpPr txBox="1"/>
          <p:nvPr/>
        </p:nvSpPr>
        <p:spPr>
          <a:xfrm>
            <a:off x="153535" y="173701"/>
            <a:ext cx="4384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3. Tips and Tricks for Feature Selection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AD9C2-3296-4AA9-B1E4-1092CCBB420B}"/>
              </a:ext>
            </a:extLst>
          </p:cNvPr>
          <p:cNvSpPr txBox="1"/>
          <p:nvPr/>
        </p:nvSpPr>
        <p:spPr>
          <a:xfrm>
            <a:off x="311630" y="1086004"/>
            <a:ext cx="1009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 The scikit-learn library provides an implementation of most of the useful statistical measures.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65490-C59E-4916-ADF1-06EF70C4FEE5}"/>
              </a:ext>
            </a:extLst>
          </p:cNvPr>
          <p:cNvSpPr txBox="1"/>
          <p:nvPr/>
        </p:nvSpPr>
        <p:spPr>
          <a:xfrm>
            <a:off x="311630" y="716672"/>
            <a:ext cx="381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+mj-lt"/>
              </a:rPr>
              <a:t>Correlation Statistics</a:t>
            </a:r>
            <a:endParaRPr lang="ko-KR" altLang="en-US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5D30F1-5BAC-40CF-8406-4B448FBFAB41}"/>
              </a:ext>
            </a:extLst>
          </p:cNvPr>
          <p:cNvSpPr txBox="1"/>
          <p:nvPr/>
        </p:nvSpPr>
        <p:spPr>
          <a:xfrm>
            <a:off x="397355" y="1340512"/>
            <a:ext cx="85629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/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effectLst/>
                <a:latin typeface="+mn-ea"/>
              </a:rPr>
              <a:t>Pearson’s Correlation Coefficient: </a:t>
            </a:r>
            <a:r>
              <a:rPr lang="en-US" altLang="ko-KR" b="0" i="0" u="none" strike="noStrike">
                <a:effectLst/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f_regression()</a:t>
            </a:r>
            <a:endParaRPr lang="en-US" altLang="ko-KR" b="0" i="0">
              <a:effectLst/>
              <a:latin typeface="+mn-ea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effectLst/>
                <a:latin typeface="+mn-ea"/>
              </a:rPr>
              <a:t>ANOVA: </a:t>
            </a:r>
            <a:r>
              <a:rPr lang="en-US" altLang="ko-KR" b="0" i="0" u="none" strike="noStrike">
                <a:effectLst/>
                <a:latin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f_classif()</a:t>
            </a:r>
            <a:endParaRPr lang="en-US" altLang="ko-KR" b="0" i="0">
              <a:effectLst/>
              <a:latin typeface="+mn-ea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effectLst/>
                <a:latin typeface="+mn-ea"/>
              </a:rPr>
              <a:t>Chi-Squared: </a:t>
            </a:r>
            <a:r>
              <a:rPr lang="en-US" altLang="ko-KR" b="0" i="0" u="none" strike="noStrike">
                <a:effectLst/>
                <a:latin typeface="+mn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chi2()</a:t>
            </a:r>
            <a:endParaRPr lang="en-US" altLang="ko-KR" b="0" i="0">
              <a:effectLst/>
              <a:latin typeface="+mn-ea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effectLst/>
                <a:latin typeface="+mn-ea"/>
              </a:rPr>
              <a:t>Mutual Information: </a:t>
            </a:r>
            <a:r>
              <a:rPr lang="en-US" altLang="ko-KR" b="0" i="0" u="none" strike="noStrike">
                <a:effectLst/>
                <a:latin typeface="+mn-e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mutual_info_classif()</a:t>
            </a:r>
            <a:r>
              <a:rPr lang="en-US" altLang="ko-KR" b="0" i="0">
                <a:effectLst/>
                <a:latin typeface="+mn-ea"/>
              </a:rPr>
              <a:t> and </a:t>
            </a:r>
            <a:r>
              <a:rPr lang="en-US" altLang="ko-KR" b="0" i="0" u="none" strike="noStrike">
                <a:effectLst/>
                <a:latin typeface="+mn-e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mutual_info_regression()</a:t>
            </a:r>
            <a:endParaRPr lang="en-US" altLang="ko-KR" b="0" i="0">
              <a:effectLst/>
              <a:latin typeface="+mn-ea"/>
            </a:endParaRPr>
          </a:p>
          <a:p>
            <a:endParaRPr lang="en-US" altLang="ko-KR"/>
          </a:p>
          <a:p>
            <a:r>
              <a:rPr lang="en-US" altLang="ko-KR"/>
              <a:t>Also, the SciPy library provides an implementation of many more statistics, </a:t>
            </a:r>
          </a:p>
          <a:p>
            <a:r>
              <a:rPr lang="en-US" altLang="ko-KR"/>
              <a:t>such as Kendall’s tau (kendalltau) and Spearman’s rank correlation (spearmanr).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392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270669-BFF0-4C8F-B4EA-1EE7D213C92D}"/>
              </a:ext>
            </a:extLst>
          </p:cNvPr>
          <p:cNvSpPr txBox="1"/>
          <p:nvPr/>
        </p:nvSpPr>
        <p:spPr>
          <a:xfrm>
            <a:off x="0" y="6581001"/>
            <a:ext cx="632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https://machinelearningmastery.com/feature-selection-with-real-and-categorical-data/</a:t>
            </a:r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040EB-1874-4462-9288-E5E0D3479425}"/>
              </a:ext>
            </a:extLst>
          </p:cNvPr>
          <p:cNvSpPr txBox="1"/>
          <p:nvPr/>
        </p:nvSpPr>
        <p:spPr>
          <a:xfrm>
            <a:off x="153535" y="173701"/>
            <a:ext cx="4384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3. Tips and Tricks for Feature Selection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AD9C2-3296-4AA9-B1E4-1092CCBB420B}"/>
              </a:ext>
            </a:extLst>
          </p:cNvPr>
          <p:cNvSpPr txBox="1"/>
          <p:nvPr/>
        </p:nvSpPr>
        <p:spPr>
          <a:xfrm>
            <a:off x="311630" y="1086004"/>
            <a:ext cx="8141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 The scikit-learn library also provides many different filtering methods </a:t>
            </a:r>
          </a:p>
          <a:p>
            <a:r>
              <a:rPr lang="en-US" altLang="ko-KR"/>
              <a:t>  once statistics have been calculated for each input variable with the target.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65490-C59E-4916-ADF1-06EF70C4FEE5}"/>
              </a:ext>
            </a:extLst>
          </p:cNvPr>
          <p:cNvSpPr txBox="1"/>
          <p:nvPr/>
        </p:nvSpPr>
        <p:spPr>
          <a:xfrm>
            <a:off x="311630" y="716672"/>
            <a:ext cx="381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+mj-lt"/>
              </a:rPr>
              <a:t>Selection Method</a:t>
            </a:r>
            <a:endParaRPr lang="ko-KR" altLang="en-US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5D30F1-5BAC-40CF-8406-4B448FBFAB41}"/>
              </a:ext>
            </a:extLst>
          </p:cNvPr>
          <p:cNvSpPr txBox="1"/>
          <p:nvPr/>
        </p:nvSpPr>
        <p:spPr>
          <a:xfrm>
            <a:off x="397355" y="1525179"/>
            <a:ext cx="85629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>
              <a:latin typeface="+mn-ea"/>
            </a:endParaRPr>
          </a:p>
          <a:p>
            <a:pPr algn="l" fontAlgn="base"/>
            <a:r>
              <a:rPr lang="en-US" altLang="ko-KR" b="0">
                <a:effectLst/>
                <a:latin typeface="+mn-ea"/>
              </a:rPr>
              <a:t>Two of the more popular methods include: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effectLst/>
                <a:latin typeface="+mn-ea"/>
              </a:rPr>
              <a:t>Select the top k variables: </a:t>
            </a:r>
            <a:r>
              <a:rPr lang="en-US" altLang="ko-KR" b="0" i="0" u="none" strike="noStrike">
                <a:effectLst/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SelectKBest</a:t>
            </a:r>
            <a:endParaRPr lang="en-US" altLang="ko-KR" b="0" i="0">
              <a:effectLst/>
              <a:latin typeface="+mn-ea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effectLst/>
                <a:latin typeface="+mn-ea"/>
              </a:rPr>
              <a:t>Select the top percentile variables: </a:t>
            </a:r>
            <a:r>
              <a:rPr lang="en-US" altLang="ko-KR" b="0" i="0" u="none" strike="noStrike">
                <a:effectLst/>
                <a:latin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SelectPercentile</a:t>
            </a:r>
            <a:endParaRPr lang="en-US" altLang="ko-KR" b="0" i="0">
              <a:effectLst/>
              <a:latin typeface="+mn-ea"/>
            </a:endParaRPr>
          </a:p>
          <a:p>
            <a:endParaRPr lang="ko-KR" altLang="en-US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CC9D7-942F-49E9-9DA0-00DDB9FF09CD}"/>
              </a:ext>
            </a:extLst>
          </p:cNvPr>
          <p:cNvSpPr txBox="1"/>
          <p:nvPr/>
        </p:nvSpPr>
        <p:spPr>
          <a:xfrm>
            <a:off x="311630" y="3369205"/>
            <a:ext cx="119234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Consider transforming the variables in order to access different statistical methods.</a:t>
            </a:r>
          </a:p>
          <a:p>
            <a:r>
              <a:rPr lang="en-US" altLang="ko-KR"/>
              <a:t>For example, you can transform a categorical variable to ordinal, even if it is not.</a:t>
            </a:r>
          </a:p>
          <a:p>
            <a:r>
              <a:rPr lang="en-US" altLang="ko-KR"/>
              <a:t>Some statistical measures assume properties of the variables, </a:t>
            </a:r>
          </a:p>
          <a:p>
            <a:r>
              <a:rPr lang="en-US" altLang="ko-KR"/>
              <a:t>such as Pearson’s that assumes a Gaussian probability distribution to the observations and a linear relationship. </a:t>
            </a:r>
          </a:p>
          <a:p>
            <a:r>
              <a:rPr lang="en-US" altLang="ko-KR"/>
              <a:t>You can transform the data to meet the expectations of the test and try the test regardless of the expectations </a:t>
            </a:r>
          </a:p>
          <a:p>
            <a:r>
              <a:rPr lang="en-US" altLang="ko-KR"/>
              <a:t>and compare results.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891BC4-51E5-429C-96B6-D17CD6AFF0F6}"/>
              </a:ext>
            </a:extLst>
          </p:cNvPr>
          <p:cNvSpPr txBox="1"/>
          <p:nvPr/>
        </p:nvSpPr>
        <p:spPr>
          <a:xfrm>
            <a:off x="311630" y="2999873"/>
            <a:ext cx="381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+mj-lt"/>
              </a:rPr>
              <a:t>Transform Variables</a:t>
            </a:r>
          </a:p>
        </p:txBody>
      </p:sp>
    </p:spTree>
    <p:extLst>
      <p:ext uri="{BB962C8B-B14F-4D97-AF65-F5344CB8AC3E}">
        <p14:creationId xmlns:p14="http://schemas.microsoft.com/office/powerpoint/2010/main" val="85906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270669-BFF0-4C8F-B4EA-1EE7D213C92D}"/>
              </a:ext>
            </a:extLst>
          </p:cNvPr>
          <p:cNvSpPr txBox="1"/>
          <p:nvPr/>
        </p:nvSpPr>
        <p:spPr>
          <a:xfrm>
            <a:off x="0" y="6581001"/>
            <a:ext cx="632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https://machinelearningmastery.com/feature-selection-with-real-and-categorical-data/</a:t>
            </a:r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040EB-1874-4462-9288-E5E0D3479425}"/>
              </a:ext>
            </a:extLst>
          </p:cNvPr>
          <p:cNvSpPr txBox="1"/>
          <p:nvPr/>
        </p:nvSpPr>
        <p:spPr>
          <a:xfrm>
            <a:off x="153535" y="173701"/>
            <a:ext cx="367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2. Supervised Feature Selection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471587-BBB8-492C-9429-7FED628E0359}"/>
              </a:ext>
            </a:extLst>
          </p:cNvPr>
          <p:cNvSpPr txBox="1"/>
          <p:nvPr/>
        </p:nvSpPr>
        <p:spPr>
          <a:xfrm>
            <a:off x="311630" y="1086004"/>
            <a:ext cx="1128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 always supervised and are evaluated based on the</a:t>
            </a:r>
            <a:r>
              <a:rPr lang="ko-KR" altLang="en-US"/>
              <a:t> </a:t>
            </a:r>
            <a:r>
              <a:rPr lang="en-US" altLang="ko-KR"/>
              <a:t>performance of a resulting model on a hold out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DEBD27-7D19-4555-AD67-7AD4010DBD2B}"/>
              </a:ext>
            </a:extLst>
          </p:cNvPr>
          <p:cNvSpPr txBox="1"/>
          <p:nvPr/>
        </p:nvSpPr>
        <p:spPr>
          <a:xfrm>
            <a:off x="311630" y="716672"/>
            <a:ext cx="381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Wrapper and Filter methods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56A357-2A1E-4FA8-9E06-BFB320DE3D94}"/>
              </a:ext>
            </a:extLst>
          </p:cNvPr>
          <p:cNvSpPr txBox="1"/>
          <p:nvPr/>
        </p:nvSpPr>
        <p:spPr>
          <a:xfrm>
            <a:off x="311630" y="1824668"/>
            <a:ext cx="381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01. Wapper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76ABEB-8233-4A38-9613-2860057D1B89}"/>
              </a:ext>
            </a:extLst>
          </p:cNvPr>
          <p:cNvSpPr txBox="1"/>
          <p:nvPr/>
        </p:nvSpPr>
        <p:spPr>
          <a:xfrm>
            <a:off x="311629" y="2194000"/>
            <a:ext cx="11335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>
                <a:effectLst/>
                <a:latin typeface="+mn-ea"/>
              </a:rPr>
              <a:t>: create many models with different subsets of input features and select those features that result </a:t>
            </a:r>
          </a:p>
          <a:p>
            <a:r>
              <a:rPr lang="en-US" altLang="ko-KR" b="0" i="0">
                <a:effectLst/>
                <a:latin typeface="+mn-ea"/>
              </a:rPr>
              <a:t>  in the best performing model according to a performance metric. </a:t>
            </a:r>
          </a:p>
          <a:p>
            <a:r>
              <a:rPr lang="en-US" altLang="ko-KR" b="0" i="0">
                <a:effectLst/>
                <a:latin typeface="+mn-ea"/>
              </a:rPr>
              <a:t>- unconcerned with the variable types, although they can be computationally expensive(need many times). </a:t>
            </a:r>
          </a:p>
          <a:p>
            <a:r>
              <a:rPr lang="en-US" altLang="ko-KR" b="0" i="0">
                <a:effectLst/>
                <a:latin typeface="+mn-ea"/>
              </a:rPr>
              <a:t>Ex) </a:t>
            </a:r>
            <a:r>
              <a:rPr lang="en-US" altLang="ko-KR" b="0" i="0" u="none" strike="noStrike">
                <a:solidFill>
                  <a:srgbClr val="428BCA"/>
                </a:solidFill>
                <a:effectLst/>
                <a:latin typeface="+mn-ea"/>
                <a:hlinkClick r:id="rId2"/>
              </a:rPr>
              <a:t>RFE</a:t>
            </a:r>
            <a:r>
              <a:rPr lang="en-US" altLang="ko-KR" b="0" i="0" u="none" strike="noStrike">
                <a:solidFill>
                  <a:srgbClr val="428BCA"/>
                </a:solidFill>
                <a:effectLst/>
                <a:latin typeface="+mn-ea"/>
              </a:rPr>
              <a:t>, </a:t>
            </a:r>
            <a:r>
              <a:rPr lang="en-US" altLang="ko-KR" b="0" i="0" u="none" strike="noStrike">
                <a:effectLst/>
                <a:latin typeface="+mn-ea"/>
              </a:rPr>
              <a:t>Forward Greedy, Backward Greedy, Genetic Search, Local Search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5D4AFC-EB79-4E4A-AA2E-5890BD397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29" y="4009823"/>
            <a:ext cx="8237285" cy="230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oldouts and Cross Validation: Why the Data Used t... - Alteryx Community">
            <a:extLst>
              <a:ext uri="{FF2B5EF4-FFF2-40B4-BE49-F238E27FC236}">
                <a16:creationId xmlns:a16="http://schemas.microsoft.com/office/drawing/2014/main" id="{8D638ADD-5DCD-4AE1-B43D-7F1F5CC22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5636"/>
            <a:ext cx="4695825" cy="111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7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270669-BFF0-4C8F-B4EA-1EE7D213C92D}"/>
              </a:ext>
            </a:extLst>
          </p:cNvPr>
          <p:cNvSpPr txBox="1"/>
          <p:nvPr/>
        </p:nvSpPr>
        <p:spPr>
          <a:xfrm>
            <a:off x="0" y="6581001"/>
            <a:ext cx="632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https://machinelearningmastery.com/feature-selection-with-real-and-categorical-data/</a:t>
            </a:r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040EB-1874-4462-9288-E5E0D3479425}"/>
              </a:ext>
            </a:extLst>
          </p:cNvPr>
          <p:cNvSpPr txBox="1"/>
          <p:nvPr/>
        </p:nvSpPr>
        <p:spPr>
          <a:xfrm>
            <a:off x="153535" y="173701"/>
            <a:ext cx="367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2. Supervised Feature Selection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471587-BBB8-492C-9429-7FED628E0359}"/>
              </a:ext>
            </a:extLst>
          </p:cNvPr>
          <p:cNvSpPr txBox="1"/>
          <p:nvPr/>
        </p:nvSpPr>
        <p:spPr>
          <a:xfrm>
            <a:off x="311630" y="1086004"/>
            <a:ext cx="1128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 always supervised and are evaluated based on the</a:t>
            </a:r>
            <a:r>
              <a:rPr lang="ko-KR" altLang="en-US"/>
              <a:t> </a:t>
            </a:r>
            <a:r>
              <a:rPr lang="en-US" altLang="ko-KR"/>
              <a:t>performance of a resulting model on a hold out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DEBD27-7D19-4555-AD67-7AD4010DBD2B}"/>
              </a:ext>
            </a:extLst>
          </p:cNvPr>
          <p:cNvSpPr txBox="1"/>
          <p:nvPr/>
        </p:nvSpPr>
        <p:spPr>
          <a:xfrm>
            <a:off x="311630" y="716672"/>
            <a:ext cx="381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Wrapper and Filter methods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56A357-2A1E-4FA8-9E06-BFB320DE3D94}"/>
              </a:ext>
            </a:extLst>
          </p:cNvPr>
          <p:cNvSpPr txBox="1"/>
          <p:nvPr/>
        </p:nvSpPr>
        <p:spPr>
          <a:xfrm>
            <a:off x="311630" y="1824668"/>
            <a:ext cx="381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02. Filter methods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76ABEB-8233-4A38-9613-2860057D1B89}"/>
              </a:ext>
            </a:extLst>
          </p:cNvPr>
          <p:cNvSpPr txBox="1"/>
          <p:nvPr/>
        </p:nvSpPr>
        <p:spPr>
          <a:xfrm>
            <a:off x="311629" y="2194000"/>
            <a:ext cx="11537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>
                <a:effectLst/>
                <a:latin typeface="+mn-ea"/>
              </a:rPr>
              <a:t>: use statistical techniques to evaluate the relationship between each input variable and the target variable, </a:t>
            </a:r>
          </a:p>
          <a:p>
            <a:r>
              <a:rPr lang="en-US" altLang="ko-KR" b="0" i="0">
                <a:effectLst/>
                <a:latin typeface="+mn-ea"/>
              </a:rPr>
              <a:t>  and these scores are used as the basis to choose (filter) those input variables that will be used in the model.</a:t>
            </a:r>
          </a:p>
          <a:p>
            <a:r>
              <a:rPr lang="en-US" altLang="ko-KR" b="0" i="0">
                <a:effectLst/>
                <a:latin typeface="+mn-ea"/>
              </a:rPr>
              <a:t>Ex)</a:t>
            </a:r>
            <a:r>
              <a:rPr lang="en-US" altLang="ko-KR">
                <a:latin typeface="+mn-ea"/>
              </a:rPr>
              <a:t> t-test, chi-square test, Information Gain</a:t>
            </a:r>
          </a:p>
        </p:txBody>
      </p:sp>
      <p:pic>
        <p:nvPicPr>
          <p:cNvPr id="3076" name="Picture 4" descr="Holdouts and Cross Validation: Why the Data Used t... - Alteryx Community">
            <a:extLst>
              <a:ext uri="{FF2B5EF4-FFF2-40B4-BE49-F238E27FC236}">
                <a16:creationId xmlns:a16="http://schemas.microsoft.com/office/drawing/2014/main" id="{8D638ADD-5DCD-4AE1-B43D-7F1F5CC22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5636"/>
            <a:ext cx="4695825" cy="111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1E89C31-925F-4F1A-90A0-487DF0FE9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3534715"/>
            <a:ext cx="8877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1DC2986-2652-41C3-8C59-500D99AAA752}"/>
              </a:ext>
            </a:extLst>
          </p:cNvPr>
          <p:cNvSpPr txBox="1"/>
          <p:nvPr/>
        </p:nvSpPr>
        <p:spPr>
          <a:xfrm>
            <a:off x="6323719" y="4413670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1. Filter</a:t>
            </a:r>
            <a:r>
              <a:rPr lang="ko-KR" altLang="en-US"/>
              <a:t>는 종속변수와의 상관 관계에 의해 피처의 관련성을 측정하지만 </a:t>
            </a:r>
            <a:r>
              <a:rPr lang="en-US" altLang="ko-KR"/>
              <a:t>Wrapper</a:t>
            </a:r>
            <a:r>
              <a:rPr lang="ko-KR" altLang="en-US"/>
              <a:t>는 실제 모델을 학습하여 피처의 부분집합의 유용성을 측정합니다</a:t>
            </a:r>
            <a:r>
              <a:rPr lang="en-US" altLang="ko-KR"/>
              <a:t>.</a:t>
            </a:r>
          </a:p>
          <a:p>
            <a:r>
              <a:rPr lang="en-US" altLang="ko-KR"/>
              <a:t>2. Filter</a:t>
            </a:r>
            <a:r>
              <a:rPr lang="ko-KR" altLang="en-US"/>
              <a:t>는 모델을 학습하지 않기 때문에 </a:t>
            </a:r>
            <a:r>
              <a:rPr lang="en-US" altLang="ko-KR"/>
              <a:t>Wrapper</a:t>
            </a:r>
            <a:r>
              <a:rPr lang="ko-KR" altLang="en-US"/>
              <a:t>보다 속도가 빠르며 </a:t>
            </a:r>
            <a:r>
              <a:rPr lang="en-US" altLang="ko-KR"/>
              <a:t>Wrapper</a:t>
            </a:r>
            <a:r>
              <a:rPr lang="ko-KR" altLang="en-US"/>
              <a:t>는 계산적이기에 비용이 많이 들고 속도가 느립니다</a:t>
            </a:r>
            <a:r>
              <a:rPr lang="en-US" altLang="ko-KR"/>
              <a:t>.</a:t>
            </a:r>
          </a:p>
          <a:p>
            <a:r>
              <a:rPr lang="en-US" altLang="ko-KR"/>
              <a:t>3. Filter</a:t>
            </a:r>
            <a:r>
              <a:rPr lang="ko-KR" altLang="en-US"/>
              <a:t>는 통계 방법을 사용하여 피처의 부부 집합을 만들지만 </a:t>
            </a:r>
            <a:r>
              <a:rPr lang="en-US" altLang="ko-KR"/>
              <a:t>Wrapper</a:t>
            </a:r>
            <a:r>
              <a:rPr lang="ko-KR" altLang="en-US"/>
              <a:t>는 교차 검증을 활용하여 피처의 부분 집합을 만듭니다</a:t>
            </a:r>
            <a:r>
              <a:rPr lang="en-US" altLang="ko-KR"/>
              <a:t>.</a:t>
            </a:r>
          </a:p>
          <a:p>
            <a:r>
              <a:rPr lang="en-US" altLang="ko-KR"/>
              <a:t>4. Filter</a:t>
            </a:r>
            <a:r>
              <a:rPr lang="ko-KR" altLang="en-US"/>
              <a:t>는 항상 최적의 피처 부분 집합를 선택할 수는 없지만 </a:t>
            </a:r>
            <a:r>
              <a:rPr lang="en-US" altLang="ko-KR"/>
              <a:t>Wrapper</a:t>
            </a:r>
            <a:r>
              <a:rPr lang="ko-KR" altLang="en-US"/>
              <a:t>는 항상 최적의 피처 부분 집합을 선택할 수 있다</a:t>
            </a:r>
            <a:r>
              <a:rPr lang="en-US" altLang="ko-KR"/>
              <a:t>.</a:t>
            </a:r>
          </a:p>
          <a:p>
            <a:r>
              <a:rPr lang="en-US" altLang="ko-KR"/>
              <a:t>5. Wrapper </a:t>
            </a:r>
            <a:r>
              <a:rPr lang="ko-KR" altLang="en-US"/>
              <a:t>방법은 </a:t>
            </a:r>
            <a:r>
              <a:rPr lang="en-US" altLang="ko-KR"/>
              <a:t>Filter </a:t>
            </a:r>
            <a:r>
              <a:rPr lang="ko-KR" altLang="en-US"/>
              <a:t>방법 보다 </a:t>
            </a:r>
            <a:r>
              <a:rPr lang="en-US" altLang="ko-KR"/>
              <a:t>overfitting </a:t>
            </a:r>
            <a:r>
              <a:rPr lang="ko-KR" altLang="en-US"/>
              <a:t>되기 쉽다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8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270669-BFF0-4C8F-B4EA-1EE7D213C92D}"/>
              </a:ext>
            </a:extLst>
          </p:cNvPr>
          <p:cNvSpPr txBox="1"/>
          <p:nvPr/>
        </p:nvSpPr>
        <p:spPr>
          <a:xfrm>
            <a:off x="0" y="6581001"/>
            <a:ext cx="632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https://machinelearningmastery.com/feature-selection-with-real-and-categorical-data/</a:t>
            </a:r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040EB-1874-4462-9288-E5E0D3479425}"/>
              </a:ext>
            </a:extLst>
          </p:cNvPr>
          <p:cNvSpPr txBox="1"/>
          <p:nvPr/>
        </p:nvSpPr>
        <p:spPr>
          <a:xfrm>
            <a:off x="153535" y="173701"/>
            <a:ext cx="367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2. Supervised Feature Selection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471587-BBB8-492C-9429-7FED628E0359}"/>
              </a:ext>
            </a:extLst>
          </p:cNvPr>
          <p:cNvSpPr txBox="1"/>
          <p:nvPr/>
        </p:nvSpPr>
        <p:spPr>
          <a:xfrm>
            <a:off x="311630" y="1086004"/>
            <a:ext cx="1128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 always supervised and are evaluated based on the</a:t>
            </a:r>
            <a:r>
              <a:rPr lang="ko-KR" altLang="en-US"/>
              <a:t> </a:t>
            </a:r>
            <a:r>
              <a:rPr lang="en-US" altLang="ko-KR"/>
              <a:t>performance of a resulting model on a hold out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DEBD27-7D19-4555-AD67-7AD4010DBD2B}"/>
              </a:ext>
            </a:extLst>
          </p:cNvPr>
          <p:cNvSpPr txBox="1"/>
          <p:nvPr/>
        </p:nvSpPr>
        <p:spPr>
          <a:xfrm>
            <a:off x="311630" y="716672"/>
            <a:ext cx="381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Wrapper and Filter methods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56A357-2A1E-4FA8-9E06-BFB320DE3D94}"/>
              </a:ext>
            </a:extLst>
          </p:cNvPr>
          <p:cNvSpPr txBox="1"/>
          <p:nvPr/>
        </p:nvSpPr>
        <p:spPr>
          <a:xfrm>
            <a:off x="311630" y="1824668"/>
            <a:ext cx="381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(+) Wrapper and Filter methods</a:t>
            </a:r>
            <a:endParaRPr lang="ko-KR" altLang="en-US">
              <a:latin typeface="+mj-ea"/>
              <a:ea typeface="+mj-ea"/>
            </a:endParaRPr>
          </a:p>
        </p:txBody>
      </p:sp>
      <p:pic>
        <p:nvPicPr>
          <p:cNvPr id="3076" name="Picture 4" descr="Holdouts and Cross Validation: Why the Data Used t... - Alteryx Community">
            <a:extLst>
              <a:ext uri="{FF2B5EF4-FFF2-40B4-BE49-F238E27FC236}">
                <a16:creationId xmlns:a16="http://schemas.microsoft.com/office/drawing/2014/main" id="{8D638ADD-5DCD-4AE1-B43D-7F1F5CC22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5636"/>
            <a:ext cx="4695825" cy="111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1DC2986-2652-41C3-8C59-500D99AAA752}"/>
              </a:ext>
            </a:extLst>
          </p:cNvPr>
          <p:cNvSpPr txBox="1"/>
          <p:nvPr/>
        </p:nvSpPr>
        <p:spPr>
          <a:xfrm>
            <a:off x="153535" y="2166372"/>
            <a:ext cx="11846863" cy="1945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1. Filter</a:t>
            </a:r>
            <a:r>
              <a:rPr lang="ko-KR" altLang="en-US" sz="1600"/>
              <a:t>는 종속변수와의 상관 관계에 의해 피처의 관련성을 측정하지만 </a:t>
            </a:r>
            <a:r>
              <a:rPr lang="en-US" altLang="ko-KR" sz="1600"/>
              <a:t>Wrapper</a:t>
            </a:r>
            <a:r>
              <a:rPr lang="ko-KR" altLang="en-US" sz="1600"/>
              <a:t>는 실제 모델을 학습하여 피처의 부분집합의 유용성을 측정합니다</a:t>
            </a:r>
            <a:r>
              <a:rPr lang="en-US" altLang="ko-KR" sz="16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2. Filter</a:t>
            </a:r>
            <a:r>
              <a:rPr lang="ko-KR" altLang="en-US" sz="1600"/>
              <a:t>는 모델을 학습하지 않기 때문에 </a:t>
            </a:r>
            <a:r>
              <a:rPr lang="en-US" altLang="ko-KR" sz="1600"/>
              <a:t>Wrapper</a:t>
            </a:r>
            <a:r>
              <a:rPr lang="ko-KR" altLang="en-US" sz="1600"/>
              <a:t>보다 속도가 빠르며 </a:t>
            </a:r>
            <a:r>
              <a:rPr lang="en-US" altLang="ko-KR" sz="1600"/>
              <a:t>Wrapper</a:t>
            </a:r>
            <a:r>
              <a:rPr lang="ko-KR" altLang="en-US" sz="1600"/>
              <a:t>는 계산적이기에 비용이 많이 들고 속도가 느립니다</a:t>
            </a:r>
            <a:r>
              <a:rPr lang="en-US" altLang="ko-KR" sz="16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3. Filter</a:t>
            </a:r>
            <a:r>
              <a:rPr lang="ko-KR" altLang="en-US" sz="1600"/>
              <a:t>는 통계 방법을 사용하여 피처의 부부 집합을 만들지만 </a:t>
            </a:r>
            <a:r>
              <a:rPr lang="en-US" altLang="ko-KR" sz="1600"/>
              <a:t>Wrapper</a:t>
            </a:r>
            <a:r>
              <a:rPr lang="ko-KR" altLang="en-US" sz="1600"/>
              <a:t>는 교차 검증을 활용하여 피처의 부분 집합을 만듭니다</a:t>
            </a:r>
            <a:r>
              <a:rPr lang="en-US" altLang="ko-KR" sz="16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4. Filter</a:t>
            </a:r>
            <a:r>
              <a:rPr lang="ko-KR" altLang="en-US" sz="1600"/>
              <a:t>는 항상 최적의 피처 부분 집합를 선택할 수는 없지만 </a:t>
            </a:r>
            <a:r>
              <a:rPr lang="en-US" altLang="ko-KR" sz="1600"/>
              <a:t>Wrapper</a:t>
            </a:r>
            <a:r>
              <a:rPr lang="ko-KR" altLang="en-US" sz="1600"/>
              <a:t>는 항상 최적의 피처 부분 집합을 선택할 수 있다</a:t>
            </a:r>
            <a:r>
              <a:rPr lang="en-US" altLang="ko-KR" sz="16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5. Wrapper </a:t>
            </a:r>
            <a:r>
              <a:rPr lang="ko-KR" altLang="en-US" sz="1600"/>
              <a:t>방법은 </a:t>
            </a:r>
            <a:r>
              <a:rPr lang="en-US" altLang="ko-KR" sz="1600"/>
              <a:t>Filter </a:t>
            </a:r>
            <a:r>
              <a:rPr lang="ko-KR" altLang="en-US" sz="1600"/>
              <a:t>방법 보다 </a:t>
            </a:r>
            <a:r>
              <a:rPr lang="en-US" altLang="ko-KR" sz="1600"/>
              <a:t>overfitting </a:t>
            </a:r>
            <a:r>
              <a:rPr lang="ko-KR" altLang="en-US" sz="1600"/>
              <a:t>되기 쉽다</a:t>
            </a:r>
            <a:r>
              <a:rPr lang="en-US" altLang="ko-KR" sz="160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04027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270669-BFF0-4C8F-B4EA-1EE7D213C92D}"/>
              </a:ext>
            </a:extLst>
          </p:cNvPr>
          <p:cNvSpPr txBox="1"/>
          <p:nvPr/>
        </p:nvSpPr>
        <p:spPr>
          <a:xfrm>
            <a:off x="0" y="6581001"/>
            <a:ext cx="632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https://machinelearningmastery.com/feature-selection-with-real-and-categorical-data/</a:t>
            </a:r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040EB-1874-4462-9288-E5E0D3479425}"/>
              </a:ext>
            </a:extLst>
          </p:cNvPr>
          <p:cNvSpPr txBox="1"/>
          <p:nvPr/>
        </p:nvSpPr>
        <p:spPr>
          <a:xfrm>
            <a:off x="153535" y="173701"/>
            <a:ext cx="367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2. Supervised Feature Selection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062057-3A87-4E22-86E8-ED2D71B6AAA6}"/>
              </a:ext>
            </a:extLst>
          </p:cNvPr>
          <p:cNvSpPr txBox="1"/>
          <p:nvPr/>
        </p:nvSpPr>
        <p:spPr>
          <a:xfrm>
            <a:off x="311630" y="1824668"/>
            <a:ext cx="4593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03. Intrinsic method(Embedded Method)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065BC5-EDF1-400F-81E4-E294544330D4}"/>
              </a:ext>
            </a:extLst>
          </p:cNvPr>
          <p:cNvSpPr txBox="1"/>
          <p:nvPr/>
        </p:nvSpPr>
        <p:spPr>
          <a:xfrm>
            <a:off x="311629" y="2194000"/>
            <a:ext cx="11071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>
                <a:effectLst/>
                <a:latin typeface="+mn-ea"/>
              </a:rPr>
              <a:t>: machine learning algorithms that perform feature selection automatically as part of learning the model</a:t>
            </a:r>
          </a:p>
          <a:p>
            <a:r>
              <a:rPr lang="en-US" altLang="ko-KR">
                <a:latin typeface="+mn-ea"/>
              </a:rPr>
              <a:t>Ex) LASSO = L1 regularization, RIDGE = L2 regularization, Tree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1D84374-A8BF-4824-ACB3-DF4778FA7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034042"/>
            <a:ext cx="8434388" cy="249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01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270669-BFF0-4C8F-B4EA-1EE7D213C92D}"/>
              </a:ext>
            </a:extLst>
          </p:cNvPr>
          <p:cNvSpPr txBox="1"/>
          <p:nvPr/>
        </p:nvSpPr>
        <p:spPr>
          <a:xfrm>
            <a:off x="0" y="6581001"/>
            <a:ext cx="632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https://machinelearningmastery.com/feature-selection-with-real-and-categorical-data/</a:t>
            </a:r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040EB-1874-4462-9288-E5E0D3479425}"/>
              </a:ext>
            </a:extLst>
          </p:cNvPr>
          <p:cNvSpPr txBox="1"/>
          <p:nvPr/>
        </p:nvSpPr>
        <p:spPr>
          <a:xfrm>
            <a:off x="153535" y="173701"/>
            <a:ext cx="367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2. Supervised Feature Selection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062057-3A87-4E22-86E8-ED2D71B6AAA6}"/>
              </a:ext>
            </a:extLst>
          </p:cNvPr>
          <p:cNvSpPr txBox="1"/>
          <p:nvPr/>
        </p:nvSpPr>
        <p:spPr>
          <a:xfrm>
            <a:off x="311630" y="1824668"/>
            <a:ext cx="4593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03. Intrinsic method(Embedded Method)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065BC5-EDF1-400F-81E4-E294544330D4}"/>
              </a:ext>
            </a:extLst>
          </p:cNvPr>
          <p:cNvSpPr txBox="1"/>
          <p:nvPr/>
        </p:nvSpPr>
        <p:spPr>
          <a:xfrm>
            <a:off x="311629" y="2194000"/>
            <a:ext cx="11071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>
                <a:effectLst/>
                <a:latin typeface="+mn-ea"/>
              </a:rPr>
              <a:t>: machine learning algorithms that perform feature selection automatically as part of learning the model</a:t>
            </a:r>
          </a:p>
          <a:p>
            <a:r>
              <a:rPr lang="en-US" altLang="ko-KR">
                <a:latin typeface="+mn-ea"/>
              </a:rPr>
              <a:t>Ex) LASSO = L1 regularization, RIDGE = L2 regularization, Tree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1D84374-A8BF-4824-ACB3-DF4778FA7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034042"/>
            <a:ext cx="8434388" cy="249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12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270669-BFF0-4C8F-B4EA-1EE7D213C92D}"/>
              </a:ext>
            </a:extLst>
          </p:cNvPr>
          <p:cNvSpPr txBox="1"/>
          <p:nvPr/>
        </p:nvSpPr>
        <p:spPr>
          <a:xfrm>
            <a:off x="0" y="6581001"/>
            <a:ext cx="632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https://machinelearningmastery.com/feature-selection-with-real-and-categorical-data/</a:t>
            </a:r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040EB-1874-4462-9288-E5E0D3479425}"/>
              </a:ext>
            </a:extLst>
          </p:cNvPr>
          <p:cNvSpPr txBox="1"/>
          <p:nvPr/>
        </p:nvSpPr>
        <p:spPr>
          <a:xfrm>
            <a:off x="153535" y="173701"/>
            <a:ext cx="616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2. Statistics for Filter-Based Feature Selection Methods</a:t>
            </a:r>
            <a:endParaRPr lang="ko-KR" altLang="en-US">
              <a:latin typeface="+mj-ea"/>
              <a:ea typeface="+mj-ea"/>
            </a:endParaRPr>
          </a:p>
        </p:txBody>
      </p:sp>
      <p:pic>
        <p:nvPicPr>
          <p:cNvPr id="2050" name="Picture 2" descr="Overview of Data Variable Types">
            <a:extLst>
              <a:ext uri="{FF2B5EF4-FFF2-40B4-BE49-F238E27FC236}">
                <a16:creationId xmlns:a16="http://schemas.microsoft.com/office/drawing/2014/main" id="{DAA45580-F419-4C33-9286-B2B893F81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2250102"/>
            <a:ext cx="6972300" cy="415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AF752-871E-4D52-84B5-46537ECF56CB}"/>
              </a:ext>
            </a:extLst>
          </p:cNvPr>
          <p:cNvSpPr txBox="1"/>
          <p:nvPr/>
        </p:nvSpPr>
        <p:spPr>
          <a:xfrm>
            <a:off x="153535" y="543033"/>
            <a:ext cx="75513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>
                <a:latin typeface="+mj-lt"/>
              </a:rPr>
              <a:t>Input variables</a:t>
            </a:r>
            <a:r>
              <a:rPr lang="en-US" altLang="ko-KR"/>
              <a:t>  : provided as input to a model </a:t>
            </a:r>
            <a:r>
              <a:rPr lang="ko-KR" altLang="en-US"/>
              <a:t>→ </a:t>
            </a:r>
            <a:r>
              <a:rPr lang="en-US" altLang="ko-KR"/>
              <a:t>to reduece in size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>
                <a:latin typeface="+mj-lt"/>
              </a:rPr>
              <a:t>Output variables(response variable) </a:t>
            </a:r>
            <a:r>
              <a:rPr lang="en-US" altLang="ko-KR"/>
              <a:t>: a model is intended to predict</a:t>
            </a:r>
          </a:p>
          <a:p>
            <a:pPr marL="742950" lvl="1" indent="-285750">
              <a:buFontTx/>
              <a:buChar char="-"/>
            </a:pPr>
            <a:r>
              <a:rPr lang="en-US" altLang="ko-KR">
                <a:latin typeface="+mj-ea"/>
                <a:ea typeface="+mj-ea"/>
              </a:rPr>
              <a:t>Numerical output</a:t>
            </a:r>
            <a:r>
              <a:rPr lang="en-US" altLang="ko-KR"/>
              <a:t> : Regression predictive modeling problem</a:t>
            </a:r>
          </a:p>
          <a:p>
            <a:pPr marL="742950" lvl="1" indent="-285750">
              <a:buFontTx/>
              <a:buChar char="-"/>
            </a:pPr>
            <a:r>
              <a:rPr lang="en-US" altLang="ko-KR">
                <a:latin typeface="+mj-ea"/>
                <a:ea typeface="+mj-ea"/>
              </a:rPr>
              <a:t>Categorical output</a:t>
            </a:r>
            <a:r>
              <a:rPr lang="en-US" altLang="ko-KR"/>
              <a:t> : Classification predicitive modeling problem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397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270669-BFF0-4C8F-B4EA-1EE7D213C92D}"/>
              </a:ext>
            </a:extLst>
          </p:cNvPr>
          <p:cNvSpPr txBox="1"/>
          <p:nvPr/>
        </p:nvSpPr>
        <p:spPr>
          <a:xfrm>
            <a:off x="0" y="6581001"/>
            <a:ext cx="632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https://machinelearningmastery.com/feature-selection-with-real-and-categorical-data/</a:t>
            </a:r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040EB-1874-4462-9288-E5E0D3479425}"/>
              </a:ext>
            </a:extLst>
          </p:cNvPr>
          <p:cNvSpPr txBox="1"/>
          <p:nvPr/>
        </p:nvSpPr>
        <p:spPr>
          <a:xfrm>
            <a:off x="153535" y="173701"/>
            <a:ext cx="616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2. Statistics for Filter-Based Feature Selection Methods</a:t>
            </a:r>
            <a:endParaRPr lang="ko-KR" altLang="en-US">
              <a:latin typeface="+mj-ea"/>
              <a:ea typeface="+mj-ea"/>
            </a:endParaRPr>
          </a:p>
        </p:txBody>
      </p:sp>
      <p:pic>
        <p:nvPicPr>
          <p:cNvPr id="2052" name="Picture 4" descr="How to Choose Feature Selection Methods For Machine Learning">
            <a:extLst>
              <a:ext uri="{FF2B5EF4-FFF2-40B4-BE49-F238E27FC236}">
                <a16:creationId xmlns:a16="http://schemas.microsoft.com/office/drawing/2014/main" id="{AF759FA7-CC3A-4DDA-860C-6DA7E8BEE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799" y="3575366"/>
            <a:ext cx="5351082" cy="279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1CDFBF-61FB-4553-9EAB-84DEB7934B1C}"/>
              </a:ext>
            </a:extLst>
          </p:cNvPr>
          <p:cNvSpPr txBox="1"/>
          <p:nvPr/>
        </p:nvSpPr>
        <p:spPr>
          <a:xfrm>
            <a:off x="153535" y="838308"/>
            <a:ext cx="7138108" cy="4735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+mj-ea"/>
                <a:ea typeface="+mj-ea"/>
              </a:rPr>
              <a:t>(1) Numerical Input, Numerical Output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 : regression predictive modeling problem with numerical input variables.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Pearson’s correlation coefficient (linear)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Spearman’s rank coefficient (nonlinear)</a:t>
            </a:r>
          </a:p>
          <a:p>
            <a:pPr>
              <a:lnSpc>
                <a:spcPct val="250000"/>
              </a:lnSpc>
            </a:pPr>
            <a:r>
              <a:rPr lang="en-US" altLang="ko-KR" sz="1600">
                <a:latin typeface="+mj-ea"/>
                <a:ea typeface="+mj-ea"/>
              </a:rPr>
              <a:t>(2)Numerical Input, Categorical Output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 : classification predictive modeling problem with numerical input variables.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(most common example of a classification problem)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Again, the most common techniques are correlation based, 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although in this case, they must take the categorical target into account.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ANOVA correlation coefficient (linear)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Kendall’s rank coefficient (nonlinear)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* Kendall does assume that the categorical variable is ordinal</a:t>
            </a:r>
          </a:p>
        </p:txBody>
      </p:sp>
    </p:spTree>
    <p:extLst>
      <p:ext uri="{BB962C8B-B14F-4D97-AF65-F5344CB8AC3E}">
        <p14:creationId xmlns:p14="http://schemas.microsoft.com/office/powerpoint/2010/main" val="2138050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ow to Choose Feature Selection Methods For Machine Learning">
            <a:extLst>
              <a:ext uri="{FF2B5EF4-FFF2-40B4-BE49-F238E27FC236}">
                <a16:creationId xmlns:a16="http://schemas.microsoft.com/office/drawing/2014/main" id="{2954962E-F20A-4BD7-B6B1-28AF4F07F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799" y="3787633"/>
            <a:ext cx="5351082" cy="279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270669-BFF0-4C8F-B4EA-1EE7D213C92D}"/>
              </a:ext>
            </a:extLst>
          </p:cNvPr>
          <p:cNvSpPr txBox="1"/>
          <p:nvPr/>
        </p:nvSpPr>
        <p:spPr>
          <a:xfrm>
            <a:off x="0" y="6581001"/>
            <a:ext cx="632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https://machinelearningmastery.com/feature-selection-with-real-and-categorical-data/</a:t>
            </a:r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040EB-1874-4462-9288-E5E0D3479425}"/>
              </a:ext>
            </a:extLst>
          </p:cNvPr>
          <p:cNvSpPr txBox="1"/>
          <p:nvPr/>
        </p:nvSpPr>
        <p:spPr>
          <a:xfrm>
            <a:off x="153535" y="173701"/>
            <a:ext cx="616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2. Statistics for Filter-Based Feature Selection Methods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CDFBF-61FB-4553-9EAB-84DEB7934B1C}"/>
              </a:ext>
            </a:extLst>
          </p:cNvPr>
          <p:cNvSpPr txBox="1"/>
          <p:nvPr/>
        </p:nvSpPr>
        <p:spPr>
          <a:xfrm>
            <a:off x="153535" y="828891"/>
            <a:ext cx="8965018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+mj-ea"/>
                <a:ea typeface="+mj-ea"/>
              </a:rPr>
              <a:t>(3) Categorical Input, Numerical Output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: regression predictive modeling problem with categorical input variables.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This is a strange example of a regression problem (e.g. you would not encounter it often).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use the same “Numerical Input, Categorical Output” methods (described above), but in reverse.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ANOVA correlation coefficient (linear)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Kendall’s rank coefficient (nonlinear)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+mj-ea"/>
                <a:ea typeface="+mj-ea"/>
              </a:rPr>
              <a:t>(4) Categorical Input, Categorical Output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: classification predictive modeling problem with categorical input variables.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Chi-Squared test (contingency tables)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Mutual Information(information gain, from the field of information theory)</a:t>
            </a:r>
          </a:p>
          <a:p>
            <a:r>
              <a:rPr lang="en-US" altLang="ko-KR" sz="1400"/>
              <a:t>In fact, mutual information is a powerful method </a:t>
            </a:r>
          </a:p>
          <a:p>
            <a:r>
              <a:rPr lang="en-US" altLang="ko-KR" sz="1400"/>
              <a:t>that may prove useful for both categorical and numerical data, </a:t>
            </a:r>
          </a:p>
          <a:p>
            <a:r>
              <a:rPr lang="en-US" altLang="ko-KR" sz="1400"/>
              <a:t>e.g. it is agnostic to the data types.</a:t>
            </a:r>
          </a:p>
        </p:txBody>
      </p:sp>
    </p:spTree>
    <p:extLst>
      <p:ext uri="{BB962C8B-B14F-4D97-AF65-F5344CB8AC3E}">
        <p14:creationId xmlns:p14="http://schemas.microsoft.com/office/powerpoint/2010/main" val="713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_ac Bold"/>
        <a:ea typeface="나눔스퀘어_ac Bold"/>
        <a:cs typeface=""/>
      </a:majorFont>
      <a:minorFont>
        <a:latin typeface="나눔스퀘어_ac"/>
        <a:ea typeface="나눔스퀘어_a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1161</Words>
  <Application>Microsoft Office PowerPoint</Application>
  <PresentationFormat>와이드스크린</PresentationFormat>
  <Paragraphs>116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나눔스퀘어_ac</vt:lpstr>
      <vt:lpstr>나눔스퀘어_ac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</cp:revision>
  <dcterms:created xsi:type="dcterms:W3CDTF">2021-06-17T09:22:43Z</dcterms:created>
  <dcterms:modified xsi:type="dcterms:W3CDTF">2021-06-17T11:03:25Z</dcterms:modified>
</cp:coreProperties>
</file>