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384" r:id="rId3"/>
    <p:sldId id="383" r:id="rId4"/>
    <p:sldId id="347" r:id="rId5"/>
    <p:sldId id="344" r:id="rId6"/>
    <p:sldId id="378" r:id="rId7"/>
    <p:sldId id="373" r:id="rId8"/>
    <p:sldId id="385" r:id="rId9"/>
    <p:sldId id="374" r:id="rId10"/>
    <p:sldId id="375" r:id="rId11"/>
    <p:sldId id="376" r:id="rId12"/>
    <p:sldId id="377" r:id="rId13"/>
    <p:sldId id="381" r:id="rId14"/>
    <p:sldId id="380" r:id="rId15"/>
    <p:sldId id="366" r:id="rId16"/>
    <p:sldId id="365" r:id="rId17"/>
    <p:sldId id="379" r:id="rId18"/>
    <p:sldId id="28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A3"/>
    <a:srgbClr val="FFFF99"/>
    <a:srgbClr val="9999FF"/>
    <a:srgbClr val="3333FF"/>
    <a:srgbClr val="3366FF"/>
    <a:srgbClr val="0000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84471" autoAdjust="0"/>
  </p:normalViewPr>
  <p:slideViewPr>
    <p:cSldViewPr snapToGrid="0">
      <p:cViewPr>
        <p:scale>
          <a:sx n="66" d="100"/>
          <a:sy n="66" d="100"/>
        </p:scale>
        <p:origin x="1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25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57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16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26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34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28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 다음으로 데이터별 시각화 내용 들어가야 할 것으로 생각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75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2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03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34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50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74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71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4451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기후 데이터를 활용한 모기 발생 예보</a:t>
            </a:r>
            <a:endParaRPr dirty="0">
              <a:solidFill>
                <a:srgbClr val="4A8C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3406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Synergy</a:t>
            </a:r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lvl="0" indent="0"/>
            <a:endParaRPr 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lvl="0" indent="0"/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2021-07-20</a:t>
            </a:r>
          </a:p>
          <a:p>
            <a:pPr marL="0" lvl="0" indent="0"/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김형림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고아름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남예은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5DBD1-C469-4AA8-88B4-5A373D926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9" y="1538987"/>
            <a:ext cx="3947502" cy="2469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CAFD6-5033-4E1B-A3D5-A215F56B8F58}"/>
              </a:ext>
            </a:extLst>
          </p:cNvPr>
          <p:cNvSpPr txBox="1"/>
          <p:nvPr/>
        </p:nvSpPr>
        <p:spPr>
          <a:xfrm>
            <a:off x="1050059" y="1231210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Importance(LGBM)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959B8-921A-41D9-A870-BAF472C475D7}"/>
              </a:ext>
            </a:extLst>
          </p:cNvPr>
          <p:cNvSpPr txBox="1"/>
          <p:nvPr/>
        </p:nvSpPr>
        <p:spPr>
          <a:xfrm>
            <a:off x="340923" y="4051466"/>
            <a:ext cx="3967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변수들에 비해 </a:t>
            </a:r>
            <a:r>
              <a:rPr lang="en-US" altLang="ko-KR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temp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중요성이 크게 나타남</a:t>
            </a:r>
            <a:endParaRPr lang="en-US" altLang="ko-KR" dirty="0">
              <a:highlight>
                <a:srgbClr val="FFFF99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파생변수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accum_rain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영향력은 미미한 수준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D08405-1436-457D-BA58-8249ED8E03EE}"/>
              </a:ext>
            </a:extLst>
          </p:cNvPr>
          <p:cNvCxnSpPr/>
          <p:nvPr/>
        </p:nvCxnSpPr>
        <p:spPr>
          <a:xfrm>
            <a:off x="4455622" y="692820"/>
            <a:ext cx="0" cy="4062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9AE1E8E-F17E-4960-ACA5-964200C23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72" y="1045319"/>
            <a:ext cx="2475673" cy="14910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25F945-DEDD-4909-BC07-8A5AF3C67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72" y="2910423"/>
            <a:ext cx="2475673" cy="1512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6B9E89-D824-4650-B2A8-1E2716615C63}"/>
              </a:ext>
            </a:extLst>
          </p:cNvPr>
          <p:cNvSpPr txBox="1"/>
          <p:nvPr/>
        </p:nvSpPr>
        <p:spPr>
          <a:xfrm>
            <a:off x="5552078" y="76284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Importance(GBR)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B9F7D-0534-4CBC-A2F9-80168559A6E9}"/>
              </a:ext>
            </a:extLst>
          </p:cNvPr>
          <p:cNvSpPr txBox="1"/>
          <p:nvPr/>
        </p:nvSpPr>
        <p:spPr>
          <a:xfrm>
            <a:off x="5565992" y="2630433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Importance(RFR)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888215-0EBC-42ED-8428-13A62BF859D8}"/>
              </a:ext>
            </a:extLst>
          </p:cNvPr>
          <p:cNvSpPr txBox="1"/>
          <p:nvPr/>
        </p:nvSpPr>
        <p:spPr>
          <a:xfrm>
            <a:off x="5340481" y="4482353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 모델에서도 결과가 동일함을 확인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33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CAFD6-5033-4E1B-A3D5-A215F56B8F58}"/>
              </a:ext>
            </a:extLst>
          </p:cNvPr>
          <p:cNvSpPr txBox="1"/>
          <p:nvPr/>
        </p:nvSpPr>
        <p:spPr>
          <a:xfrm>
            <a:off x="306729" y="123121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&lt;Test Set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결과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B4343C-087F-486F-9E87-1C5828BF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6" y="1601600"/>
            <a:ext cx="8609247" cy="31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CAFD6-5033-4E1B-A3D5-A215F56B8F58}"/>
              </a:ext>
            </a:extLst>
          </p:cNvPr>
          <p:cNvSpPr txBox="1"/>
          <p:nvPr/>
        </p:nvSpPr>
        <p:spPr>
          <a:xfrm>
            <a:off x="306729" y="123121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&lt;Test Set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예측 결과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2C7CB-9653-42F5-A669-4AE481BE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3" y="1601600"/>
            <a:ext cx="8652793" cy="2432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ECE8-0A50-41F4-83A2-700900A9A2FF}"/>
              </a:ext>
            </a:extLst>
          </p:cNvPr>
          <p:cNvSpPr txBox="1"/>
          <p:nvPr/>
        </p:nvSpPr>
        <p:spPr>
          <a:xfrm>
            <a:off x="1974800" y="1231209"/>
            <a:ext cx="312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err="1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실제값과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LGBM 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결과만 표시</a:t>
            </a:r>
            <a:r>
              <a:rPr lang="en-US" altLang="ko-KR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시간순</a:t>
            </a:r>
            <a:r>
              <a:rPr lang="ko-KR" altLang="en-US" dirty="0">
                <a:highlight>
                  <a:srgbClr val="FFFF99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정렬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58E4C-BFB3-433C-9ADD-6660550A13BF}"/>
              </a:ext>
            </a:extLst>
          </p:cNvPr>
          <p:cNvSpPr txBox="1"/>
          <p:nvPr/>
        </p:nvSpPr>
        <p:spPr>
          <a:xfrm>
            <a:off x="306729" y="4097027"/>
            <a:ext cx="555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실제값과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비슷한 추이를 보이며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계절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평균 기온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따라 일정한 주기성을 가짐</a:t>
            </a:r>
          </a:p>
        </p:txBody>
      </p:sp>
    </p:spTree>
    <p:extLst>
      <p:ext uri="{BB962C8B-B14F-4D97-AF65-F5344CB8AC3E}">
        <p14:creationId xmlns:p14="http://schemas.microsoft.com/office/powerpoint/2010/main" val="386179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지수 개발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095AF45-F4A8-4326-9E86-B96E48FB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09" y="1601600"/>
            <a:ext cx="4397257" cy="1683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7DE42-88E9-4F57-9BF8-6ED53F3D9E05}"/>
              </a:ext>
            </a:extLst>
          </p:cNvPr>
          <p:cNvSpPr txBox="1"/>
          <p:nvPr/>
        </p:nvSpPr>
        <p:spPr>
          <a:xfrm>
            <a:off x="866978" y="1231208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선행연구의 구별 모기 활동지수 적용 기준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8C8C2-0F7D-40E2-8323-E70C3779EEE9}"/>
              </a:ext>
            </a:extLst>
          </p:cNvPr>
          <p:cNvSpPr txBox="1"/>
          <p:nvPr/>
        </p:nvSpPr>
        <p:spPr>
          <a:xfrm>
            <a:off x="306729" y="3488240"/>
            <a:ext cx="4366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단계를 두 단계씩 묶어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단계로 만들고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 전체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구의 수치를 계산하기 위해 </a:t>
            </a:r>
            <a:r>
              <a:rPr lang="ko-KR" altLang="en-US" dirty="0">
                <a:highlight>
                  <a:srgbClr val="FFFF99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단계별로 </a:t>
            </a:r>
            <a:r>
              <a:rPr lang="en-US" altLang="ko-KR" kern="0" spc="0" dirty="0">
                <a:solidFill>
                  <a:srgbClr val="000000"/>
                </a:solidFill>
                <a:effectLst/>
                <a:highlight>
                  <a:srgbClr val="FFFF99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×25</a:t>
            </a:r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F65FF193-035E-445B-B904-B20E928C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59991"/>
              </p:ext>
            </p:extLst>
          </p:nvPr>
        </p:nvGraphicFramePr>
        <p:xfrm>
          <a:off x="5755934" y="1741295"/>
          <a:ext cx="1948497" cy="222504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2152630685"/>
                    </a:ext>
                  </a:extLst>
                </a:gridCol>
                <a:gridCol w="1397317">
                  <a:extLst>
                    <a:ext uri="{9D8B030D-6E8A-4147-A177-3AD203B41FA5}">
                      <a16:colId xmlns:a16="http://schemas.microsoft.com/office/drawing/2014/main" val="133322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일 채집개체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쾌적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 ~ 225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226 ~ 725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45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726 ~ 2225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56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불쾌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2226 ~ 5600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9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심각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5601 ~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894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8CDFB8C-9972-4622-9D66-CBD6B8DD4707}"/>
              </a:ext>
            </a:extLst>
          </p:cNvPr>
          <p:cNvSpPr txBox="1"/>
          <p:nvPr/>
        </p:nvSpPr>
        <p:spPr>
          <a:xfrm>
            <a:off x="5260870" y="1231209"/>
            <a:ext cx="293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 전체의 모기 활동지수 적용 기준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7950507-CA3B-43D0-A9A8-D10343C6F35B}"/>
              </a:ext>
            </a:extLst>
          </p:cNvPr>
          <p:cNvSpPr/>
          <p:nvPr/>
        </p:nvSpPr>
        <p:spPr>
          <a:xfrm>
            <a:off x="4594671" y="3627372"/>
            <a:ext cx="1057984" cy="438307"/>
          </a:xfrm>
          <a:custGeom>
            <a:avLst/>
            <a:gdLst>
              <a:gd name="connsiteX0" fmla="*/ 0 w 1057984"/>
              <a:gd name="connsiteY0" fmla="*/ 438307 h 438307"/>
              <a:gd name="connsiteX1" fmla="*/ 483650 w 1057984"/>
              <a:gd name="connsiteY1" fmla="*/ 317395 h 438307"/>
              <a:gd name="connsiteX2" fmla="*/ 1057984 w 1057984"/>
              <a:gd name="connsiteY2" fmla="*/ 0 h 43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984" h="438307">
                <a:moveTo>
                  <a:pt x="0" y="438307"/>
                </a:moveTo>
                <a:cubicBezTo>
                  <a:pt x="153659" y="414376"/>
                  <a:pt x="307319" y="390446"/>
                  <a:pt x="483650" y="317395"/>
                </a:cubicBezTo>
                <a:cubicBezTo>
                  <a:pt x="659981" y="244344"/>
                  <a:pt x="858982" y="122172"/>
                  <a:pt x="1057984" y="0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72687-E7EF-41D5-B048-EDF93E3426A9}"/>
                  </a:ext>
                </a:extLst>
              </p:cNvPr>
              <p:cNvSpPr txBox="1"/>
              <p:nvPr/>
            </p:nvSpPr>
            <p:spPr>
              <a:xfrm>
                <a:off x="2961046" y="745626"/>
                <a:ext cx="338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𝒘𝒆𝒂𝒕𝒉𝒆𝒓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𝒆𝒓𝒓𝒐𝒓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72687-E7EF-41D5-B048-EDF93E342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46" y="745626"/>
                <a:ext cx="3388172" cy="400110"/>
              </a:xfrm>
              <a:prstGeom prst="rect">
                <a:avLst/>
              </a:prstGeom>
              <a:blipFill>
                <a:blip r:embed="rId3"/>
                <a:stretch>
                  <a:fillRect t="-45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F7C0951F-E6F5-453D-B374-C21EF3CE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17" y="1231793"/>
            <a:ext cx="2266417" cy="3203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5BC99B-CFDA-4E01-A702-571A25007CC9}"/>
              </a:ext>
            </a:extLst>
          </p:cNvPr>
          <p:cNvSpPr txBox="1"/>
          <p:nvPr/>
        </p:nvSpPr>
        <p:spPr>
          <a:xfrm>
            <a:off x="1670401" y="4435684"/>
            <a:ext cx="922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출처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환경부</a:t>
            </a:r>
          </a:p>
        </p:txBody>
      </p:sp>
    </p:spTree>
    <p:extLst>
      <p:ext uri="{BB962C8B-B14F-4D97-AF65-F5344CB8AC3E}">
        <p14:creationId xmlns:p14="http://schemas.microsoft.com/office/powerpoint/2010/main" val="320464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7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느낀점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17D7DF-DFAF-44DA-956F-429DD4B6E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6278"/>
              </p:ext>
            </p:extLst>
          </p:nvPr>
        </p:nvGraphicFramePr>
        <p:xfrm>
          <a:off x="838829" y="1474470"/>
          <a:ext cx="7466341" cy="219456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502898">
                  <a:extLst>
                    <a:ext uri="{9D8B030D-6E8A-4147-A177-3AD203B41FA5}">
                      <a16:colId xmlns:a16="http://schemas.microsoft.com/office/drawing/2014/main" val="2323662445"/>
                    </a:ext>
                  </a:extLst>
                </a:gridCol>
                <a:gridCol w="1147718">
                  <a:extLst>
                    <a:ext uri="{9D8B030D-6E8A-4147-A177-3AD203B41FA5}">
                      <a16:colId xmlns:a16="http://schemas.microsoft.com/office/drawing/2014/main" val="4052007916"/>
                    </a:ext>
                  </a:extLst>
                </a:gridCol>
                <a:gridCol w="5815725">
                  <a:extLst>
                    <a:ext uri="{9D8B030D-6E8A-4147-A177-3AD203B41FA5}">
                      <a16:colId xmlns:a16="http://schemas.microsoft.com/office/drawing/2014/main" val="95527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김형림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고아름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5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남예은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2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4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참고문헌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44C62-9883-42E3-867F-36E66B2E385E}"/>
              </a:ext>
            </a:extLst>
          </p:cNvPr>
          <p:cNvSpPr txBox="1"/>
          <p:nvPr/>
        </p:nvSpPr>
        <p:spPr>
          <a:xfrm>
            <a:off x="355180" y="959742"/>
            <a:ext cx="8433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김태규 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(2021),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「주간 건강과 질병 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 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- 2020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국내 일본뇌염 매개모기 발생 감시 현황」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질병관리청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p.802, p.1016~1017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(2019),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「모기 활동성 예측을 위한 기상 데이터에서 인접성 향상을 위한 연구」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국민대학교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p.1~8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임영미 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(2019),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「동네예보자료를 활용한 수도권 모기예측 지수 개발」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한국기상학회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황세영 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(2020),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 기후 데이터를 활용한 모기 개체 수 예측」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순천대학교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p.1~3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정해관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(2019),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「기상자료와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수도권 모기 활동지수 개발」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수도권기상청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후서비스과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5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Thanks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Do you have any question?</a:t>
            </a:r>
            <a:endParaRPr dirty="0">
              <a:solidFill>
                <a:schemeClr val="accent2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707" t="11653" r="12727" b="11406"/>
          <a:stretch/>
        </p:blipFill>
        <p:spPr>
          <a:xfrm>
            <a:off x="713225" y="2089260"/>
            <a:ext cx="2596535" cy="2609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9760" y="2609037"/>
            <a:ext cx="2390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STOP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32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Mosquito!!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96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구성원 및 역할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73C9CF-6AA7-456A-A6CE-C14215F21D78}"/>
              </a:ext>
            </a:extLst>
          </p:cNvPr>
          <p:cNvGrpSpPr/>
          <p:nvPr/>
        </p:nvGrpSpPr>
        <p:grpSpPr>
          <a:xfrm>
            <a:off x="3572846" y="881880"/>
            <a:ext cx="4760926" cy="3379740"/>
            <a:chOff x="1617202" y="1103326"/>
            <a:chExt cx="4760926" cy="337974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56834CC-7F56-4516-B26B-37B3BCAEEDB8}"/>
                </a:ext>
              </a:extLst>
            </p:cNvPr>
            <p:cNvSpPr/>
            <p:nvPr/>
          </p:nvSpPr>
          <p:spPr>
            <a:xfrm>
              <a:off x="1617203" y="2896091"/>
              <a:ext cx="1450949" cy="158697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총괄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수집 및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시각화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9486966-7F72-4D7A-828D-AB8ADCDF2575}"/>
                </a:ext>
              </a:extLst>
            </p:cNvPr>
            <p:cNvSpPr/>
            <p:nvPr/>
          </p:nvSpPr>
          <p:spPr>
            <a:xfrm>
              <a:off x="3272191" y="2896091"/>
              <a:ext cx="1450949" cy="158697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발표 자료 준비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시각화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EBC2561-EC8A-47D0-B4A1-EC53BB5F3DA9}"/>
                </a:ext>
              </a:extLst>
            </p:cNvPr>
            <p:cNvSpPr/>
            <p:nvPr/>
          </p:nvSpPr>
          <p:spPr>
            <a:xfrm>
              <a:off x="4927179" y="2896090"/>
              <a:ext cx="1450949" cy="158697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추가 선행 연구 조사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</a:t>
              </a:r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시각화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BACE75A-754E-4314-B570-1C640EF00DAC}"/>
                </a:ext>
              </a:extLst>
            </p:cNvPr>
            <p:cNvSpPr/>
            <p:nvPr/>
          </p:nvSpPr>
          <p:spPr>
            <a:xfrm>
              <a:off x="1617203" y="1460257"/>
              <a:ext cx="1450949" cy="1376637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D915E2C-E51F-4128-AC77-615A0A463945}"/>
                </a:ext>
              </a:extLst>
            </p:cNvPr>
            <p:cNvSpPr/>
            <p:nvPr/>
          </p:nvSpPr>
          <p:spPr>
            <a:xfrm>
              <a:off x="1617202" y="1103326"/>
              <a:ext cx="1450949" cy="297734"/>
            </a:xfrm>
            <a:prstGeom prst="roundRect">
              <a:avLst>
                <a:gd name="adj" fmla="val 36972"/>
              </a:avLst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김형림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56C71F0-F384-46A4-8C91-C72946504CC6}"/>
                </a:ext>
              </a:extLst>
            </p:cNvPr>
            <p:cNvSpPr/>
            <p:nvPr/>
          </p:nvSpPr>
          <p:spPr>
            <a:xfrm>
              <a:off x="3272191" y="1103326"/>
              <a:ext cx="1450949" cy="297734"/>
            </a:xfrm>
            <a:prstGeom prst="roundRect">
              <a:avLst>
                <a:gd name="adj" fmla="val 36972"/>
              </a:avLst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고아름</a:t>
              </a:r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555ED40-040B-442B-A03B-0C16F73B131B}"/>
                </a:ext>
              </a:extLst>
            </p:cNvPr>
            <p:cNvSpPr/>
            <p:nvPr/>
          </p:nvSpPr>
          <p:spPr>
            <a:xfrm>
              <a:off x="4927178" y="1103326"/>
              <a:ext cx="1450949" cy="297734"/>
            </a:xfrm>
            <a:prstGeom prst="roundRect">
              <a:avLst>
                <a:gd name="adj" fmla="val 36972"/>
              </a:avLst>
            </a:prstGeom>
            <a:solidFill>
              <a:srgbClr val="003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남예은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BAC569E-680F-402D-8FFB-B316B3B08990}"/>
                </a:ext>
              </a:extLst>
            </p:cNvPr>
            <p:cNvSpPr/>
            <p:nvPr/>
          </p:nvSpPr>
          <p:spPr>
            <a:xfrm>
              <a:off x="3269266" y="1460257"/>
              <a:ext cx="1450949" cy="1376637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626B4D-B750-4EAF-8B08-6411942DF565}"/>
                </a:ext>
              </a:extLst>
            </p:cNvPr>
            <p:cNvSpPr/>
            <p:nvPr/>
          </p:nvSpPr>
          <p:spPr>
            <a:xfrm>
              <a:off x="4921329" y="1460256"/>
              <a:ext cx="1450949" cy="1376637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7" name="Picture 4" descr="깃허브(GitHub)의 공식 마스코트 옥토캣">
            <a:extLst>
              <a:ext uri="{FF2B5EF4-FFF2-40B4-BE49-F238E27FC236}">
                <a16:creationId xmlns:a16="http://schemas.microsoft.com/office/drawing/2014/main" id="{026F5FD8-E48C-4FBC-94F3-883D4AA1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r="23008"/>
          <a:stretch/>
        </p:blipFill>
        <p:spPr bwMode="auto">
          <a:xfrm>
            <a:off x="592338" y="881880"/>
            <a:ext cx="2385904" cy="2206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61;p56">
            <a:extLst>
              <a:ext uri="{FF2B5EF4-FFF2-40B4-BE49-F238E27FC236}">
                <a16:creationId xmlns:a16="http://schemas.microsoft.com/office/drawing/2014/main" id="{16CDB1FF-0177-47D8-B1DE-234525432C96}"/>
              </a:ext>
            </a:extLst>
          </p:cNvPr>
          <p:cNvSpPr txBox="1">
            <a:spLocks/>
          </p:cNvSpPr>
          <p:nvPr/>
        </p:nvSpPr>
        <p:spPr>
          <a:xfrm>
            <a:off x="654440" y="3088593"/>
            <a:ext cx="2261700" cy="1270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altLang="ko-KR" sz="1800" b="1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Synergy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000" dirty="0" err="1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깃허브</a:t>
            </a:r>
            <a:r>
              <a:rPr lang="ko-KR" altLang="en-US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 마스코트 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'</a:t>
            </a:r>
            <a:r>
              <a:rPr lang="ko-KR" altLang="en-US" sz="1000" dirty="0" err="1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옥토캣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',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고양이인 줄 알았는데 문어였다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?!</a:t>
            </a:r>
          </a:p>
          <a:p>
            <a:pPr algn="ctr">
              <a:buClr>
                <a:schemeClr val="dk1"/>
              </a:buClr>
              <a:buSzPts val="1100"/>
            </a:pPr>
            <a:endParaRPr lang="en-US" altLang="ko-KR" sz="1000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ontserrat"/>
              <a:sym typeface="Montserra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다양한 사람들이 모여 시너지를 내는 팀</a:t>
            </a:r>
            <a:r>
              <a:rPr lang="en-US" altLang="ko-KR" sz="10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ontserrat"/>
                <a:sym typeface="Montserra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01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2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수집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550112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CRSIP-DM?</a:t>
            </a:r>
            <a:endParaRPr lang="ko-KR" altLang="en-US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DB87A131-2D06-4668-A975-32CE23DC6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96032"/>
              </p:ext>
            </p:extLst>
          </p:nvPr>
        </p:nvGraphicFramePr>
        <p:xfrm>
          <a:off x="390973" y="988771"/>
          <a:ext cx="8362051" cy="192532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318498">
                  <a:extLst>
                    <a:ext uri="{9D8B030D-6E8A-4147-A177-3AD203B41FA5}">
                      <a16:colId xmlns:a16="http://schemas.microsoft.com/office/drawing/2014/main" val="4166989461"/>
                    </a:ext>
                  </a:extLst>
                </a:gridCol>
                <a:gridCol w="2716906">
                  <a:extLst>
                    <a:ext uri="{9D8B030D-6E8A-4147-A177-3AD203B41FA5}">
                      <a16:colId xmlns:a16="http://schemas.microsoft.com/office/drawing/2014/main" val="3448888502"/>
                    </a:ext>
                  </a:extLst>
                </a:gridCol>
                <a:gridCol w="1422380">
                  <a:extLst>
                    <a:ext uri="{9D8B030D-6E8A-4147-A177-3AD203B41FA5}">
                      <a16:colId xmlns:a16="http://schemas.microsoft.com/office/drawing/2014/main" val="89482124"/>
                    </a:ext>
                  </a:extLst>
                </a:gridCol>
                <a:gridCol w="1300574">
                  <a:extLst>
                    <a:ext uri="{9D8B030D-6E8A-4147-A177-3AD203B41FA5}">
                      <a16:colId xmlns:a16="http://schemas.microsoft.com/office/drawing/2014/main" val="965387941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922920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출처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설치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서울특별시의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설치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2021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보건환경연구원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개씩 총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50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94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포집내역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모기를 포함한 </a:t>
                      </a:r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일자별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벌레 </a:t>
                      </a:r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포집량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2015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~ 2020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12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보건환경연구원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매년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04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~ 11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65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일자별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종상기상관측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(ASOS)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기후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2015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01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~ 2020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</a:t>
                      </a:r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12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월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기상청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23464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0856E72-2132-40E5-A7B0-61CBB9B0F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23662"/>
              </p:ext>
            </p:extLst>
          </p:nvPr>
        </p:nvGraphicFramePr>
        <p:xfrm>
          <a:off x="876141" y="3243294"/>
          <a:ext cx="7391717" cy="1401374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2300172203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3032645577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387049220"/>
                    </a:ext>
                  </a:extLst>
                </a:gridCol>
                <a:gridCol w="1335405">
                  <a:extLst>
                    <a:ext uri="{9D8B030D-6E8A-4147-A177-3AD203B41FA5}">
                      <a16:colId xmlns:a16="http://schemas.microsoft.com/office/drawing/2014/main" val="2019147712"/>
                    </a:ext>
                  </a:extLst>
                </a:gridCol>
                <a:gridCol w="1717992">
                  <a:extLst>
                    <a:ext uri="{9D8B030D-6E8A-4147-A177-3AD203B41FA5}">
                      <a16:colId xmlns:a16="http://schemas.microsoft.com/office/drawing/2014/main" val="3298160051"/>
                    </a:ext>
                  </a:extLst>
                </a:gridCol>
                <a:gridCol w="1432242">
                  <a:extLst>
                    <a:ext uri="{9D8B030D-6E8A-4147-A177-3AD203B41FA5}">
                      <a16:colId xmlns:a16="http://schemas.microsoft.com/office/drawing/2014/main" val="4036468902"/>
                    </a:ext>
                  </a:extLst>
                </a:gridCol>
              </a:tblGrid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loc_num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지점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rain_per_day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일강수량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steam_pressure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증기압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hPa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66089"/>
                  </a:ext>
                </a:extLst>
              </a:tr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loc_name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지점명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accum_rain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누적 강수량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sunshine_time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합계 일조시간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en-US" altLang="ko-KR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hr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34393"/>
                  </a:ext>
                </a:extLst>
              </a:tr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평균기온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wind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풍속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(m/s)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sunshine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합계 일사량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(MJ/m2)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72153"/>
                  </a:ext>
                </a:extLst>
              </a:tr>
              <a:tr h="35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l_temp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최저기온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dew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이슬점온도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ground_surface_temp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지면온도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507779"/>
                  </a:ext>
                </a:extLst>
              </a:tr>
              <a:tr h="261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h_temp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최고기온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humidity</a:t>
                      </a:r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평균 상대습도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(%)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※ </a:t>
                      </a:r>
                      <a:r>
                        <a:rPr lang="en-US" altLang="ko-KR" sz="1100" dirty="0" err="1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accum_rain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은  파생변수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06910"/>
                  </a:ext>
                </a:extLst>
              </a:tr>
            </a:tbl>
          </a:graphicData>
        </a:graphic>
      </p:graphicFrame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BE6B04F-8FBB-4B60-9643-4620AF412605}"/>
              </a:ext>
            </a:extLst>
          </p:cNvPr>
          <p:cNvSpPr/>
          <p:nvPr/>
        </p:nvSpPr>
        <p:spPr>
          <a:xfrm>
            <a:off x="547409" y="2726459"/>
            <a:ext cx="241001" cy="516835"/>
          </a:xfrm>
          <a:custGeom>
            <a:avLst/>
            <a:gdLst>
              <a:gd name="connsiteX0" fmla="*/ 137634 w 241001"/>
              <a:gd name="connsiteY0" fmla="*/ 0 h 516835"/>
              <a:gd name="connsiteX1" fmla="*/ 2461 w 241001"/>
              <a:gd name="connsiteY1" fmla="*/ 326004 h 516835"/>
              <a:gd name="connsiteX2" fmla="*/ 241001 w 241001"/>
              <a:gd name="connsiteY2" fmla="*/ 516835 h 51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01" h="516835">
                <a:moveTo>
                  <a:pt x="137634" y="0"/>
                </a:moveTo>
                <a:cubicBezTo>
                  <a:pt x="61433" y="119932"/>
                  <a:pt x="-14767" y="239865"/>
                  <a:pt x="2461" y="326004"/>
                </a:cubicBezTo>
                <a:cubicBezTo>
                  <a:pt x="19689" y="412143"/>
                  <a:pt x="130345" y="464489"/>
                  <a:pt x="241001" y="516835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6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 모형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5D821E5-CAB0-49A3-8DE4-8AA04169EDA4}"/>
              </a:ext>
            </a:extLst>
          </p:cNvPr>
          <p:cNvGrpSpPr/>
          <p:nvPr/>
        </p:nvGrpSpPr>
        <p:grpSpPr>
          <a:xfrm>
            <a:off x="1037081" y="1231210"/>
            <a:ext cx="7069837" cy="2988811"/>
            <a:chOff x="884172" y="1250686"/>
            <a:chExt cx="7069837" cy="29888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EB95863-BA41-4EA0-B08A-DC36A4F95B28}"/>
                </a:ext>
              </a:extLst>
            </p:cNvPr>
            <p:cNvGrpSpPr/>
            <p:nvPr/>
          </p:nvGrpSpPr>
          <p:grpSpPr>
            <a:xfrm>
              <a:off x="884172" y="1250686"/>
              <a:ext cx="1458506" cy="2988811"/>
              <a:chOff x="884172" y="1416934"/>
              <a:chExt cx="1458506" cy="2988811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CADC77B9-9A24-4D68-AA49-44B5360DB4AE}"/>
                  </a:ext>
                </a:extLst>
              </p:cNvPr>
              <p:cNvSpPr/>
              <p:nvPr/>
            </p:nvSpPr>
            <p:spPr>
              <a:xfrm>
                <a:off x="884172" y="1904370"/>
                <a:ext cx="1458506" cy="2501375"/>
              </a:xfrm>
              <a:prstGeom prst="roundRect">
                <a:avLst>
                  <a:gd name="adj" fmla="val 13212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temp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rain_per_day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 err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accum_rain</a:t>
                </a:r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wind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humidity</a:t>
                </a:r>
              </a:p>
              <a:p>
                <a:pPr algn="ctr"/>
                <a:endPara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sunshine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BC8A0177-2EE8-49A0-83FC-850C1C9BF913}"/>
                  </a:ext>
                </a:extLst>
              </p:cNvPr>
              <p:cNvSpPr/>
              <p:nvPr/>
            </p:nvSpPr>
            <p:spPr>
              <a:xfrm>
                <a:off x="884172" y="1416934"/>
                <a:ext cx="1458506" cy="369332"/>
              </a:xfrm>
              <a:prstGeom prst="roundRect">
                <a:avLst>
                  <a:gd name="adj" fmla="val 37128"/>
                </a:avLst>
              </a:prstGeom>
              <a:solidFill>
                <a:srgbClr val="003B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입력변수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7" name="사각형: 잘린 대각선 방향 모서리 6">
              <a:extLst>
                <a:ext uri="{FF2B5EF4-FFF2-40B4-BE49-F238E27FC236}">
                  <a16:creationId xmlns:a16="http://schemas.microsoft.com/office/drawing/2014/main" id="{AC72C4A9-B16E-47D0-A6E5-9C080660AF1B}"/>
                </a:ext>
              </a:extLst>
            </p:cNvPr>
            <p:cNvSpPr/>
            <p:nvPr/>
          </p:nvSpPr>
          <p:spPr>
            <a:xfrm>
              <a:off x="4427462" y="2138400"/>
              <a:ext cx="1549190" cy="866696"/>
            </a:xfrm>
            <a:prstGeom prst="snip2Diag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LGBM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en-US" altLang="ko-KR" sz="8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max_depth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=7, </a:t>
              </a:r>
              <a:r>
                <a:rPr lang="en-US" altLang="ko-KR" sz="8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n_estimators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=50)</a:t>
              </a:r>
              <a:endParaRPr lang="ko-KR" altLang="en-US" sz="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35938-9E98-49A5-A85A-A5AD5F1FA250}"/>
                </a:ext>
              </a:extLst>
            </p:cNvPr>
            <p:cNvSpPr txBox="1"/>
            <p:nvPr/>
          </p:nvSpPr>
          <p:spPr>
            <a:xfrm>
              <a:off x="2861529" y="2202417"/>
              <a:ext cx="1047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모기 유충의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성장 기간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반영</a:t>
              </a: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38AC2C3-AF3B-44BC-8128-62C655701E21}"/>
                </a:ext>
              </a:extLst>
            </p:cNvPr>
            <p:cNvSpPr/>
            <p:nvPr/>
          </p:nvSpPr>
          <p:spPr>
            <a:xfrm>
              <a:off x="2396672" y="2419349"/>
              <a:ext cx="410863" cy="304801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90A5B549-31C1-4787-A45A-CE291EA67685}"/>
                </a:ext>
              </a:extLst>
            </p:cNvPr>
            <p:cNvSpPr/>
            <p:nvPr/>
          </p:nvSpPr>
          <p:spPr>
            <a:xfrm>
              <a:off x="3962605" y="2419348"/>
              <a:ext cx="410863" cy="304801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FA48DB65-6912-4B82-80BE-8174A360BFB7}"/>
                </a:ext>
              </a:extLst>
            </p:cNvPr>
            <p:cNvSpPr/>
            <p:nvPr/>
          </p:nvSpPr>
          <p:spPr>
            <a:xfrm>
              <a:off x="6030646" y="2419347"/>
              <a:ext cx="410863" cy="304801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28C8FBE-0D8A-46BF-8456-AC9F608C5334}"/>
                </a:ext>
              </a:extLst>
            </p:cNvPr>
            <p:cNvGrpSpPr/>
            <p:nvPr/>
          </p:nvGrpSpPr>
          <p:grpSpPr>
            <a:xfrm>
              <a:off x="6495503" y="1347499"/>
              <a:ext cx="1458506" cy="2448495"/>
              <a:chOff x="6499807" y="1674345"/>
              <a:chExt cx="1458506" cy="2448495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4A780E48-4FBB-40B1-AFC6-0710147A89B7}"/>
                  </a:ext>
                </a:extLst>
              </p:cNvPr>
              <p:cNvSpPr/>
              <p:nvPr/>
            </p:nvSpPr>
            <p:spPr>
              <a:xfrm>
                <a:off x="6499807" y="2161782"/>
                <a:ext cx="1458506" cy="1307366"/>
              </a:xfrm>
              <a:prstGeom prst="roundRect">
                <a:avLst>
                  <a:gd name="adj" fmla="val 13212"/>
                </a:avLst>
              </a:prstGeom>
              <a:solidFill>
                <a:srgbClr val="99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mosquito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D06B841C-CA22-46A2-BC7B-FE7BCB420B52}"/>
                  </a:ext>
                </a:extLst>
              </p:cNvPr>
              <p:cNvSpPr/>
              <p:nvPr/>
            </p:nvSpPr>
            <p:spPr>
              <a:xfrm>
                <a:off x="6499807" y="1674345"/>
                <a:ext cx="1458506" cy="369332"/>
              </a:xfrm>
              <a:prstGeom prst="roundRect">
                <a:avLst>
                  <a:gd name="adj" fmla="val 37128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목표변수</a:t>
                </a: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F9A63D3-39D2-410B-AAB4-BC5163C7BF04}"/>
                  </a:ext>
                </a:extLst>
              </p:cNvPr>
              <p:cNvSpPr/>
              <p:nvPr/>
            </p:nvSpPr>
            <p:spPr>
              <a:xfrm>
                <a:off x="6499807" y="3753508"/>
                <a:ext cx="1458506" cy="369332"/>
              </a:xfrm>
              <a:prstGeom prst="roundRect">
                <a:avLst>
                  <a:gd name="adj" fmla="val 37128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모기지수 개발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3B3339C-E68B-47CB-B313-794E84F933A2}"/>
                  </a:ext>
                </a:extLst>
              </p:cNvPr>
              <p:cNvCxnSpPr>
                <a:stCxn id="20" idx="2"/>
                <a:endCxn id="26" idx="0"/>
              </p:cNvCxnSpPr>
              <p:nvPr/>
            </p:nvCxnSpPr>
            <p:spPr>
              <a:xfrm>
                <a:off x="7229060" y="3469148"/>
                <a:ext cx="0" cy="284360"/>
              </a:xfrm>
              <a:prstGeom prst="line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2FA2261-37CB-4371-B24C-25AFD1BA6660}"/>
              </a:ext>
            </a:extLst>
          </p:cNvPr>
          <p:cNvSpPr/>
          <p:nvPr/>
        </p:nvSpPr>
        <p:spPr>
          <a:xfrm>
            <a:off x="2549581" y="3320942"/>
            <a:ext cx="4044836" cy="54182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예측 모형에 알에서 성충에 이르기까지 모기의 생활사를 반영하기 위해 당일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~6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전의 평균 기온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상대습도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누적 강수량</a:t>
            </a:r>
            <a:r>
              <a:rPr lang="en-US" altLang="ko-KR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일교차 등의 기상자료를 적용</a:t>
            </a:r>
          </a:p>
        </p:txBody>
      </p:sp>
    </p:spTree>
    <p:extLst>
      <p:ext uri="{BB962C8B-B14F-4D97-AF65-F5344CB8AC3E}">
        <p14:creationId xmlns:p14="http://schemas.microsoft.com/office/powerpoint/2010/main" val="150613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550112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CRSIP-DM?</a:t>
            </a:r>
            <a:endParaRPr lang="ko-KR" altLang="en-US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C668E68-1A7B-4AA6-A863-24D97809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1827"/>
              </p:ext>
            </p:extLst>
          </p:nvPr>
        </p:nvGraphicFramePr>
        <p:xfrm>
          <a:off x="908367" y="858544"/>
          <a:ext cx="7327265" cy="204724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990495894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546434234"/>
                    </a:ext>
                  </a:extLst>
                </a:gridCol>
                <a:gridCol w="4256405">
                  <a:extLst>
                    <a:ext uri="{9D8B030D-6E8A-4147-A177-3AD203B41FA5}">
                      <a16:colId xmlns:a16="http://schemas.microsoft.com/office/drawing/2014/main" val="3370278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이상치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&amp;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결측치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B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49940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 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DMS 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포집내역</a:t>
                      </a:r>
                      <a:endParaRPr lang="ko-KR" altLang="en-US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mosquito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모기 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포집량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기타 벌레 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포집량은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분석에서 제외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2594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2018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년 이후로는 보건환경연구원에서 이상치를 제거한 것으로 추정</a:t>
                      </a:r>
                      <a:endParaRPr lang="en-US" altLang="ko-KR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→ 이상치를 제거하지 않고 분석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66254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서울특별시 기후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rain_per_day</a:t>
                      </a:r>
                      <a:endParaRPr lang="en-US" altLang="ko-KR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일강수량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(mm))</a:t>
                      </a:r>
                      <a:endParaRPr lang="ko-KR" altLang="en-US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0.1 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이하 → 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으로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91356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결측치는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비가 전혀 오지 않았음을 의미 → </a:t>
                      </a:r>
                      <a:r>
                        <a:rPr lang="en-US" altLang="ko-KR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으로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16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나머지 기후 변수</a:t>
                      </a:r>
                      <a:endParaRPr lang="en-US" altLang="ko-KR" sz="12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rain_per_day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포함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highlight>
                            <a:srgbClr val="9999FF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모기 유충의 성장 기간 고려</a:t>
                      </a:r>
                      <a:r>
                        <a:rPr lang="ko-KR" altLang="en-US" sz="12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→ 당일을 포함한 이전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일 평균값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828393"/>
                  </a:ext>
                </a:extLst>
              </a:tr>
            </a:tbl>
          </a:graphicData>
        </a:graphic>
      </p:graphicFrame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9A11757-D6A4-4335-A682-C25A34E3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14" y="3217534"/>
            <a:ext cx="1760373" cy="1600339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9102E37-0557-436D-8C2D-41A1153B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307" y="3217533"/>
            <a:ext cx="823031" cy="1600339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4D4EA9F7-45B8-4A74-ACDA-C72F1879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335" y="3202419"/>
            <a:ext cx="1844200" cy="16232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33960A-EB77-4B83-8E03-A441C7D2C2DA}"/>
              </a:ext>
            </a:extLst>
          </p:cNvPr>
          <p:cNvSpPr txBox="1"/>
          <p:nvPr/>
        </p:nvSpPr>
        <p:spPr>
          <a:xfrm>
            <a:off x="1270089" y="290975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&lt;mosquito&gt;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0AC38B-DF04-4E67-BC47-FA7B02CC302D}"/>
              </a:ext>
            </a:extLst>
          </p:cNvPr>
          <p:cNvSpPr txBox="1"/>
          <p:nvPr/>
        </p:nvSpPr>
        <p:spPr>
          <a:xfrm>
            <a:off x="2832214" y="2909756"/>
            <a:ext cx="154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rain_per_day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670C1-D8DB-45B9-9881-6D115B8BFE7F}"/>
              </a:ext>
            </a:extLst>
          </p:cNvPr>
          <p:cNvSpPr txBox="1"/>
          <p:nvPr/>
        </p:nvSpPr>
        <p:spPr>
          <a:xfrm>
            <a:off x="4571999" y="2909755"/>
            <a:ext cx="157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나머지 기후 변수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6288D5F-8562-4FEA-A0E2-6D85C4F2E067}"/>
              </a:ext>
            </a:extLst>
          </p:cNvPr>
          <p:cNvSpPr/>
          <p:nvPr/>
        </p:nvSpPr>
        <p:spPr>
          <a:xfrm>
            <a:off x="6394339" y="3878177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9B551-EF4A-4D44-A8AC-D2E7200525AA}"/>
              </a:ext>
            </a:extLst>
          </p:cNvPr>
          <p:cNvSpPr txBox="1"/>
          <p:nvPr/>
        </p:nvSpPr>
        <p:spPr>
          <a:xfrm>
            <a:off x="2834410" y="387317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1751C-D4FB-463D-BFB4-7B77E302269E}"/>
              </a:ext>
            </a:extLst>
          </p:cNvPr>
          <p:cNvSpPr txBox="1"/>
          <p:nvPr/>
        </p:nvSpPr>
        <p:spPr>
          <a:xfrm>
            <a:off x="4083927" y="387317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11125A-C89F-4518-B765-8BCB275F8AE9}"/>
              </a:ext>
            </a:extLst>
          </p:cNvPr>
          <p:cNvSpPr txBox="1"/>
          <p:nvPr/>
        </p:nvSpPr>
        <p:spPr>
          <a:xfrm>
            <a:off x="6805202" y="3873171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데이터 구축</a:t>
            </a:r>
          </a:p>
        </p:txBody>
      </p:sp>
    </p:spTree>
    <p:extLst>
      <p:ext uri="{BB962C8B-B14F-4D97-AF65-F5344CB8AC3E}">
        <p14:creationId xmlns:p14="http://schemas.microsoft.com/office/powerpoint/2010/main" val="29237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전처리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CEC5213A-C58A-4EEE-A8DE-D4A19213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6" y="2952436"/>
            <a:ext cx="7148945" cy="1694432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018A7A6E-16D5-455A-A3F5-BD8C253F7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914847"/>
            <a:ext cx="7148945" cy="1580000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CC6368C-5A4E-4C0F-851A-1513F82442DE}"/>
              </a:ext>
            </a:extLst>
          </p:cNvPr>
          <p:cNvSpPr/>
          <p:nvPr/>
        </p:nvSpPr>
        <p:spPr>
          <a:xfrm rot="5400000">
            <a:off x="4366566" y="2571241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5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6729" y="659568"/>
            <a:ext cx="800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24292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선정</a:t>
            </a:r>
            <a:endParaRPr lang="en-US" altLang="ko-KR" sz="1800" b="1" dirty="0">
              <a:solidFill>
                <a:srgbClr val="24292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23544" y="86868"/>
            <a:ext cx="1620456" cy="37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프로세싱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CB638390-CFFE-41AA-9A98-57B74C731E24}"/>
              </a:ext>
            </a:extLst>
          </p:cNvPr>
          <p:cNvSpPr/>
          <p:nvPr/>
        </p:nvSpPr>
        <p:spPr>
          <a:xfrm>
            <a:off x="397475" y="1332596"/>
            <a:ext cx="2809103" cy="106268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데이터형태 파악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97DDF3C3-5FF0-4AD2-A749-206EF74E1144}"/>
              </a:ext>
            </a:extLst>
          </p:cNvPr>
          <p:cNvSpPr/>
          <p:nvPr/>
        </p:nvSpPr>
        <p:spPr>
          <a:xfrm>
            <a:off x="3167448" y="1332596"/>
            <a:ext cx="2809103" cy="106268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Grid Search CV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F86E388-0CDC-4E5C-8739-27E39D7FBDA4}"/>
              </a:ext>
            </a:extLst>
          </p:cNvPr>
          <p:cNvSpPr/>
          <p:nvPr/>
        </p:nvSpPr>
        <p:spPr>
          <a:xfrm>
            <a:off x="5937421" y="1332596"/>
            <a:ext cx="2809103" cy="106268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RMSE</a:t>
            </a:r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비교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769DA81-7F60-4934-B723-8567F753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89141"/>
              </p:ext>
            </p:extLst>
          </p:nvPr>
        </p:nvGraphicFramePr>
        <p:xfrm>
          <a:off x="397475" y="2801831"/>
          <a:ext cx="2751438" cy="146304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2751438">
                  <a:extLst>
                    <a:ext uri="{9D8B030D-6E8A-4147-A177-3AD203B41FA5}">
                      <a16:colId xmlns:a16="http://schemas.microsoft.com/office/drawing/2014/main" val="153564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모든 데이터가 연속적인 숫자로 구성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/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Arial"/>
                          <a:sym typeface="Arial"/>
                        </a:rPr>
                        <a:t>∴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트리 기반 </a:t>
                      </a:r>
                      <a:r>
                        <a:rPr lang="en-US" altLang="ko-KR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Regressor </a:t>
                      </a:r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모델 사용</a:t>
                      </a:r>
                      <a:endParaRPr lang="en-US" altLang="ko-KR" dirty="0">
                        <a:highlight>
                          <a:srgbClr val="FFFF99"/>
                        </a:highlight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03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Grid Search CV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로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LGBM, GBR, RF</a:t>
                      </a:r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모델의</a:t>
                      </a:r>
                      <a:endParaRPr lang="en-US" altLang="ko-KR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최적의 </a:t>
                      </a:r>
                      <a:r>
                        <a:rPr lang="ko-KR" altLang="en-US" dirty="0" err="1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하이퍼</a:t>
                      </a:r>
                      <a:r>
                        <a:rPr lang="ko-KR" altLang="en-US" dirty="0">
                          <a:highlight>
                            <a:srgbClr val="FFFF99"/>
                          </a:highlight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파라미터 조합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986269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94C8F48-0E6B-43EB-9125-D7331B5C6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20275"/>
              </p:ext>
            </p:extLst>
          </p:nvPr>
        </p:nvGraphicFramePr>
        <p:xfrm>
          <a:off x="3689522" y="2791670"/>
          <a:ext cx="3148648" cy="1483360"/>
        </p:xfrm>
        <a:graphic>
          <a:graphicData uri="http://schemas.openxmlformats.org/drawingml/2006/table">
            <a:tbl>
              <a:tblPr firstRow="1" bandRow="1">
                <a:tableStyleId>{72FC3F81-A05E-4C6C-82A8-8F35BC810176}</a:tableStyleId>
              </a:tblPr>
              <a:tblGrid>
                <a:gridCol w="2384743">
                  <a:extLst>
                    <a:ext uri="{9D8B030D-6E8A-4147-A177-3AD203B41FA5}">
                      <a16:colId xmlns:a16="http://schemas.microsoft.com/office/drawing/2014/main" val="655243277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58374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RMSE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1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LGBM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(Light Gradient Boosting Machine)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0.634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98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GBR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(Gradient Boosting Regressor)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0.692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68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RF</a:t>
                      </a:r>
                      <a:r>
                        <a:rPr lang="en-US" altLang="ko-KR" sz="80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(Random Forest)</a:t>
                      </a:r>
                      <a:endParaRPr lang="ko-KR" altLang="en-US" sz="800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0.690</a:t>
                      </a:r>
                      <a:endParaRPr lang="ko-KR" altLang="en-US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66420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178B24E-EA42-4491-9AC4-FA0B4FAC1608}"/>
              </a:ext>
            </a:extLst>
          </p:cNvPr>
          <p:cNvSpPr/>
          <p:nvPr/>
        </p:nvSpPr>
        <p:spPr>
          <a:xfrm>
            <a:off x="3213786" y="3380950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51DFC6A-D3E6-4FFB-A755-810C214A522C}"/>
              </a:ext>
            </a:extLst>
          </p:cNvPr>
          <p:cNvSpPr/>
          <p:nvPr/>
        </p:nvSpPr>
        <p:spPr>
          <a:xfrm>
            <a:off x="6903043" y="3380950"/>
            <a:ext cx="410863" cy="30480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98747-8785-47F9-9AEA-C5BB92C41CE5}"/>
              </a:ext>
            </a:extLst>
          </p:cNvPr>
          <p:cNvSpPr txBox="1"/>
          <p:nvPr/>
        </p:nvSpPr>
        <p:spPr>
          <a:xfrm>
            <a:off x="7320676" y="3240962"/>
            <a:ext cx="1515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나눔손글씨 나무정원" panose="02000503000000000000" pitchFamily="2" charset="-127"/>
                <a:ea typeface="나눔손글씨 나무정원" panose="02000503000000000000" pitchFamily="2" charset="-127"/>
              </a:rPr>
              <a:t>LGBM </a:t>
            </a:r>
            <a:r>
              <a:rPr lang="ko-KR" altLang="en-US" sz="3200" b="1" dirty="0">
                <a:latin typeface="나눔손글씨 나무정원" panose="02000503000000000000" pitchFamily="2" charset="-127"/>
                <a:ea typeface="나눔손글씨 나무정원" panose="02000503000000000000" pitchFamily="2" charset="-127"/>
              </a:rPr>
              <a:t>채택</a:t>
            </a:r>
            <a:r>
              <a:rPr lang="en-US" altLang="ko-KR" sz="3200" b="1" dirty="0">
                <a:latin typeface="나눔손글씨 나무정원" panose="02000503000000000000" pitchFamily="2" charset="-127"/>
                <a:ea typeface="나눔손글씨 나무정원" panose="02000503000000000000" pitchFamily="2" charset="-127"/>
              </a:rPr>
              <a:t>!</a:t>
            </a:r>
            <a:endParaRPr lang="ko-KR" altLang="en-US" sz="3200" b="1" dirty="0">
              <a:latin typeface="나눔손글씨 나무정원" panose="02000503000000000000" pitchFamily="2" charset="-127"/>
              <a:ea typeface="나눔손글씨 나무정원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21716-78AB-4D07-AC40-3C90BF73F7BE}"/>
              </a:ext>
            </a:extLst>
          </p:cNvPr>
          <p:cNvSpPr txBox="1"/>
          <p:nvPr/>
        </p:nvSpPr>
        <p:spPr>
          <a:xfrm>
            <a:off x="306729" y="4303995"/>
            <a:ext cx="4538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결정트리</a:t>
            </a:r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(Decision Tree)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분류와 회귀 작업이 모두 가능한 </a:t>
            </a:r>
            <a:r>
              <a:rPr lang="ko-KR" altLang="en-US" sz="1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34973848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738</Words>
  <Application>Microsoft Office PowerPoint</Application>
  <PresentationFormat>화면 슬라이드 쇼(16:9)</PresentationFormat>
  <Paragraphs>228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12롯데마트드림Bold</vt:lpstr>
      <vt:lpstr>Barlow</vt:lpstr>
      <vt:lpstr>Montserrat</vt:lpstr>
      <vt:lpstr>나눔손글씨 나무정원</vt:lpstr>
      <vt:lpstr>나눔스퀘어</vt:lpstr>
      <vt:lpstr>나눔스퀘어 ExtraBold</vt:lpstr>
      <vt:lpstr>나눔스퀘어_ac ExtraBold</vt:lpstr>
      <vt:lpstr>Arial</vt:lpstr>
      <vt:lpstr>Cambria Math</vt:lpstr>
      <vt:lpstr>Management Consulting Toolkit by Slidesgo</vt:lpstr>
      <vt:lpstr>기후 데이터를 활용한 모기 발생 예보</vt:lpstr>
      <vt:lpstr>1. 프로젝트 개요</vt:lpstr>
      <vt:lpstr>구성원 및 역할</vt:lpstr>
      <vt:lpstr>2. 프로세싱</vt:lpstr>
      <vt:lpstr>데이터 수집</vt:lpstr>
      <vt:lpstr>데이터 전처리</vt:lpstr>
      <vt:lpstr>데이터 전처리</vt:lpstr>
      <vt:lpstr>데이터 전처리</vt:lpstr>
      <vt:lpstr>데이터 분석</vt:lpstr>
      <vt:lpstr>데이터 분석</vt:lpstr>
      <vt:lpstr>데이터 분석</vt:lpstr>
      <vt:lpstr>데이터 분석</vt:lpstr>
      <vt:lpstr>데이터 분석</vt:lpstr>
      <vt:lpstr>기대효과</vt:lpstr>
      <vt:lpstr>4. 느낀점</vt:lpstr>
      <vt:lpstr>느낀점</vt:lpstr>
      <vt:lpstr>참고문헌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admin</cp:lastModifiedBy>
  <cp:revision>154</cp:revision>
  <dcterms:modified xsi:type="dcterms:W3CDTF">2021-07-19T00:20:39Z</dcterms:modified>
</cp:coreProperties>
</file>