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355" r:id="rId3"/>
    <p:sldId id="376" r:id="rId4"/>
    <p:sldId id="377" r:id="rId5"/>
    <p:sldId id="375" r:id="rId6"/>
    <p:sldId id="35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10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0ED6D3-EE83-4737-9D59-9FF11C93F49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EC1EF42-206F-41B5-BDB3-0435E827E8B7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C91C391E-3102-4EB2-810C-A9B5C8087C4A}" type="parTrans" cxnId="{F4172EED-7A35-426F-A651-1DFD5D793C74}">
      <dgm:prSet/>
      <dgm:spPr/>
      <dgm:t>
        <a:bodyPr/>
        <a:lstStyle/>
        <a:p>
          <a:pPr latinLnBrk="1"/>
          <a:endParaRPr lang="ko-KR" altLang="en-US"/>
        </a:p>
      </dgm:t>
    </dgm:pt>
    <dgm:pt modelId="{DF851770-DBC3-43B6-85EB-6FE8F333FF61}" type="sibTrans" cxnId="{F4172EED-7A35-426F-A651-1DFD5D793C74}">
      <dgm:prSet/>
      <dgm:spPr/>
      <dgm:t>
        <a:bodyPr/>
        <a:lstStyle/>
        <a:p>
          <a:pPr latinLnBrk="1"/>
          <a:endParaRPr lang="ko-KR" altLang="en-US"/>
        </a:p>
      </dgm:t>
    </dgm:pt>
    <dgm:pt modelId="{6C2B4A1D-3C76-45C6-B8C1-83C964A8ED4E}">
      <dgm:prSet phldrT="[텍스트]" custT="1"/>
      <dgm:spPr/>
      <dgm:t>
        <a:bodyPr/>
        <a:lstStyle/>
        <a:p>
          <a:pPr latinLnBrk="1">
            <a:lnSpc>
              <a:spcPct val="150000"/>
            </a:lnSpc>
          </a:pPr>
          <a:r>
            <a:rPr lang="ko-KR" altLang="en-US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서울은 </a:t>
          </a:r>
          <a:r>
            <a: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25</a:t>
          </a:r>
          <a:r>
            <a:rPr lang="ko-KR" altLang="en-US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개의 자치구가 있으며 구별로 </a:t>
          </a:r>
          <a:r>
            <a: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DMS</a:t>
          </a:r>
          <a:r>
            <a:rPr lang="ko-KR" altLang="en-US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가 </a:t>
          </a:r>
          <a:r>
            <a: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2</a:t>
          </a:r>
          <a:r>
            <a:rPr lang="ko-KR" altLang="en-US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개씩 설치되어 있음</a:t>
          </a:r>
        </a:p>
      </dgm:t>
    </dgm:pt>
    <dgm:pt modelId="{C63BE199-4DC5-46B7-8A7F-7A90324F994B}" type="parTrans" cxnId="{60E981F8-5D12-458C-A5B2-8CF8C603BDF2}">
      <dgm:prSet/>
      <dgm:spPr/>
      <dgm:t>
        <a:bodyPr/>
        <a:lstStyle/>
        <a:p>
          <a:pPr latinLnBrk="1"/>
          <a:endParaRPr lang="ko-KR" altLang="en-US"/>
        </a:p>
      </dgm:t>
    </dgm:pt>
    <dgm:pt modelId="{B4AF8E49-DBEC-44CF-8CA8-9A17C92738FD}" type="sibTrans" cxnId="{60E981F8-5D12-458C-A5B2-8CF8C603BDF2}">
      <dgm:prSet/>
      <dgm:spPr/>
      <dgm:t>
        <a:bodyPr/>
        <a:lstStyle/>
        <a:p>
          <a:pPr latinLnBrk="1"/>
          <a:endParaRPr lang="ko-KR" altLang="en-US"/>
        </a:p>
      </dgm:t>
    </dgm:pt>
    <dgm:pt modelId="{35B9DB51-3D06-4215-B33D-F8AB2F5780E8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FA80A18C-5324-4E19-A98F-444BA22620B0}" type="parTrans" cxnId="{B7B1DDCD-D4AB-4BE8-A439-56840C0953F5}">
      <dgm:prSet/>
      <dgm:spPr/>
      <dgm:t>
        <a:bodyPr/>
        <a:lstStyle/>
        <a:p>
          <a:pPr latinLnBrk="1"/>
          <a:endParaRPr lang="ko-KR" altLang="en-US"/>
        </a:p>
      </dgm:t>
    </dgm:pt>
    <dgm:pt modelId="{9E2278F0-054D-467C-8AC0-3438A8FCE7EE}" type="sibTrans" cxnId="{B7B1DDCD-D4AB-4BE8-A439-56840C0953F5}">
      <dgm:prSet/>
      <dgm:spPr/>
      <dgm:t>
        <a:bodyPr/>
        <a:lstStyle/>
        <a:p>
          <a:pPr latinLnBrk="1"/>
          <a:endParaRPr lang="ko-KR" altLang="en-US"/>
        </a:p>
      </dgm:t>
    </dgm:pt>
    <dgm:pt modelId="{92F5F060-3F5E-4CB4-AF51-9EE1A49A4D0F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지리 타입은 </a:t>
          </a:r>
          <a:r>
            <a: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3</a:t>
          </a:r>
          <a:r>
            <a:rPr lang="ko-KR" altLang="en-US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개</a:t>
          </a:r>
          <a:r>
            <a: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(</a:t>
          </a:r>
          <a:r>
            <a:rPr lang="ko-KR" altLang="en-US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공원</a:t>
          </a:r>
          <a:r>
            <a: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, </a:t>
          </a:r>
          <a:r>
            <a:rPr lang="ko-KR" altLang="en-US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수변부</a:t>
          </a:r>
          <a:r>
            <a: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, </a:t>
          </a:r>
          <a:r>
            <a:rPr lang="ko-KR" altLang="en-US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주거지</a:t>
          </a:r>
          <a:r>
            <a: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)</a:t>
          </a:r>
          <a:r>
            <a:rPr lang="ko-KR" altLang="en-US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로 분류</a:t>
          </a:r>
        </a:p>
      </dgm:t>
    </dgm:pt>
    <dgm:pt modelId="{3631F602-BDFC-4B87-B41F-B1266D888AA4}" type="parTrans" cxnId="{98C8CBE1-F1DE-415D-804C-7A82ECB518CC}">
      <dgm:prSet/>
      <dgm:spPr/>
      <dgm:t>
        <a:bodyPr/>
        <a:lstStyle/>
        <a:p>
          <a:pPr latinLnBrk="1"/>
          <a:endParaRPr lang="ko-KR" altLang="en-US"/>
        </a:p>
      </dgm:t>
    </dgm:pt>
    <dgm:pt modelId="{911812A2-7D65-44AA-9200-F6C216B17752}" type="sibTrans" cxnId="{98C8CBE1-F1DE-415D-804C-7A82ECB518CC}">
      <dgm:prSet/>
      <dgm:spPr/>
      <dgm:t>
        <a:bodyPr/>
        <a:lstStyle/>
        <a:p>
          <a:pPr latinLnBrk="1"/>
          <a:endParaRPr lang="ko-KR" altLang="en-US"/>
        </a:p>
      </dgm:t>
    </dgm:pt>
    <dgm:pt modelId="{AA09AA25-9432-4741-A086-CA093C28A288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554C4712-E66A-457E-80DF-E636298F7913}" type="parTrans" cxnId="{2AC384FE-2194-4903-8330-489A620C006A}">
      <dgm:prSet/>
      <dgm:spPr/>
      <dgm:t>
        <a:bodyPr/>
        <a:lstStyle/>
        <a:p>
          <a:pPr latinLnBrk="1"/>
          <a:endParaRPr lang="ko-KR" altLang="en-US"/>
        </a:p>
      </dgm:t>
    </dgm:pt>
    <dgm:pt modelId="{43E7B0AC-7DE3-4AC1-99C4-320D964F7DB4}" type="sibTrans" cxnId="{2AC384FE-2194-4903-8330-489A620C006A}">
      <dgm:prSet/>
      <dgm:spPr/>
      <dgm:t>
        <a:bodyPr/>
        <a:lstStyle/>
        <a:p>
          <a:pPr latinLnBrk="1"/>
          <a:endParaRPr lang="ko-KR" altLang="en-US"/>
        </a:p>
      </dgm:t>
    </dgm:pt>
    <dgm:pt modelId="{40CE6E3C-8718-4995-B0A6-A9D4F30C6970}">
      <dgm:prSet phldrT="[텍스트]" custT="1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DMS </a:t>
          </a:r>
          <a:r>
            <a:rPr lang="ko-KR" altLang="en-US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설치 현황 시각화 자료를 통해 구별</a:t>
          </a:r>
          <a:r>
            <a: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, </a:t>
          </a:r>
          <a:r>
            <a:rPr lang="ko-KR" altLang="en-US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지리 타입별로 골고루 설치되어 있어 서울 전역의 모기 발생량을 분석하기에 적합하다고 판단</a:t>
          </a:r>
        </a:p>
      </dgm:t>
    </dgm:pt>
    <dgm:pt modelId="{B7B7828F-F3EF-43CA-8BAD-83134BA51C28}" type="parTrans" cxnId="{83045C24-975F-4376-A362-6ABAE920C7FE}">
      <dgm:prSet/>
      <dgm:spPr/>
      <dgm:t>
        <a:bodyPr/>
        <a:lstStyle/>
        <a:p>
          <a:pPr latinLnBrk="1"/>
          <a:endParaRPr lang="ko-KR" altLang="en-US"/>
        </a:p>
      </dgm:t>
    </dgm:pt>
    <dgm:pt modelId="{8C94EE39-3B0F-499B-8287-87613637A0A4}" type="sibTrans" cxnId="{83045C24-975F-4376-A362-6ABAE920C7FE}">
      <dgm:prSet/>
      <dgm:spPr/>
      <dgm:t>
        <a:bodyPr/>
        <a:lstStyle/>
        <a:p>
          <a:pPr latinLnBrk="1"/>
          <a:endParaRPr lang="ko-KR" altLang="en-US"/>
        </a:p>
      </dgm:t>
    </dgm:pt>
    <dgm:pt modelId="{F049D05B-13D4-4224-9ACD-1045704AC997}" type="pres">
      <dgm:prSet presAssocID="{EF0ED6D3-EE83-4737-9D59-9FF11C93F492}" presName="linearFlow" presStyleCnt="0">
        <dgm:presLayoutVars>
          <dgm:dir/>
          <dgm:animLvl val="lvl"/>
          <dgm:resizeHandles val="exact"/>
        </dgm:presLayoutVars>
      </dgm:prSet>
      <dgm:spPr/>
    </dgm:pt>
    <dgm:pt modelId="{CCA1F2E2-056B-44EA-A7F9-B5CA2850CF05}" type="pres">
      <dgm:prSet presAssocID="{8EC1EF42-206F-41B5-BDB3-0435E827E8B7}" presName="composite" presStyleCnt="0"/>
      <dgm:spPr/>
    </dgm:pt>
    <dgm:pt modelId="{68D38900-BE08-4F0B-B138-C18B70A83506}" type="pres">
      <dgm:prSet presAssocID="{8EC1EF42-206F-41B5-BDB3-0435E827E8B7}" presName="parentText" presStyleLbl="alignNode1" presStyleIdx="0" presStyleCnt="3" custLinFactNeighborX="-11930" custLinFactNeighborY="-68815">
        <dgm:presLayoutVars>
          <dgm:chMax val="1"/>
          <dgm:bulletEnabled val="1"/>
        </dgm:presLayoutVars>
      </dgm:prSet>
      <dgm:spPr/>
    </dgm:pt>
    <dgm:pt modelId="{24FA6B19-0148-4FBA-930F-9BB6B4640E99}" type="pres">
      <dgm:prSet presAssocID="{8EC1EF42-206F-41B5-BDB3-0435E827E8B7}" presName="descendantText" presStyleLbl="alignAcc1" presStyleIdx="0" presStyleCnt="3" custScaleY="305851" custLinFactY="-18958" custLinFactNeighborX="156" custLinFactNeighborY="-100000">
        <dgm:presLayoutVars>
          <dgm:bulletEnabled val="1"/>
        </dgm:presLayoutVars>
      </dgm:prSet>
      <dgm:spPr/>
    </dgm:pt>
    <dgm:pt modelId="{2817FFF9-6AFE-4C5C-8F09-CCE1135BF47C}" type="pres">
      <dgm:prSet presAssocID="{DF851770-DBC3-43B6-85EB-6FE8F333FF61}" presName="sp" presStyleCnt="0"/>
      <dgm:spPr/>
    </dgm:pt>
    <dgm:pt modelId="{5BD5B897-18ED-4684-9328-77A4FBA07D0E}" type="pres">
      <dgm:prSet presAssocID="{35B9DB51-3D06-4215-B33D-F8AB2F5780E8}" presName="composite" presStyleCnt="0"/>
      <dgm:spPr/>
    </dgm:pt>
    <dgm:pt modelId="{16BE58C2-D75B-4349-BB41-D4701ABB7EA8}" type="pres">
      <dgm:prSet presAssocID="{35B9DB51-3D06-4215-B33D-F8AB2F5780E8}" presName="parentText" presStyleLbl="alignNode1" presStyleIdx="1" presStyleCnt="3" custLinFactNeighborX="-11930" custLinFactNeighborY="-18019">
        <dgm:presLayoutVars>
          <dgm:chMax val="1"/>
          <dgm:bulletEnabled val="1"/>
        </dgm:presLayoutVars>
      </dgm:prSet>
      <dgm:spPr/>
    </dgm:pt>
    <dgm:pt modelId="{5E14310C-AE6D-430A-80EE-D0400635A4D5}" type="pres">
      <dgm:prSet presAssocID="{35B9DB51-3D06-4215-B33D-F8AB2F5780E8}" presName="descendantText" presStyleLbl="alignAcc1" presStyleIdx="1" presStyleCnt="3" custScaleY="239293" custLinFactNeighborX="227" custLinFactNeighborY="-12140">
        <dgm:presLayoutVars>
          <dgm:bulletEnabled val="1"/>
        </dgm:presLayoutVars>
      </dgm:prSet>
      <dgm:spPr/>
    </dgm:pt>
    <dgm:pt modelId="{D7ED16A1-028C-42C7-A02A-4EAB61A1EF7F}" type="pres">
      <dgm:prSet presAssocID="{9E2278F0-054D-467C-8AC0-3438A8FCE7EE}" presName="sp" presStyleCnt="0"/>
      <dgm:spPr/>
    </dgm:pt>
    <dgm:pt modelId="{7480645B-116A-4D56-8B95-53B221F74EA2}" type="pres">
      <dgm:prSet presAssocID="{AA09AA25-9432-4741-A086-CA093C28A288}" presName="composite" presStyleCnt="0"/>
      <dgm:spPr/>
    </dgm:pt>
    <dgm:pt modelId="{15CDD298-BDD7-4220-86D5-C8F12AFE0D54}" type="pres">
      <dgm:prSet presAssocID="{AA09AA25-9432-4741-A086-CA093C28A288}" presName="parentText" presStyleLbl="alignNode1" presStyleIdx="2" presStyleCnt="3" custLinFactNeighborX="-27956" custLinFactNeighborY="0">
        <dgm:presLayoutVars>
          <dgm:chMax val="1"/>
          <dgm:bulletEnabled val="1"/>
        </dgm:presLayoutVars>
      </dgm:prSet>
      <dgm:spPr/>
    </dgm:pt>
    <dgm:pt modelId="{B5AB713A-F957-49BB-8EAB-CB970BEA88BB}" type="pres">
      <dgm:prSet presAssocID="{AA09AA25-9432-4741-A086-CA093C28A288}" presName="descendantText" presStyleLbl="alignAcc1" presStyleIdx="2" presStyleCnt="3" custScaleX="100625" custScaleY="504282" custLinFactNeighborX="259" custLinFactNeighborY="45455">
        <dgm:presLayoutVars>
          <dgm:bulletEnabled val="1"/>
        </dgm:presLayoutVars>
      </dgm:prSet>
      <dgm:spPr/>
    </dgm:pt>
  </dgm:ptLst>
  <dgm:cxnLst>
    <dgm:cxn modelId="{0DA22914-F041-4CAB-93EA-2B0DDF74847B}" type="presOf" srcId="{35B9DB51-3D06-4215-B33D-F8AB2F5780E8}" destId="{16BE58C2-D75B-4349-BB41-D4701ABB7EA8}" srcOrd="0" destOrd="0" presId="urn:microsoft.com/office/officeart/2005/8/layout/chevron2"/>
    <dgm:cxn modelId="{83045C24-975F-4376-A362-6ABAE920C7FE}" srcId="{AA09AA25-9432-4741-A086-CA093C28A288}" destId="{40CE6E3C-8718-4995-B0A6-A9D4F30C6970}" srcOrd="0" destOrd="0" parTransId="{B7B7828F-F3EF-43CA-8BAD-83134BA51C28}" sibTransId="{8C94EE39-3B0F-499B-8287-87613637A0A4}"/>
    <dgm:cxn modelId="{975B0D25-8D84-444F-94AF-7F0A72848C5A}" type="presOf" srcId="{6C2B4A1D-3C76-45C6-B8C1-83C964A8ED4E}" destId="{24FA6B19-0148-4FBA-930F-9BB6B4640E99}" srcOrd="0" destOrd="0" presId="urn:microsoft.com/office/officeart/2005/8/layout/chevron2"/>
    <dgm:cxn modelId="{F500F261-FE7D-4EEF-85C9-32C64ABFDC21}" type="presOf" srcId="{8EC1EF42-206F-41B5-BDB3-0435E827E8B7}" destId="{68D38900-BE08-4F0B-B138-C18B70A83506}" srcOrd="0" destOrd="0" presId="urn:microsoft.com/office/officeart/2005/8/layout/chevron2"/>
    <dgm:cxn modelId="{DA0D8668-D23F-4873-890D-47E7315BDDAD}" type="presOf" srcId="{92F5F060-3F5E-4CB4-AF51-9EE1A49A4D0F}" destId="{5E14310C-AE6D-430A-80EE-D0400635A4D5}" srcOrd="0" destOrd="0" presId="urn:microsoft.com/office/officeart/2005/8/layout/chevron2"/>
    <dgm:cxn modelId="{82401A57-D10E-4E61-A787-D6EBFC70E480}" type="presOf" srcId="{AA09AA25-9432-4741-A086-CA093C28A288}" destId="{15CDD298-BDD7-4220-86D5-C8F12AFE0D54}" srcOrd="0" destOrd="0" presId="urn:microsoft.com/office/officeart/2005/8/layout/chevron2"/>
    <dgm:cxn modelId="{B7B1DDCD-D4AB-4BE8-A439-56840C0953F5}" srcId="{EF0ED6D3-EE83-4737-9D59-9FF11C93F492}" destId="{35B9DB51-3D06-4215-B33D-F8AB2F5780E8}" srcOrd="1" destOrd="0" parTransId="{FA80A18C-5324-4E19-A98F-444BA22620B0}" sibTransId="{9E2278F0-054D-467C-8AC0-3438A8FCE7EE}"/>
    <dgm:cxn modelId="{F9E959D1-A382-4EB4-B280-320C14DF70BA}" type="presOf" srcId="{EF0ED6D3-EE83-4737-9D59-9FF11C93F492}" destId="{F049D05B-13D4-4224-9ACD-1045704AC997}" srcOrd="0" destOrd="0" presId="urn:microsoft.com/office/officeart/2005/8/layout/chevron2"/>
    <dgm:cxn modelId="{C81AE7DA-0113-47C2-ABFF-B5B4BEA14E48}" type="presOf" srcId="{40CE6E3C-8718-4995-B0A6-A9D4F30C6970}" destId="{B5AB713A-F957-49BB-8EAB-CB970BEA88BB}" srcOrd="0" destOrd="0" presId="urn:microsoft.com/office/officeart/2005/8/layout/chevron2"/>
    <dgm:cxn modelId="{98C8CBE1-F1DE-415D-804C-7A82ECB518CC}" srcId="{35B9DB51-3D06-4215-B33D-F8AB2F5780E8}" destId="{92F5F060-3F5E-4CB4-AF51-9EE1A49A4D0F}" srcOrd="0" destOrd="0" parTransId="{3631F602-BDFC-4B87-B41F-B1266D888AA4}" sibTransId="{911812A2-7D65-44AA-9200-F6C216B17752}"/>
    <dgm:cxn modelId="{F4172EED-7A35-426F-A651-1DFD5D793C74}" srcId="{EF0ED6D3-EE83-4737-9D59-9FF11C93F492}" destId="{8EC1EF42-206F-41B5-BDB3-0435E827E8B7}" srcOrd="0" destOrd="0" parTransId="{C91C391E-3102-4EB2-810C-A9B5C8087C4A}" sibTransId="{DF851770-DBC3-43B6-85EB-6FE8F333FF61}"/>
    <dgm:cxn modelId="{60E981F8-5D12-458C-A5B2-8CF8C603BDF2}" srcId="{8EC1EF42-206F-41B5-BDB3-0435E827E8B7}" destId="{6C2B4A1D-3C76-45C6-B8C1-83C964A8ED4E}" srcOrd="0" destOrd="0" parTransId="{C63BE199-4DC5-46B7-8A7F-7A90324F994B}" sibTransId="{B4AF8E49-DBEC-44CF-8CA8-9A17C92738FD}"/>
    <dgm:cxn modelId="{2AC384FE-2194-4903-8330-489A620C006A}" srcId="{EF0ED6D3-EE83-4737-9D59-9FF11C93F492}" destId="{AA09AA25-9432-4741-A086-CA093C28A288}" srcOrd="2" destOrd="0" parTransId="{554C4712-E66A-457E-80DF-E636298F7913}" sibTransId="{43E7B0AC-7DE3-4AC1-99C4-320D964F7DB4}"/>
    <dgm:cxn modelId="{B589431D-A179-4367-A45D-17596C3B0073}" type="presParOf" srcId="{F049D05B-13D4-4224-9ACD-1045704AC997}" destId="{CCA1F2E2-056B-44EA-A7F9-B5CA2850CF05}" srcOrd="0" destOrd="0" presId="urn:microsoft.com/office/officeart/2005/8/layout/chevron2"/>
    <dgm:cxn modelId="{64616DC2-9BA5-4ED2-A81E-4F74AEB27A36}" type="presParOf" srcId="{CCA1F2E2-056B-44EA-A7F9-B5CA2850CF05}" destId="{68D38900-BE08-4F0B-B138-C18B70A83506}" srcOrd="0" destOrd="0" presId="urn:microsoft.com/office/officeart/2005/8/layout/chevron2"/>
    <dgm:cxn modelId="{E7005B86-8EB9-47C6-A423-DD227CB12A5E}" type="presParOf" srcId="{CCA1F2E2-056B-44EA-A7F9-B5CA2850CF05}" destId="{24FA6B19-0148-4FBA-930F-9BB6B4640E99}" srcOrd="1" destOrd="0" presId="urn:microsoft.com/office/officeart/2005/8/layout/chevron2"/>
    <dgm:cxn modelId="{6CA52B9A-BF3F-48DC-B011-E3C644757E18}" type="presParOf" srcId="{F049D05B-13D4-4224-9ACD-1045704AC997}" destId="{2817FFF9-6AFE-4C5C-8F09-CCE1135BF47C}" srcOrd="1" destOrd="0" presId="urn:microsoft.com/office/officeart/2005/8/layout/chevron2"/>
    <dgm:cxn modelId="{951E6EAE-094D-4482-B754-AD098DD099D6}" type="presParOf" srcId="{F049D05B-13D4-4224-9ACD-1045704AC997}" destId="{5BD5B897-18ED-4684-9328-77A4FBA07D0E}" srcOrd="2" destOrd="0" presId="urn:microsoft.com/office/officeart/2005/8/layout/chevron2"/>
    <dgm:cxn modelId="{D5152D2C-E3FF-4DD2-B728-9C1477C10B21}" type="presParOf" srcId="{5BD5B897-18ED-4684-9328-77A4FBA07D0E}" destId="{16BE58C2-D75B-4349-BB41-D4701ABB7EA8}" srcOrd="0" destOrd="0" presId="urn:microsoft.com/office/officeart/2005/8/layout/chevron2"/>
    <dgm:cxn modelId="{36A32203-2758-402C-8723-A45B33E0B94F}" type="presParOf" srcId="{5BD5B897-18ED-4684-9328-77A4FBA07D0E}" destId="{5E14310C-AE6D-430A-80EE-D0400635A4D5}" srcOrd="1" destOrd="0" presId="urn:microsoft.com/office/officeart/2005/8/layout/chevron2"/>
    <dgm:cxn modelId="{72E0C0A1-DDBB-458F-9911-2CE18778EDA8}" type="presParOf" srcId="{F049D05B-13D4-4224-9ACD-1045704AC997}" destId="{D7ED16A1-028C-42C7-A02A-4EAB61A1EF7F}" srcOrd="3" destOrd="0" presId="urn:microsoft.com/office/officeart/2005/8/layout/chevron2"/>
    <dgm:cxn modelId="{E36E122E-A906-4D0F-B690-C608D4BA4798}" type="presParOf" srcId="{F049D05B-13D4-4224-9ACD-1045704AC997}" destId="{7480645B-116A-4D56-8B95-53B221F74EA2}" srcOrd="4" destOrd="0" presId="urn:microsoft.com/office/officeart/2005/8/layout/chevron2"/>
    <dgm:cxn modelId="{29C94E78-A88A-462C-89F2-32085A4E12F7}" type="presParOf" srcId="{7480645B-116A-4D56-8B95-53B221F74EA2}" destId="{15CDD298-BDD7-4220-86D5-C8F12AFE0D54}" srcOrd="0" destOrd="0" presId="urn:microsoft.com/office/officeart/2005/8/layout/chevron2"/>
    <dgm:cxn modelId="{2F3D08D7-157D-40EE-91DD-653EA7EB1A89}" type="presParOf" srcId="{7480645B-116A-4D56-8B95-53B221F74EA2}" destId="{B5AB713A-F957-49BB-8EAB-CB970BEA88B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38900-BE08-4F0B-B138-C18B70A83506}">
      <dsp:nvSpPr>
        <dsp:cNvPr id="0" name=""/>
        <dsp:cNvSpPr/>
      </dsp:nvSpPr>
      <dsp:spPr>
        <a:xfrm rot="5400000">
          <a:off x="-86616" y="293873"/>
          <a:ext cx="526612" cy="3686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 dirty="0"/>
        </a:p>
      </dsp:txBody>
      <dsp:txXfrm rot="-5400000">
        <a:off x="-7624" y="399195"/>
        <a:ext cx="368628" cy="157984"/>
      </dsp:txXfrm>
    </dsp:sp>
    <dsp:sp modelId="{24FA6B19-0148-4FBA-930F-9BB6B4640E99}">
      <dsp:nvSpPr>
        <dsp:cNvPr id="0" name=""/>
        <dsp:cNvSpPr/>
      </dsp:nvSpPr>
      <dsp:spPr>
        <a:xfrm rot="5400000">
          <a:off x="2285119" y="-1916502"/>
          <a:ext cx="1046922" cy="48799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서울은 </a:t>
          </a:r>
          <a:r>
            <a:rPr lang="en-US" altLang="ko-KR" sz="1200" kern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25</a:t>
          </a:r>
          <a:r>
            <a:rPr lang="ko-KR" altLang="en-US" sz="1200" kern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개의 자치구가 있으며 구별로 </a:t>
          </a:r>
          <a:r>
            <a:rPr lang="en-US" altLang="ko-KR" sz="1200" kern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DMS</a:t>
          </a:r>
          <a:r>
            <a:rPr lang="ko-KR" altLang="en-US" sz="1200" kern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가 </a:t>
          </a:r>
          <a:r>
            <a:rPr lang="en-US" altLang="ko-KR" sz="1200" kern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2</a:t>
          </a:r>
          <a:r>
            <a:rPr lang="ko-KR" altLang="en-US" sz="1200" kern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개씩 설치되어 있음</a:t>
          </a:r>
        </a:p>
      </dsp:txBody>
      <dsp:txXfrm rot="-5400000">
        <a:off x="368617" y="51107"/>
        <a:ext cx="4828820" cy="944708"/>
      </dsp:txXfrm>
    </dsp:sp>
    <dsp:sp modelId="{16BE58C2-D75B-4349-BB41-D4701ABB7EA8}">
      <dsp:nvSpPr>
        <dsp:cNvPr id="0" name=""/>
        <dsp:cNvSpPr/>
      </dsp:nvSpPr>
      <dsp:spPr>
        <a:xfrm rot="5400000">
          <a:off x="-86616" y="1421997"/>
          <a:ext cx="526612" cy="3686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 dirty="0"/>
        </a:p>
      </dsp:txBody>
      <dsp:txXfrm rot="-5400000">
        <a:off x="-7624" y="1527319"/>
        <a:ext cx="368628" cy="157984"/>
      </dsp:txXfrm>
    </dsp:sp>
    <dsp:sp modelId="{5E14310C-AE6D-430A-80EE-D0400635A4D5}">
      <dsp:nvSpPr>
        <dsp:cNvPr id="0" name=""/>
        <dsp:cNvSpPr/>
      </dsp:nvSpPr>
      <dsp:spPr>
        <a:xfrm rot="5400000">
          <a:off x="2399044" y="-872473"/>
          <a:ext cx="819095" cy="48799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지리 타입은 </a:t>
          </a:r>
          <a:r>
            <a:rPr lang="en-US" altLang="ko-KR" sz="1200" kern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3</a:t>
          </a:r>
          <a:r>
            <a:rPr lang="ko-KR" altLang="en-US" sz="1200" kern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개</a:t>
          </a:r>
          <a:r>
            <a:rPr lang="en-US" altLang="ko-KR" sz="1200" kern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(</a:t>
          </a:r>
          <a:r>
            <a:rPr lang="ko-KR" altLang="en-US" sz="1200" kern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공원</a:t>
          </a:r>
          <a:r>
            <a:rPr lang="en-US" altLang="ko-KR" sz="1200" kern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, </a:t>
          </a:r>
          <a:r>
            <a:rPr lang="ko-KR" altLang="en-US" sz="1200" kern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수변부</a:t>
          </a:r>
          <a:r>
            <a:rPr lang="en-US" altLang="ko-KR" sz="1200" kern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, </a:t>
          </a:r>
          <a:r>
            <a:rPr lang="ko-KR" altLang="en-US" sz="1200" kern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주거지</a:t>
          </a:r>
          <a:r>
            <a:rPr lang="en-US" altLang="ko-KR" sz="1200" kern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)</a:t>
          </a:r>
          <a:r>
            <a:rPr lang="ko-KR" altLang="en-US" sz="1200" kern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로 분류</a:t>
          </a:r>
        </a:p>
      </dsp:txBody>
      <dsp:txXfrm rot="-5400000">
        <a:off x="368629" y="1197927"/>
        <a:ext cx="4839942" cy="739125"/>
      </dsp:txXfrm>
    </dsp:sp>
    <dsp:sp modelId="{15CDD298-BDD7-4220-86D5-C8F12AFE0D54}">
      <dsp:nvSpPr>
        <dsp:cNvPr id="0" name=""/>
        <dsp:cNvSpPr/>
      </dsp:nvSpPr>
      <dsp:spPr>
        <a:xfrm rot="5400000">
          <a:off x="-86616" y="2717127"/>
          <a:ext cx="526612" cy="3686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 dirty="0"/>
        </a:p>
      </dsp:txBody>
      <dsp:txXfrm rot="-5400000">
        <a:off x="-7624" y="2822449"/>
        <a:ext cx="368628" cy="157984"/>
      </dsp:txXfrm>
    </dsp:sp>
    <dsp:sp modelId="{B5AB713A-F957-49BB-8EAB-CB970BEA88BB}">
      <dsp:nvSpPr>
        <dsp:cNvPr id="0" name=""/>
        <dsp:cNvSpPr/>
      </dsp:nvSpPr>
      <dsp:spPr>
        <a:xfrm rot="5400000">
          <a:off x="1937893" y="509662"/>
          <a:ext cx="1726147" cy="49104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DMS </a:t>
          </a:r>
          <a:r>
            <a:rPr lang="ko-KR" altLang="en-US" sz="1200" kern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설치 현황 시각화 자료를 통해 구별</a:t>
          </a:r>
          <a:r>
            <a:rPr lang="en-US" altLang="ko-KR" sz="1200" kern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, </a:t>
          </a:r>
          <a:r>
            <a:rPr lang="ko-KR" altLang="en-US" sz="1200" kern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rPr>
            <a:t>지리 타입별로 골고루 설치되어 있어 서울 전역의 모기 발생량을 분석하기에 적합하다고 판단</a:t>
          </a:r>
        </a:p>
      </dsp:txBody>
      <dsp:txXfrm rot="-5400000">
        <a:off x="345754" y="2186065"/>
        <a:ext cx="4826162" cy="1557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F3409-6D04-48DF-8141-615E1BE9E0B2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651DC-179A-48E4-ACB2-9D537E9B2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67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860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91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1811" y="1562967"/>
            <a:ext cx="9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0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91803" y="4349033"/>
            <a:ext cx="90276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7376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99126" y="1404553"/>
            <a:ext cx="11738873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600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Font typeface="Barlow"/>
              <a:buChar char="○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99127" y="11582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266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145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9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8948800" y="3428800"/>
            <a:ext cx="1621600" cy="34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27"/>
          <p:cNvSpPr/>
          <p:nvPr/>
        </p:nvSpPr>
        <p:spPr>
          <a:xfrm>
            <a:off x="10570400" y="0"/>
            <a:ext cx="1621600" cy="34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2392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04118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2191811" y="1526021"/>
            <a:ext cx="90276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기후 데이터를 활용한 모기 발생 예보</a:t>
            </a:r>
            <a:endParaRPr dirty="0">
              <a:solidFill>
                <a:srgbClr val="4A8CF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2191803" y="4312088"/>
            <a:ext cx="9027600" cy="74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10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조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Synergy</a:t>
            </a:r>
            <a:endParaRPr 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/>
            <a:endParaRPr 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/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2021-07-20</a:t>
            </a:r>
          </a:p>
          <a:p>
            <a:pPr marL="0" indent="0"/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김형림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고아름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남예은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99127" y="115823"/>
            <a:ext cx="10290000" cy="1066431"/>
          </a:xfrm>
        </p:spPr>
        <p:txBody>
          <a:bodyPr spcFirstLastPara="1" wrap="square" lIns="91425" tIns="288000" rIns="91425" bIns="0" anchor="t" anchorCtr="0">
            <a:noAutofit/>
          </a:bodyPr>
          <a:lstStyle/>
          <a:p>
            <a:r>
              <a:rPr lang="ko-KR" altLang="en-US" sz="3733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서울시 </a:t>
            </a:r>
            <a:r>
              <a:rPr lang="en-US" altLang="ko-KR" sz="3733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DMS(</a:t>
            </a:r>
            <a:r>
              <a:rPr lang="ko-KR" altLang="en-US" sz="3733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디지털 모기 측정기</a:t>
            </a:r>
            <a:r>
              <a:rPr lang="en-US" altLang="ko-KR" sz="3733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 </a:t>
            </a:r>
            <a:r>
              <a:rPr lang="ko-KR" altLang="en-US" sz="3733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위치</a:t>
            </a:r>
            <a:br>
              <a:rPr lang="en-US" altLang="ko-KR" sz="3733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8971" y="879425"/>
            <a:ext cx="1225100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latinLnBrk="0">
              <a:buClr>
                <a:srgbClr val="000000"/>
              </a:buClr>
            </a:pPr>
            <a:endParaRPr lang="en-US" altLang="ko-KR" sz="2400" b="1" kern="0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  <a:p>
            <a:pPr defTabSz="1219170" latinLnBrk="0">
              <a:lnSpc>
                <a:spcPct val="150000"/>
              </a:lnSpc>
              <a:buClr>
                <a:srgbClr val="000000"/>
              </a:buClr>
            </a:pPr>
            <a:r>
              <a:rPr lang="en-US" altLang="ko-KR" sz="2133" b="1" kern="0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                                                                              </a:t>
            </a:r>
            <a:r>
              <a:rPr lang="en-US" altLang="ko-KR" sz="2400" b="1" kern="0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                                                                                    </a:t>
            </a:r>
          </a:p>
          <a:p>
            <a:pPr defTabSz="1219170" latinLnBrk="0">
              <a:lnSpc>
                <a:spcPct val="150000"/>
              </a:lnSpc>
              <a:buClr>
                <a:srgbClr val="000000"/>
              </a:buClr>
            </a:pPr>
            <a:r>
              <a:rPr lang="en-US" altLang="ko-KR" sz="2400" b="1" kern="0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                                                       </a:t>
            </a:r>
          </a:p>
          <a:p>
            <a:pPr defTabSz="1219170" latinLnBrk="0">
              <a:buClr>
                <a:srgbClr val="000000"/>
              </a:buClr>
            </a:pPr>
            <a:endParaRPr lang="en-US" altLang="ko-KR" sz="2400" b="1" kern="0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r>
              <a:rPr lang="en-US" altLang="ko-KR" sz="2400" b="1" kern="0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                                                       </a:t>
            </a:r>
          </a:p>
          <a:p>
            <a:pPr defTabSz="1219170" latinLnBrk="0">
              <a:buClr>
                <a:srgbClr val="000000"/>
              </a:buClr>
            </a:pPr>
            <a:endParaRPr lang="en-US" altLang="ko-KR" sz="2400" b="1" kern="0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endParaRPr lang="en-US" altLang="ko-KR" sz="2400" b="1" kern="0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endParaRPr lang="en-US" altLang="ko-KR" sz="2400" b="1" kern="0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endParaRPr lang="en-US" altLang="ko-KR" sz="2400" b="1" kern="0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endParaRPr lang="en-US" altLang="ko-KR" sz="2400" b="1" kern="0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endParaRPr lang="en-US" altLang="ko-KR" sz="2400" b="1" kern="0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endParaRPr lang="en-US" altLang="ko-KR" sz="2400" b="1" kern="0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endParaRPr lang="en-US" altLang="ko-KR" sz="2400" b="1" kern="0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031392" y="115824"/>
            <a:ext cx="2160608" cy="49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>
              <a:buClr>
                <a:srgbClr val="000000"/>
              </a:buClr>
            </a:pPr>
            <a:r>
              <a:rPr lang="en-US" altLang="ko-KR" sz="1867" kern="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2 </a:t>
            </a:r>
            <a:r>
              <a:rPr lang="ko-KR" altLang="en-US" sz="1867" kern="0" dirty="0" err="1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프로세싱</a:t>
            </a:r>
            <a:endParaRPr lang="ko-KR" altLang="en-US" sz="1867" kern="0" dirty="0">
              <a:solidFill>
                <a:srgbClr val="FFFFF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pic>
        <p:nvPicPr>
          <p:cNvPr id="7" name="그림 6" descr="지도이(가) 표시된 사진&#10;&#10;자동 생성된 설명">
            <a:extLst>
              <a:ext uri="{FF2B5EF4-FFF2-40B4-BE49-F238E27FC236}">
                <a16:creationId xmlns:a16="http://schemas.microsoft.com/office/drawing/2014/main" id="{C7F46D48-0888-4617-9BE3-C3CBFC542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57" y="1452000"/>
            <a:ext cx="5818731" cy="4538053"/>
          </a:xfrm>
          <a:prstGeom prst="rect">
            <a:avLst/>
          </a:prstGeom>
          <a:effectLst>
            <a:softEdge rad="63500"/>
          </a:effectLst>
        </p:spPr>
      </p:pic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2F1D2A3-54C1-48D6-962B-5C63CB7E425A}"/>
              </a:ext>
            </a:extLst>
          </p:cNvPr>
          <p:cNvGraphicFramePr/>
          <p:nvPr/>
        </p:nvGraphicFramePr>
        <p:xfrm>
          <a:off x="6534474" y="1864871"/>
          <a:ext cx="5248556" cy="3897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9708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16674E4-A1A5-4E5F-B6C3-614628865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126" y="115825"/>
            <a:ext cx="11738873" cy="5843929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18D67C-99E4-4E9C-BB8D-DBD6F986C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9164"/>
            <a:ext cx="12192000" cy="675967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C28505E-5628-4928-8ECC-907D2CB72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14" y="0"/>
            <a:ext cx="11689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7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AED84AD-638D-420A-961D-467413D4E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854414-6B62-486D-AB5E-6911160D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9CA5C1-F2AB-4D59-BFB4-F67C02120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6" y="0"/>
            <a:ext cx="11992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5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11AADF5-5E7F-4A48-BE68-B8DCA3D48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126" y="147782"/>
            <a:ext cx="11738873" cy="5811972"/>
          </a:xfrm>
        </p:spPr>
        <p:txBody>
          <a:bodyPr/>
          <a:lstStyle/>
          <a:p>
            <a:pPr marL="186262" indent="0">
              <a:buNone/>
            </a:pPr>
            <a:r>
              <a:rPr lang="ko-KR" altLang="en-US" sz="3733" b="1" dirty="0">
                <a:solidFill>
                  <a:srgbClr val="003BA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기대효과</a:t>
            </a:r>
            <a:endParaRPr lang="ko-KR" altLang="en-US" dirty="0"/>
          </a:p>
        </p:txBody>
      </p:sp>
      <p:pic>
        <p:nvPicPr>
          <p:cNvPr id="5" name="그림 4" descr="남예은">
            <a:extLst>
              <a:ext uri="{FF2B5EF4-FFF2-40B4-BE49-F238E27FC236}">
                <a16:creationId xmlns:a16="http://schemas.microsoft.com/office/drawing/2014/main" id="{5ED95522-62F6-4467-BA4F-CCCD30BDA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831" y="559511"/>
            <a:ext cx="4411907" cy="4409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78502E-A293-447B-A525-191E9D88ED3B}"/>
              </a:ext>
            </a:extLst>
          </p:cNvPr>
          <p:cNvSpPr txBox="1"/>
          <p:nvPr/>
        </p:nvSpPr>
        <p:spPr>
          <a:xfrm>
            <a:off x="5246525" y="950414"/>
            <a:ext cx="16440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 latinLnBrk="0">
              <a:buClr>
                <a:srgbClr val="000000"/>
              </a:buClr>
            </a:pPr>
            <a:r>
              <a:rPr lang="ko-KR" altLang="en-US" sz="2400" b="1" kern="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질병</a:t>
            </a:r>
            <a:r>
              <a:rPr lang="en-US" altLang="ko-KR" sz="2400" b="1" kern="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sz="2400" b="1" kern="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및</a:t>
            </a:r>
            <a:r>
              <a:rPr lang="en-US" altLang="ko-KR" sz="2400" b="1" kern="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sz="2400" b="1" kern="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전염병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EE8B3-83D5-4A74-AA48-659D4CCBB7A3}"/>
              </a:ext>
            </a:extLst>
          </p:cNvPr>
          <p:cNvSpPr txBox="1"/>
          <p:nvPr/>
        </p:nvSpPr>
        <p:spPr>
          <a:xfrm>
            <a:off x="6465448" y="2129473"/>
            <a:ext cx="19026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 latinLnBrk="0">
              <a:buClr>
                <a:srgbClr val="000000"/>
              </a:buClr>
            </a:pPr>
            <a:r>
              <a:rPr lang="ko-KR" altLang="en-US" sz="2400" b="1" kern="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방역 사업의 효율화 도모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2E01BC-5D88-418E-A73D-D35B44B07A6B}"/>
              </a:ext>
            </a:extLst>
          </p:cNvPr>
          <p:cNvSpPr txBox="1"/>
          <p:nvPr/>
        </p:nvSpPr>
        <p:spPr>
          <a:xfrm>
            <a:off x="3920831" y="2518307"/>
            <a:ext cx="17918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 latinLnBrk="0">
              <a:buClr>
                <a:srgbClr val="000000"/>
              </a:buClr>
            </a:pPr>
            <a:r>
              <a:rPr lang="ko-KR" altLang="en-US" sz="2400" b="1" kern="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기술 확대 적용 및 개발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B982E3-BDC6-40AB-8EF6-EEF2604613A9}"/>
              </a:ext>
            </a:extLst>
          </p:cNvPr>
          <p:cNvSpPr txBox="1"/>
          <p:nvPr/>
        </p:nvSpPr>
        <p:spPr>
          <a:xfrm>
            <a:off x="5335535" y="3634243"/>
            <a:ext cx="19026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 latinLnBrk="0">
              <a:buClr>
                <a:srgbClr val="000000"/>
              </a:buClr>
            </a:pPr>
            <a:r>
              <a:rPr lang="ko-KR" altLang="en-US" sz="2400" kern="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예산 절감 효과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EAF9A6-625F-4CD1-AD7D-B85B6F89CCB9}"/>
              </a:ext>
            </a:extLst>
          </p:cNvPr>
          <p:cNvSpPr txBox="1"/>
          <p:nvPr/>
        </p:nvSpPr>
        <p:spPr>
          <a:xfrm>
            <a:off x="7238226" y="940480"/>
            <a:ext cx="4953775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-KR" altLang="en-US" sz="1867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기온 상승으로 예측되는 모기 증가와 관련</a:t>
            </a:r>
            <a:endParaRPr lang="en-US" altLang="ko-KR" sz="1867" kern="0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r>
              <a:rPr lang="ko-KR" altLang="en-US" sz="1867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  매개질환감염병 위험에 선제적 대응  </a:t>
            </a:r>
            <a:endParaRPr lang="ko-KR" alt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EF9E68-6FE7-484E-8F77-B23336812099}"/>
              </a:ext>
            </a:extLst>
          </p:cNvPr>
          <p:cNvCxnSpPr/>
          <p:nvPr/>
        </p:nvCxnSpPr>
        <p:spPr>
          <a:xfrm>
            <a:off x="7416794" y="1638107"/>
            <a:ext cx="3888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0DAE08-4FE7-4EA9-AC36-67288E7AC145}"/>
              </a:ext>
            </a:extLst>
          </p:cNvPr>
          <p:cNvSpPr txBox="1"/>
          <p:nvPr/>
        </p:nvSpPr>
        <p:spPr>
          <a:xfrm>
            <a:off x="1358009" y="4065131"/>
            <a:ext cx="3888516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-KR" altLang="en-US" sz="1867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방역 약품 감소에 따른 예산 절감 효과</a:t>
            </a:r>
            <a:endParaRPr lang="ko-KR" alt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FDC9E11-8DA6-4E3B-BD07-4C1891AE5713}"/>
              </a:ext>
            </a:extLst>
          </p:cNvPr>
          <p:cNvCxnSpPr>
            <a:cxnSpLocks/>
          </p:cNvCxnSpPr>
          <p:nvPr/>
        </p:nvCxnSpPr>
        <p:spPr>
          <a:xfrm>
            <a:off x="1358009" y="4453700"/>
            <a:ext cx="3638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3DAC59-5ECF-4E80-A6F2-9F3035193E50}"/>
              </a:ext>
            </a:extLst>
          </p:cNvPr>
          <p:cNvSpPr txBox="1"/>
          <p:nvPr/>
        </p:nvSpPr>
        <p:spPr>
          <a:xfrm>
            <a:off x="8346605" y="2510443"/>
            <a:ext cx="6096000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-KR" altLang="en-US" sz="1867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모기 활동성이 높은 지역에 방역을 </a:t>
            </a:r>
            <a:endParaRPr lang="en-US" altLang="ko-KR" sz="1867" kern="0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r>
              <a:rPr lang="ko-KR" altLang="en-US" sz="1867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집중함으로써 환경오염 위험 감소</a:t>
            </a:r>
            <a:endParaRPr lang="ko-KR" alt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30A5F3E-30F3-4C99-8155-9FC6063C29EF}"/>
              </a:ext>
            </a:extLst>
          </p:cNvPr>
          <p:cNvCxnSpPr>
            <a:cxnSpLocks/>
          </p:cNvCxnSpPr>
          <p:nvPr/>
        </p:nvCxnSpPr>
        <p:spPr>
          <a:xfrm flipV="1">
            <a:off x="8368139" y="3208070"/>
            <a:ext cx="3257364" cy="6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EBECC28-4E70-4B04-A249-3BA3F98A284C}"/>
              </a:ext>
            </a:extLst>
          </p:cNvPr>
          <p:cNvSpPr txBox="1"/>
          <p:nvPr/>
        </p:nvSpPr>
        <p:spPr>
          <a:xfrm>
            <a:off x="869769" y="2240669"/>
            <a:ext cx="7222835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-KR" altLang="en-US" sz="1867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모기 예보제의 정확성 제고와 </a:t>
            </a:r>
            <a:endParaRPr lang="en-US" altLang="ko-KR" sz="1867" kern="0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r>
              <a:rPr lang="ko-KR" altLang="en-US" sz="1867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전국적으로 기술 확대 및 적용</a:t>
            </a:r>
            <a:endParaRPr lang="ko-KR" alt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65F3459-6305-4F2A-8823-330FF97D6766}"/>
              </a:ext>
            </a:extLst>
          </p:cNvPr>
          <p:cNvCxnSpPr/>
          <p:nvPr/>
        </p:nvCxnSpPr>
        <p:spPr>
          <a:xfrm>
            <a:off x="869770" y="2938295"/>
            <a:ext cx="2800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3947F516-6F56-4B83-9822-36DE0822A07F}"/>
              </a:ext>
            </a:extLst>
          </p:cNvPr>
          <p:cNvSpPr/>
          <p:nvPr/>
        </p:nvSpPr>
        <p:spPr>
          <a:xfrm>
            <a:off x="406401" y="5332460"/>
            <a:ext cx="11219103" cy="1249771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latinLnBrk="0">
              <a:buClr>
                <a:srgbClr val="000000"/>
              </a:buClr>
            </a:pPr>
            <a:r>
              <a:rPr lang="ko-KR" altLang="en-US" sz="1867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서울시는 </a:t>
            </a:r>
            <a:r>
              <a:rPr lang="en-US" altLang="ko-KR" sz="1867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25</a:t>
            </a:r>
            <a:r>
              <a:rPr lang="ko-KR" altLang="en-US" sz="1867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개의 구역에 </a:t>
            </a:r>
            <a:r>
              <a:rPr lang="en-US" altLang="ko-KR" sz="1867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DMS (</a:t>
            </a:r>
            <a:r>
              <a:rPr lang="ko-KR" altLang="en-US" sz="1867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디지털 모기 측정기</a:t>
            </a:r>
            <a:r>
              <a:rPr lang="en-US" altLang="ko-KR" sz="1867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) </a:t>
            </a:r>
            <a:r>
              <a:rPr lang="ko-KR" altLang="en-US" sz="1867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를 설치해두고 있지만 자치구별이 아닌 서울 전체 합산 모기 데이터만 공개하기 때문에 구</a:t>
            </a:r>
            <a:r>
              <a:rPr lang="en-US" altLang="ko-KR" sz="1867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/</a:t>
            </a:r>
            <a:r>
              <a:rPr lang="ko-KR" altLang="en-US" sz="1867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군별 지리적인 특성을 반영하지 못하였다</a:t>
            </a:r>
            <a:r>
              <a:rPr lang="en-US" altLang="ko-KR" sz="1867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. </a:t>
            </a:r>
            <a:r>
              <a:rPr lang="ko-KR" altLang="en-US" sz="1867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구별 </a:t>
            </a:r>
            <a:r>
              <a:rPr lang="en-US" altLang="ko-KR" sz="1867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DMS </a:t>
            </a:r>
            <a:r>
              <a:rPr lang="ko-KR" altLang="en-US" sz="1867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데이터가 공개된다면 녹지나 고도 같은 지리데이터도 적용할 수 있어서 좀 더 정확한 예측이 가능할 것으로 기대된다</a:t>
            </a:r>
            <a:r>
              <a:rPr lang="en-US" altLang="ko-KR" sz="1867" kern="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.</a:t>
            </a:r>
            <a:endParaRPr lang="ko-KR" altLang="en-US" sz="1867" kern="0" dirty="0">
              <a:solidFill>
                <a:srgbClr val="000000"/>
              </a:solidFill>
              <a:latin typeface="12롯데마트드림Bold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377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4028694-8365-43F1-B052-EC1EF768E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44B668-AE1F-4E64-8A9D-C1A3404C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36619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사용자 지정 1">
      <a:majorFont>
        <a:latin typeface="12롯데마트드림Bold"/>
        <a:ea typeface="12롯데마트드림Bold"/>
        <a:cs typeface=""/>
      </a:majorFont>
      <a:minorFont>
        <a:latin typeface="12롯데마트드림Bold"/>
        <a:ea typeface="12롯데마트드림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177</Words>
  <Application>Microsoft Office PowerPoint</Application>
  <PresentationFormat>와이드스크린</PresentationFormat>
  <Paragraphs>34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12롯데마트드림Bold</vt:lpstr>
      <vt:lpstr>Barlow</vt:lpstr>
      <vt:lpstr>Montserrat</vt:lpstr>
      <vt:lpstr>나눔스퀘어_ac ExtraBold</vt:lpstr>
      <vt:lpstr>맑은 고딕</vt:lpstr>
      <vt:lpstr>Arial</vt:lpstr>
      <vt:lpstr>Management Consulting Toolkit by Slidesgo</vt:lpstr>
      <vt:lpstr>기후 데이터를 활용한 모기 발생 예보</vt:lpstr>
      <vt:lpstr>서울시 DMS(디지털 모기 측정기) 위치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기후 데이터를 활용한 모기 발생 예보</dc:title>
  <dc:creator>kaitnam</dc:creator>
  <cp:lastModifiedBy>kaitnam</cp:lastModifiedBy>
  <cp:revision>2</cp:revision>
  <dcterms:created xsi:type="dcterms:W3CDTF">2021-07-18T23:59:25Z</dcterms:created>
  <dcterms:modified xsi:type="dcterms:W3CDTF">2021-07-19T00:18:48Z</dcterms:modified>
</cp:coreProperties>
</file>