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345" r:id="rId3"/>
    <p:sldId id="340" r:id="rId4"/>
    <p:sldId id="355" r:id="rId5"/>
    <p:sldId id="343" r:id="rId6"/>
    <p:sldId id="346" r:id="rId7"/>
    <p:sldId id="347" r:id="rId8"/>
    <p:sldId id="369" r:id="rId9"/>
    <p:sldId id="375" r:id="rId10"/>
    <p:sldId id="377" r:id="rId11"/>
    <p:sldId id="378" r:id="rId12"/>
    <p:sldId id="379" r:id="rId13"/>
    <p:sldId id="372" r:id="rId14"/>
    <p:sldId id="373" r:id="rId15"/>
    <p:sldId id="351" r:id="rId16"/>
    <p:sldId id="366" r:id="rId17"/>
    <p:sldId id="365" r:id="rId18"/>
    <p:sldId id="361" r:id="rId19"/>
    <p:sldId id="28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FFB733"/>
    <a:srgbClr val="FFFFFF"/>
    <a:srgbClr val="339933"/>
    <a:srgbClr val="2E2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85345" autoAdjust="0"/>
  </p:normalViewPr>
  <p:slideViewPr>
    <p:cSldViewPr snapToGrid="0">
      <p:cViewPr varScale="1">
        <p:scale>
          <a:sx n="69" d="100"/>
          <a:sy n="69" d="100"/>
        </p:scale>
        <p:origin x="86" y="5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고아름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(2)_Data_Preprocessing_2 (1)_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seaborn.ipynb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87439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 Data Preprocessing-2.ipynb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28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3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6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Fig. </a:t>
            </a:r>
            <a:r>
              <a:rPr lang="ko-KR" altLang="en-US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평년</a:t>
            </a: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(2015~2019), 2018</a:t>
            </a:r>
            <a:r>
              <a:rPr lang="ko-KR" altLang="en-US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</a:t>
            </a: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2019</a:t>
            </a:r>
            <a:r>
              <a:rPr lang="ko-KR" altLang="en-US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및 </a:t>
            </a: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</a:t>
            </a:r>
            <a:r>
              <a:rPr lang="ko-KR" altLang="en-US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년의 </a:t>
            </a:r>
            <a:r>
              <a:rPr lang="ko-KR" altLang="en-US" sz="11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매개모기</a:t>
            </a:r>
            <a:r>
              <a:rPr lang="ko-KR" altLang="en-US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발생과 강수 현황</a:t>
            </a: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Fig. </a:t>
            </a:r>
            <a:r>
              <a:rPr lang="ko-KR" altLang="en-US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최근 </a:t>
            </a:r>
            <a:r>
              <a:rPr lang="en-US" altLang="ko-KR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년간 말라리아 일본뇌염 </a:t>
            </a:r>
            <a:r>
              <a:rPr lang="ko-KR" altLang="en-US" sz="1100" b="1" dirty="0" err="1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발생현황</a:t>
            </a:r>
            <a:r>
              <a:rPr lang="ko-KR" altLang="en-US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</a:t>
            </a:r>
            <a:r>
              <a:rPr lang="en-US" altLang="ko-KR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모기 매개 </a:t>
            </a:r>
            <a:r>
              <a:rPr lang="ko-KR" altLang="en-US" sz="1100" b="1" dirty="0" err="1" smtClean="0">
                <a:solidFill>
                  <a:srgbClr val="2420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감염병</a:t>
            </a:r>
            <a:endParaRPr lang="ko-KR" altLang="en-US" sz="11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sz="11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13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6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000" dirty="0" smtClean="0"/>
              <a:t>현재는 서울특별시와 인천광역시에서만 원격모기감시장비</a:t>
            </a:r>
            <a:r>
              <a:rPr lang="en-US" altLang="ko-KR" sz="1000" dirty="0" smtClean="0"/>
              <a:t>(Digital Mosquito Monitoring System,</a:t>
            </a:r>
          </a:p>
          <a:p>
            <a:pPr marL="158750" indent="0">
              <a:buNone/>
            </a:pPr>
            <a:r>
              <a:rPr lang="en-US" altLang="ko-KR" sz="1000" dirty="0" smtClean="0"/>
              <a:t>DMS)</a:t>
            </a:r>
            <a:r>
              <a:rPr lang="ko-KR" altLang="en-US" sz="1000" dirty="0" smtClean="0"/>
              <a:t>를 운영 중이지만</a:t>
            </a:r>
            <a:r>
              <a:rPr lang="en-US" altLang="ko-KR" sz="1000" dirty="0" smtClean="0"/>
              <a:t>, 2021</a:t>
            </a:r>
            <a:r>
              <a:rPr lang="ko-KR" altLang="en-US" sz="1000" dirty="0" smtClean="0"/>
              <a:t>년에는 보다 신속한 </a:t>
            </a:r>
            <a:r>
              <a:rPr lang="ko-KR" altLang="en-US" sz="1000" dirty="0" err="1" smtClean="0"/>
              <a:t>매개모기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감시결과를</a:t>
            </a:r>
            <a:r>
              <a:rPr lang="ko-KR" altLang="en-US" sz="1000" dirty="0" smtClean="0"/>
              <a:t> 획득하기 위하여 </a:t>
            </a:r>
            <a:r>
              <a:rPr lang="en-US" altLang="ko-KR" sz="1000" dirty="0" smtClean="0"/>
              <a:t>DMS</a:t>
            </a:r>
            <a:r>
              <a:rPr lang="ko-KR" altLang="en-US" sz="1000" dirty="0" smtClean="0"/>
              <a:t>를 통해</a:t>
            </a:r>
          </a:p>
          <a:p>
            <a:pPr marL="158750" indent="0">
              <a:buNone/>
            </a:pPr>
            <a:r>
              <a:rPr lang="ko-KR" altLang="en-US" sz="1000" dirty="0" smtClean="0"/>
              <a:t>위험지역의 일일모기감시체계를 활용하여 매개체감시를 수행할 계획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807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74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고아름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(2)_Data_Preprocessing_2 (1)_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seaborn.ipynb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96743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고아름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(2)_Data_Preprocessing_2 (1)_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seaborn.ipynb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90543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고아름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(2)_Data_Preprocessing_2 (1)_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seaborn.ipynb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79845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고아름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(2)_Data_Preprocessing_2 (1)_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seaborn.ipynb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75473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 데이터를 활용한 모기 발생 </a:t>
            </a:r>
            <a:r>
              <a:rPr lang="ko-KR" altLang="en-US" dirty="0" smtClean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예보</a:t>
            </a:r>
            <a:endParaRPr dirty="0">
              <a:solidFill>
                <a:srgbClr val="4A8C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Synergy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r>
              <a:rPr 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2021-07-20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김형림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고아름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남예은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기후데이터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0147" y="1231210"/>
            <a:ext cx="3680749" cy="3757479"/>
            <a:chOff x="596987" y="1241712"/>
            <a:chExt cx="3549443" cy="400478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987" y="1241712"/>
              <a:ext cx="3549443" cy="2428333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987" y="3753398"/>
              <a:ext cx="3504693" cy="1493100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1290191" y="2621103"/>
              <a:ext cx="307299" cy="89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10506" y="4407492"/>
              <a:ext cx="344774" cy="8387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92362" y="4549874"/>
              <a:ext cx="20986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VIF</a:t>
              </a:r>
              <a:r>
                <a:rPr lang="ko-KR" altLang="en-US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 </a:t>
              </a:r>
              <a:r>
                <a:rPr lang="en-US" altLang="ko-KR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10</a:t>
              </a:r>
              <a:r>
                <a:rPr lang="ko-KR" altLang="en-US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 넘으면 </a:t>
              </a:r>
              <a:r>
                <a:rPr lang="ko-KR" altLang="en-US" sz="1000" b="1" dirty="0" err="1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다중공선성</a:t>
              </a:r>
              <a:r>
                <a:rPr lang="ko-KR" altLang="en-US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있다고 판단하며 </a:t>
              </a:r>
              <a:r>
                <a:rPr lang="en-US" altLang="ko-KR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10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 넘으면 주의할 필요가 있는 것으로 </a:t>
              </a:r>
              <a:r>
                <a:rPr lang="ko-KR" altLang="en-US" sz="1000" b="1" dirty="0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봄</a:t>
              </a:r>
              <a:endParaRPr lang="en-US" altLang="ko-KR" sz="10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32" idx="3"/>
              <a:endCxn id="33" idx="1"/>
            </p:cNvCxnSpPr>
            <p:nvPr/>
          </p:nvCxnSpPr>
          <p:spPr>
            <a:xfrm flipV="1">
              <a:off x="1155280" y="4826873"/>
              <a:ext cx="63708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839730" y="821273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VIF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5656546" y="820555"/>
            <a:ext cx="2467136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drop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다중공선성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8361" y="1231210"/>
            <a:ext cx="3367423" cy="3873225"/>
            <a:chOff x="5183433" y="1241712"/>
            <a:chExt cx="3165992" cy="3753931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r="35981"/>
            <a:stretch/>
          </p:blipFill>
          <p:spPr>
            <a:xfrm>
              <a:off x="5183433" y="1241712"/>
              <a:ext cx="3143507" cy="243892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6"/>
            <a:srcRect r="36453" b="5990"/>
            <a:stretch/>
          </p:blipFill>
          <p:spPr>
            <a:xfrm>
              <a:off x="5215422" y="3841656"/>
              <a:ext cx="3134003" cy="1153987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5549923" y="2838398"/>
              <a:ext cx="472081" cy="108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2593" y="4873084"/>
              <a:ext cx="841744" cy="1225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27581" y="4731760"/>
            <a:ext cx="26785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temp(</a:t>
            </a:r>
            <a:r>
              <a:rPr lang="ko-KR" altLang="en-US" sz="10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평균기온</a:t>
            </a:r>
            <a:r>
              <a:rPr lang="en-US" altLang="ko-KR" sz="10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(°C))</a:t>
            </a:r>
            <a:r>
              <a:rPr lang="ko-KR" altLang="en-US" sz="10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 분석에 사용하기로 결정 </a:t>
            </a:r>
          </a:p>
        </p:txBody>
      </p:sp>
      <p:cxnSp>
        <p:nvCxnSpPr>
          <p:cNvPr id="7" name="직선 화살표 연결선 6"/>
          <p:cNvCxnSpPr>
            <a:stCxn id="39" idx="3"/>
          </p:cNvCxnSpPr>
          <p:nvPr/>
        </p:nvCxnSpPr>
        <p:spPr>
          <a:xfrm flipV="1">
            <a:off x="6527580" y="4977981"/>
            <a:ext cx="362534" cy="632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기후데이터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데이터 구축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" y="1028900"/>
            <a:ext cx="3980695" cy="3947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424" y="1028900"/>
            <a:ext cx="4409762" cy="39473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83733" y="1294108"/>
            <a:ext cx="451556" cy="16974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38434" y="1322212"/>
            <a:ext cx="633475" cy="2301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25" idx="1"/>
          </p:cNvCxnSpPr>
          <p:nvPr/>
        </p:nvCxnSpPr>
        <p:spPr>
          <a:xfrm flipV="1">
            <a:off x="1535289" y="1437306"/>
            <a:ext cx="3703145" cy="21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83733" y="1526583"/>
            <a:ext cx="451556" cy="169744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38435" y="1555012"/>
            <a:ext cx="633600" cy="2304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endCxn id="41" idx="1"/>
          </p:cNvCxnSpPr>
          <p:nvPr/>
        </p:nvCxnSpPr>
        <p:spPr>
          <a:xfrm flipV="1">
            <a:off x="1535289" y="1670212"/>
            <a:ext cx="3703146" cy="2941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83733" y="1806494"/>
            <a:ext cx="451556" cy="169744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8435" y="1801702"/>
            <a:ext cx="633475" cy="2304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endCxn id="44" idx="1"/>
          </p:cNvCxnSpPr>
          <p:nvPr/>
        </p:nvCxnSpPr>
        <p:spPr>
          <a:xfrm flipV="1">
            <a:off x="1535289" y="1916902"/>
            <a:ext cx="3703146" cy="2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83733" y="2055796"/>
            <a:ext cx="451556" cy="169744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38434" y="2051516"/>
            <a:ext cx="633475" cy="221474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7" idx="1"/>
          </p:cNvCxnSpPr>
          <p:nvPr/>
        </p:nvCxnSpPr>
        <p:spPr>
          <a:xfrm flipV="1">
            <a:off x="1535289" y="2162253"/>
            <a:ext cx="3703145" cy="1405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83733" y="2288271"/>
            <a:ext cx="451556" cy="16974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38434" y="2285323"/>
            <a:ext cx="633475" cy="22147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 flipV="1">
            <a:off x="1535289" y="2396060"/>
            <a:ext cx="3703145" cy="2954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83733" y="2546280"/>
            <a:ext cx="451556" cy="16974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38434" y="2517254"/>
            <a:ext cx="633475" cy="22147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53" idx="1"/>
          </p:cNvCxnSpPr>
          <p:nvPr/>
        </p:nvCxnSpPr>
        <p:spPr>
          <a:xfrm flipV="1">
            <a:off x="1535289" y="2627991"/>
            <a:ext cx="3703145" cy="2950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83733" y="2757248"/>
            <a:ext cx="451556" cy="16974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38434" y="2752968"/>
            <a:ext cx="633475" cy="22147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83733" y="2989723"/>
            <a:ext cx="451556" cy="169744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238434" y="2986775"/>
            <a:ext cx="633475" cy="22147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83733" y="3247732"/>
            <a:ext cx="451556" cy="169744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238434" y="3218706"/>
            <a:ext cx="633475" cy="22147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535289" y="2872495"/>
            <a:ext cx="3703145" cy="209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535289" y="3106303"/>
            <a:ext cx="3703145" cy="152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1535289" y="3338234"/>
            <a:ext cx="3703145" cy="481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592320" y="3590948"/>
            <a:ext cx="4104866" cy="12883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DotumLight"/>
              </a:rPr>
              <a:t>각 변수는 모기 유충의 성충으로의 성장 기간을 고려하여 당일을 포함한 일주일 데이터의 </a:t>
            </a:r>
            <a:r>
              <a:rPr lang="ko-KR" altLang="en-US" dirty="0" smtClean="0">
                <a:solidFill>
                  <a:schemeClr val="tx1"/>
                </a:solidFill>
                <a:latin typeface="KoPubWorldDotumLight"/>
              </a:rPr>
              <a:t>평균값 도출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7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기후데이터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결측치와</a:t>
            </a:r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729" y="1799616"/>
            <a:ext cx="3858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기상청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전화 문의 결과 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rain_per_day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일강수량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(mm))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확인되는 많은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결측치는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비가 전혀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오지 않은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0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표시된 부분은 아주 조금이라도 비가 온 날 </a:t>
            </a:r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000" lvl="8"/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0.1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이하는 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변환하고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결측치는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SimpleImputer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처리</a:t>
            </a:r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8"/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8"/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이외 변수들의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결측치는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계절별 날씨 특성을 고려하여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앞뒤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일씩의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평균값으로 대체 </a:t>
            </a:r>
            <a:b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6329" y="70369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그림필요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26329" y="1799616"/>
            <a:ext cx="38588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rain_per_day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일강수량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(mm))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으로부터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파생변수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accum_rain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누적 강수량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(mm))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유의미한 영향력은 없는 것으로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</a:t>
            </a:r>
            <a:b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469003" y="1245618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5989223" y="1245618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파생변수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6497" y="1614950"/>
            <a:ext cx="4159331" cy="301349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76717" y="1601600"/>
            <a:ext cx="4159331" cy="301349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4220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 결과</a:t>
            </a:r>
            <a:endParaRPr lang="en-US" altLang="ko-KR" b="1" dirty="0" smtClean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9" y="1540045"/>
            <a:ext cx="4501368" cy="3319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486"/>
          <a:stretch/>
        </p:blipFill>
        <p:spPr>
          <a:xfrm>
            <a:off x="4526844" y="1636237"/>
            <a:ext cx="4447823" cy="1448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149" y="3029130"/>
            <a:ext cx="4458322" cy="14480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593434" y="1046544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Heatmap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6193427" y="1033194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Pairplot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A39B47-1EF1-4428-9656-041296C2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모기지수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시각화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6729" y="1393942"/>
            <a:ext cx="8682171" cy="3674005"/>
            <a:chOff x="157029" y="927772"/>
            <a:chExt cx="8985762" cy="3966087"/>
          </a:xfrm>
        </p:grpSpPr>
        <p:pic>
          <p:nvPicPr>
            <p:cNvPr id="22" name="그림 21" descr="지도이(가) 표시된 사진&#10;&#10;자동 생성된 설명">
              <a:extLst>
                <a:ext uri="{FF2B5EF4-FFF2-40B4-BE49-F238E27FC236}">
                  <a16:creationId xmlns:a16="http://schemas.microsoft.com/office/drawing/2014/main" id="{8F3D3C70-0AC4-4A52-BECE-1709C4AB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320" y="1241892"/>
              <a:ext cx="2350136" cy="1761385"/>
            </a:xfrm>
            <a:prstGeom prst="rect">
              <a:avLst/>
            </a:prstGeom>
          </p:spPr>
        </p:pic>
        <p:pic>
          <p:nvPicPr>
            <p:cNvPr id="13" name="그림 12" descr="지도이(가) 표시된 사진&#10;&#10;자동 생성된 설명">
              <a:extLst>
                <a:ext uri="{FF2B5EF4-FFF2-40B4-BE49-F238E27FC236}">
                  <a16:creationId xmlns:a16="http://schemas.microsoft.com/office/drawing/2014/main" id="{1868A35A-5C4B-47E2-BC37-64979FB2A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422"/>
            <a:stretch/>
          </p:blipFill>
          <p:spPr>
            <a:xfrm>
              <a:off x="3374693" y="3217088"/>
              <a:ext cx="2451461" cy="1676771"/>
            </a:xfrm>
            <a:prstGeom prst="rect">
              <a:avLst/>
            </a:prstGeom>
          </p:spPr>
        </p:pic>
        <p:pic>
          <p:nvPicPr>
            <p:cNvPr id="18" name="그림 17" descr="지도이(가) 표시된 사진&#10;&#10;자동 생성된 설명">
              <a:extLst>
                <a:ext uri="{FF2B5EF4-FFF2-40B4-BE49-F238E27FC236}">
                  <a16:creationId xmlns:a16="http://schemas.microsoft.com/office/drawing/2014/main" id="{6A517A36-CDAA-4532-914E-F8E1024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0169" y="1241892"/>
              <a:ext cx="2451461" cy="1761385"/>
            </a:xfrm>
            <a:prstGeom prst="rect">
              <a:avLst/>
            </a:prstGeom>
          </p:spPr>
        </p:pic>
        <p:pic>
          <p:nvPicPr>
            <p:cNvPr id="20" name="그림 19" descr="지도이(가) 표시된 사진&#10;&#10;자동 생성된 설명">
              <a:extLst>
                <a:ext uri="{FF2B5EF4-FFF2-40B4-BE49-F238E27FC236}">
                  <a16:creationId xmlns:a16="http://schemas.microsoft.com/office/drawing/2014/main" id="{CE412C3B-906F-46B7-AB28-44F44A24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029" y="1241892"/>
              <a:ext cx="2299176" cy="1761385"/>
            </a:xfrm>
            <a:prstGeom prst="rect">
              <a:avLst/>
            </a:prstGeom>
          </p:spPr>
        </p:pic>
        <p:pic>
          <p:nvPicPr>
            <p:cNvPr id="24" name="그림 23" descr="지도이(가) 표시된 사진&#10;&#10;자동 생성된 설명">
              <a:extLst>
                <a:ext uri="{FF2B5EF4-FFF2-40B4-BE49-F238E27FC236}">
                  <a16:creationId xmlns:a16="http://schemas.microsoft.com/office/drawing/2014/main" id="{DF8D8F55-9AB6-4E56-9BF4-E600E2745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7729"/>
            <a:stretch/>
          </p:blipFill>
          <p:spPr>
            <a:xfrm>
              <a:off x="1141372" y="3251879"/>
              <a:ext cx="2289320" cy="162524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15511" y="932925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쾌적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4157" y="932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관심</a:t>
              </a:r>
              <a:endPara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3219" y="9277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주의</a:t>
              </a:r>
              <a:endPara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94776" y="294291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불쾌</a:t>
              </a:r>
              <a:endPara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9317" y="294291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심각</a:t>
              </a:r>
              <a:endPara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623858" y="1708313"/>
              <a:ext cx="2352517" cy="2589928"/>
              <a:chOff x="6547742" y="1402953"/>
              <a:chExt cx="2352517" cy="25899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7C96AF5-0B02-49E2-ACA0-9F56EE37D078}"/>
                  </a:ext>
                </a:extLst>
              </p:cNvPr>
              <p:cNvSpPr/>
              <p:nvPr/>
            </p:nvSpPr>
            <p:spPr>
              <a:xfrm>
                <a:off x="6686501" y="1669530"/>
                <a:ext cx="540942" cy="378612"/>
              </a:xfrm>
              <a:prstGeom prst="rect">
                <a:avLst/>
              </a:prstGeom>
              <a:solidFill>
                <a:srgbClr val="2E2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7C96AF5-0B02-49E2-ACA0-9F56EE37D078}"/>
                  </a:ext>
                </a:extLst>
              </p:cNvPr>
              <p:cNvSpPr/>
              <p:nvPr/>
            </p:nvSpPr>
            <p:spPr>
              <a:xfrm>
                <a:off x="6686501" y="2113284"/>
                <a:ext cx="540942" cy="378612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7C96AF5-0B02-49E2-ACA0-9F56EE37D078}"/>
                  </a:ext>
                </a:extLst>
              </p:cNvPr>
              <p:cNvSpPr/>
              <p:nvPr/>
            </p:nvSpPr>
            <p:spPr>
              <a:xfrm>
                <a:off x="6686501" y="2557038"/>
                <a:ext cx="540942" cy="378612"/>
              </a:xfrm>
              <a:prstGeom prst="rect">
                <a:avLst/>
              </a:prstGeom>
              <a:solidFill>
                <a:srgbClr val="FF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7C96AF5-0B02-49E2-ACA0-9F56EE37D078}"/>
                  </a:ext>
                </a:extLst>
              </p:cNvPr>
              <p:cNvSpPr/>
              <p:nvPr/>
            </p:nvSpPr>
            <p:spPr>
              <a:xfrm>
                <a:off x="6686501" y="3000792"/>
                <a:ext cx="540942" cy="378612"/>
              </a:xfrm>
              <a:prstGeom prst="rect">
                <a:avLst/>
              </a:prstGeom>
              <a:solidFill>
                <a:srgbClr val="FFB7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7C96AF5-0B02-49E2-ACA0-9F56EE37D078}"/>
                  </a:ext>
                </a:extLst>
              </p:cNvPr>
              <p:cNvSpPr/>
              <p:nvPr/>
            </p:nvSpPr>
            <p:spPr>
              <a:xfrm>
                <a:off x="6686501" y="3444546"/>
                <a:ext cx="540942" cy="378612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20983" y="1620553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rgbClr val="24292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 ~ 250</a:t>
                </a:r>
                <a:endPara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320982" y="2111551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rgbClr val="24292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251 ~ 750</a:t>
                </a:r>
                <a:endPara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20982" y="2556185"/>
                <a:ext cx="1378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rgbClr val="24292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751~ 2250</a:t>
                </a:r>
                <a:endPara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320981" y="3047183"/>
                <a:ext cx="157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rgbClr val="24292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2251 ~ 5625</a:t>
                </a:r>
                <a:endPara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20981" y="3491817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 smtClean="0">
                    <a:solidFill>
                      <a:srgbClr val="24292E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5626 ~ </a:t>
                </a:r>
                <a:endParaRPr lang="ko-KR" altLang="en-US" sz="1800" b="1" dirty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47742" y="1402953"/>
                <a:ext cx="2352517" cy="25899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457440" y="1166335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모기개체수에 따른 </a:t>
              </a:r>
              <a:r>
                <a:rPr lang="ko-KR" altLang="en-US" sz="1800" b="1" dirty="0" err="1" smtClean="0">
                  <a:solidFill>
                    <a:srgbClr val="24292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모기지수</a:t>
              </a:r>
              <a:endPara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실제적용예시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2866539" y="811419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Folium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8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2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개발후기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8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개발후기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개발후기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참고문헌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Thanks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305896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264" y="2803791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8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기후변화와 모기매체질병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20" y="1459357"/>
            <a:ext cx="3214345" cy="1884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48" r="4574"/>
          <a:stretch/>
        </p:blipFill>
        <p:spPr>
          <a:xfrm>
            <a:off x="591377" y="1387472"/>
            <a:ext cx="3416718" cy="19433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351456" y="1018140"/>
            <a:ext cx="1589044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기후변화와 모기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5917218" y="1004370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모기매개질병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345" y="3402722"/>
            <a:ext cx="399326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일평균기온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혹은 최고기온이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1℃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상승함에 따라 일주일 후 모기 성체 개체수가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27%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증가할 가능성이 있으며 상대습도와 강수량은 양의 상관성을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보임</a:t>
            </a:r>
            <a:endParaRPr lang="en-US" altLang="ko-KR" sz="12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기후변화로 기온 상승 시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매개모기의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밀도 증가가 예상되며 이로 인해서 환자수가 다시 증가할 가능성</a:t>
            </a:r>
          </a:p>
          <a:p>
            <a:pPr marL="288000" lvl="1">
              <a:buSzPts val="1100"/>
            </a:pPr>
            <a:r>
              <a:rPr lang="en-US" altLang="ko-KR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Ref.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질병관리본부</a:t>
            </a:r>
            <a:r>
              <a:rPr lang="en-US" altLang="ko-KR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(2017)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주요환경변화에 따른 미래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감염병의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발생양상</a:t>
            </a:r>
            <a:r>
              <a:rPr lang="en-US" altLang="ko-KR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질병관리본부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미래감염병대비과</a:t>
            </a:r>
            <a:r>
              <a:rPr lang="en-US" altLang="ko-KR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건강과 질병</a:t>
            </a:r>
            <a:r>
              <a:rPr lang="en-US" altLang="ko-KR" sz="105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10(38),1024-1028</a:t>
            </a:r>
            <a:endParaRPr lang="en-US" altLang="ko-KR" sz="105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8247" y="3402722"/>
            <a:ext cx="45322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변화에 의해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우리나라에서 발생될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모기매개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감염병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삼일열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말라리아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일본뇌염</a:t>
            </a:r>
            <a:endParaRPr lang="en-US" altLang="ko-KR" sz="12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해외 유입 예상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감염병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지카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뎅기열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황열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웨스트나일열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치쿤구니야열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열대열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말라리아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8000" lvl="1">
              <a:buSzPts val="1100"/>
            </a:pPr>
            <a:r>
              <a:rPr lang="en-US" altLang="ko-KR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Ref. </a:t>
            </a:r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환경부</a:t>
            </a:r>
            <a:r>
              <a:rPr lang="en-US" altLang="ko-KR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(2020) </a:t>
            </a:r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 기후변화 평가보고서</a:t>
            </a:r>
            <a:endParaRPr lang="en-US" altLang="ko-KR" sz="105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말라리아 환자가 밀집되어 있는 서울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인천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강원에서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기온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℃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상승 시의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10.8%, 12.7%, 14.2%, 20.8%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8000" lvl="1">
              <a:buSzPts val="1100"/>
            </a:pPr>
            <a:r>
              <a:rPr lang="en-US" altLang="ko-KR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Ref. </a:t>
            </a:r>
            <a:r>
              <a:rPr lang="ko-KR" altLang="en-US" sz="105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채수미</a:t>
            </a:r>
            <a:r>
              <a:rPr lang="en-US" altLang="ko-KR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(2014) </a:t>
            </a:r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기온과 </a:t>
            </a:r>
            <a:r>
              <a:rPr lang="ko-KR" altLang="en-US" sz="105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지역특성이</a:t>
            </a:r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말라리아 발생에 미치는 영향</a:t>
            </a:r>
            <a:endParaRPr lang="en-US" altLang="ko-KR" sz="105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14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모기자동계측장비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(DMS)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en-US" altLang="ko-KR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DMS </a:t>
            </a:r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설치 현황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C7F46D48-0888-4617-9BE3-C3CBFC54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3" y="1114241"/>
            <a:ext cx="4433569" cy="34577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49572" y="2789120"/>
            <a:ext cx="4056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구별로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개씩 총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  <a:p>
            <a:pPr marL="285750" indent="-285750" algn="just" fontAlgn="base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수변부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주거지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분류</a:t>
            </a:r>
          </a:p>
          <a:p>
            <a:pPr marL="285750" indent="-285750" algn="just" fontAlgn="base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현황 시각화 자료를 통해 구별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지리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타입별로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골고루 설치되어 있어 서울 전역의 모기 발생량을 분석하기에 적합하다고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0329" y="1028900"/>
            <a:ext cx="3695700" cy="41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1">
              <a:lnSpc>
                <a:spcPct val="20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구별로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개씩 총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061" y="2000888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예은님꺼</a:t>
            </a:r>
            <a:r>
              <a:rPr lang="ko-KR" altLang="en-US" b="1" dirty="0" smtClean="0">
                <a:solidFill>
                  <a:srgbClr val="FF0000"/>
                </a:solidFill>
              </a:rPr>
              <a:t> 보고 수정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8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모기 발생요인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모기채집방법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모기예보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41817C-0B89-46E5-89E8-A91553821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0" t="9437" r="6312"/>
          <a:stretch/>
        </p:blipFill>
        <p:spPr>
          <a:xfrm>
            <a:off x="6531264" y="1631256"/>
            <a:ext cx="2106593" cy="2145266"/>
          </a:xfrm>
          <a:prstGeom prst="rect">
            <a:avLst/>
          </a:prstGeom>
        </p:spPr>
      </p:pic>
      <p:pic>
        <p:nvPicPr>
          <p:cNvPr id="1026" name="Picture 2" descr="https://mblogthumb-phinf.pstatic.net/20120504_83/etndcoltd_1336063905952zkMem_PNG/%B8%F0%B1%E2%C0%C7_%BB%FD%C8%B0%BB%E7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7" y="1591567"/>
            <a:ext cx="2203222" cy="2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3058" y="3834494"/>
            <a:ext cx="273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유충기간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 ~ 2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산란수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 ~ 100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/1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</a:t>
            </a:r>
            <a:endParaRPr lang="en-US" altLang="ko-KR" sz="12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빨간집모기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빨간집모기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동양집모기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반점날개모기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금빛숲모기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한국숲모기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흰줄숲모기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등줄숲모기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토고숲모기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934237" y="1004370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모기의 생활사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661" y="3842798"/>
            <a:ext cx="273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DMS(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디지털 모기 측정기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활용하여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개체수를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계측</a:t>
            </a:r>
            <a:endParaRPr lang="en-US" altLang="ko-KR" sz="12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유인제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방출구에서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방출시켜 유인된 모기가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흡입구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근처에 오면 흡입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진공방식으로 흡입된 모기가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카운팅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센서를 지나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자동계수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3804840" y="1004370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모기채집방법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6790511" y="1004370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모기예보제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266" y="1631256"/>
            <a:ext cx="3001741" cy="19842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68007" y="4089877"/>
            <a:ext cx="2736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서울지역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모기발생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상황을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지수화하여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모기발생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단계별 시민행동요령을 알려주는 일일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모기발생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예보서비스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구성원 및 역할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9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6400800" y="1239448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561;p56"/>
          <p:cNvSpPr txBox="1">
            <a:spLocks/>
          </p:cNvSpPr>
          <p:nvPr/>
        </p:nvSpPr>
        <p:spPr>
          <a:xfrm>
            <a:off x="6641550" y="3639682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ko-KR" altLang="en-US" sz="18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마스코트 </a:t>
            </a:r>
            <a:r>
              <a:rPr lang="en-US" altLang="ko-KR" sz="18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: </a:t>
            </a:r>
            <a:r>
              <a:rPr lang="ko-KR" altLang="en-US" sz="1800" b="1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옥토캣</a:t>
            </a:r>
            <a:endParaRPr lang="en-US" sz="1800" b="1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42" name="Google Shape;562;p56"/>
          <p:cNvSpPr txBox="1">
            <a:spLocks/>
          </p:cNvSpPr>
          <p:nvPr/>
        </p:nvSpPr>
        <p:spPr>
          <a:xfrm>
            <a:off x="6400800" y="4166464"/>
            <a:ext cx="2743200" cy="97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깃허브</a:t>
            </a:r>
            <a:r>
              <a:rPr lang="ko-KR" altLang="en-US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 마스코트 </a:t>
            </a:r>
            <a:r>
              <a:rPr lang="en-US" altLang="ko-KR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</a:t>
            </a:r>
            <a:r>
              <a:rPr lang="ko-KR" altLang="en-US" sz="12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옥토캣</a:t>
            </a:r>
            <a:r>
              <a:rPr lang="en-US" altLang="ko-KR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',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고양이인 줄 알았는데 문어였다</a:t>
            </a:r>
            <a:r>
              <a:rPr lang="en-US" altLang="ko-KR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?!</a:t>
            </a:r>
          </a:p>
          <a:p>
            <a:pPr algn="ctr">
              <a:buClr>
                <a:schemeClr val="dk1"/>
              </a:buClr>
              <a:buSzPts val="1100"/>
            </a:pPr>
            <a:endParaRPr lang="en-US" altLang="ko-KR" sz="12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다양한 사람들이 모여 시너지를 내는 팀</a:t>
            </a:r>
            <a:r>
              <a:rPr lang="en-US" altLang="ko-KR" sz="1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!</a:t>
            </a:r>
            <a:endParaRPr lang="en-US" sz="12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43" name="Google Shape;561;p56"/>
          <p:cNvSpPr txBox="1">
            <a:spLocks/>
          </p:cNvSpPr>
          <p:nvPr/>
        </p:nvSpPr>
        <p:spPr>
          <a:xfrm>
            <a:off x="4720215" y="1460257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endParaRPr lang="en-US" sz="2800" b="1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67746"/>
              </p:ext>
            </p:extLst>
          </p:nvPr>
        </p:nvGraphicFramePr>
        <p:xfrm>
          <a:off x="545550" y="1270910"/>
          <a:ext cx="5415411" cy="3148115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805137">
                  <a:extLst>
                    <a:ext uri="{9D8B030D-6E8A-4147-A177-3AD203B41FA5}">
                      <a16:colId xmlns:a16="http://schemas.microsoft.com/office/drawing/2014/main" val="2641248860"/>
                    </a:ext>
                  </a:extLst>
                </a:gridCol>
                <a:gridCol w="1805137">
                  <a:extLst>
                    <a:ext uri="{9D8B030D-6E8A-4147-A177-3AD203B41FA5}">
                      <a16:colId xmlns:a16="http://schemas.microsoft.com/office/drawing/2014/main" val="3399783456"/>
                    </a:ext>
                  </a:extLst>
                </a:gridCol>
                <a:gridCol w="1805137">
                  <a:extLst>
                    <a:ext uri="{9D8B030D-6E8A-4147-A177-3AD203B41FA5}">
                      <a16:colId xmlns:a16="http://schemas.microsoft.com/office/drawing/2014/main" val="4187565662"/>
                    </a:ext>
                  </a:extLst>
                </a:gridCol>
              </a:tblGrid>
              <a:tr h="284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김형림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팀장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고아름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남예은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38113"/>
                  </a:ext>
                </a:extLst>
              </a:tr>
              <a:tr h="1892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1134"/>
                  </a:ext>
                </a:extLst>
              </a:tr>
              <a:tr h="950684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프로젝트 총괄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수집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전처리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예측 모델링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수집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시각화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 검증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수집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시각화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가설검증</a:t>
                      </a:r>
                      <a:endParaRPr lang="en-US" altLang="ko-KR" dirty="0" smtClean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0774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4" t="12749" r="16508" b="15808"/>
          <a:stretch/>
        </p:blipFill>
        <p:spPr>
          <a:xfrm>
            <a:off x="2455077" y="1581005"/>
            <a:ext cx="1622310" cy="1891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1941" y="221892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사진필요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2897" y="229260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사진필요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9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DMS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포집내역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290" y="39278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Stripplot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 2017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년에 몇몇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이상치가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발생하는 것을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이후에는 데이터를 공개하기 전에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이상치를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제거했을 것으로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정확한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분석을 위해서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이상치를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제거하지 않기로 결정 </a:t>
            </a:r>
            <a:b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772129" y="1017732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Stripplot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0" y="1387064"/>
            <a:ext cx="4853427" cy="243474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2" y="1219789"/>
            <a:ext cx="2691531" cy="19125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b="5156"/>
          <a:stretch/>
        </p:blipFill>
        <p:spPr>
          <a:xfrm>
            <a:off x="5789145" y="3213345"/>
            <a:ext cx="2742077" cy="19301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00" y="1556054"/>
            <a:ext cx="4614606" cy="173858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6039982" y="706200"/>
            <a:ext cx="2108597" cy="4270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Boxplot,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Violoinplot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 확인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5522" y="100989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그림선정필요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06729" y="1543520"/>
            <a:ext cx="4089400" cy="3022691"/>
            <a:chOff x="4559300" y="1358809"/>
            <a:chExt cx="4272184" cy="3140282"/>
          </a:xfrm>
        </p:grpSpPr>
        <p:grpSp>
          <p:nvGrpSpPr>
            <p:cNvPr id="13" name="그룹 12"/>
            <p:cNvGrpSpPr/>
            <p:nvPr/>
          </p:nvGrpSpPr>
          <p:grpSpPr>
            <a:xfrm>
              <a:off x="4559300" y="1358809"/>
              <a:ext cx="4272184" cy="3140282"/>
              <a:chOff x="68828" y="1659972"/>
              <a:chExt cx="4414888" cy="3477731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b="1367"/>
              <a:stretch/>
            </p:blipFill>
            <p:spPr>
              <a:xfrm>
                <a:off x="68828" y="1659972"/>
                <a:ext cx="4414888" cy="3477731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1113727" y="1874520"/>
                <a:ext cx="204533" cy="6400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13727" y="3124200"/>
                <a:ext cx="204533" cy="2063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13727" y="3537864"/>
                <a:ext cx="204533" cy="2063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21347" y="4160520"/>
                <a:ext cx="204533" cy="2063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442869" y="3265889"/>
              <a:ext cx="400016" cy="3508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서울특별시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기후데이터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3507" y="4498113"/>
            <a:ext cx="3372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Heatmap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각 변수 사이의 상관관계를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온도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관련된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변수과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일조량 관련 변수들의 다중공선성이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우려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63993" y="1505320"/>
            <a:ext cx="3224303" cy="2832965"/>
            <a:chOff x="4241076" y="495908"/>
            <a:chExt cx="4738040" cy="464759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796" y="495908"/>
              <a:ext cx="4692320" cy="298837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076" y="3480260"/>
              <a:ext cx="4692320" cy="1663240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5395106" y="4441080"/>
            <a:ext cx="3387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Pairplot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높은 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양의 상관관계</a:t>
            </a:r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다중공선성</a:t>
            </a:r>
            <a:r>
              <a:rPr lang="ko-KR" altLang="en-US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확인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</a:t>
            </a:r>
            <a:endParaRPr lang="ko-KR" altLang="en-US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1593434" y="1046544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Heatmap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EF08D9-CBE1-4BF5-93A6-AC1B820D867E}"/>
              </a:ext>
            </a:extLst>
          </p:cNvPr>
          <p:cNvSpPr/>
          <p:nvPr/>
        </p:nvSpPr>
        <p:spPr>
          <a:xfrm>
            <a:off x="6193427" y="1033194"/>
            <a:ext cx="153432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Pairplot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0037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782</Words>
  <Application>Microsoft Office PowerPoint</Application>
  <PresentationFormat>화면 슬라이드 쇼(16:9)</PresentationFormat>
  <Paragraphs>144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12롯데마트드림Bold</vt:lpstr>
      <vt:lpstr>Barlow</vt:lpstr>
      <vt:lpstr>KoPubWorldDotumLight</vt:lpstr>
      <vt:lpstr>Montserrat</vt:lpstr>
      <vt:lpstr>나눔스퀘어 ExtraBold</vt:lpstr>
      <vt:lpstr>나눔스퀘어_ac ExtraBold</vt:lpstr>
      <vt:lpstr>Arial</vt:lpstr>
      <vt:lpstr>Management Consulting Toolkit by Slidesgo</vt:lpstr>
      <vt:lpstr>기후 데이터를 활용한 모기 발생 예보</vt:lpstr>
      <vt:lpstr>1. 프로젝트 개요</vt:lpstr>
      <vt:lpstr>기후변화와 모기매체질병</vt:lpstr>
      <vt:lpstr>모기자동계측장비(DMS)</vt:lpstr>
      <vt:lpstr>모기 발생요인, 모기채집방법, 서울 모기예보</vt:lpstr>
      <vt:lpstr>구성원 및 역할</vt:lpstr>
      <vt:lpstr>2. 프로세싱</vt:lpstr>
      <vt:lpstr>서울특별시 DMS 포집내역</vt:lpstr>
      <vt:lpstr>서울특별시 기후데이터</vt:lpstr>
      <vt:lpstr>서울특별시 기후데이터</vt:lpstr>
      <vt:lpstr>서울특별시 기후데이터</vt:lpstr>
      <vt:lpstr>서울특별시 기후데이터</vt:lpstr>
      <vt:lpstr>데이터 프로세싱</vt:lpstr>
      <vt:lpstr>모기지수 시각화</vt:lpstr>
      <vt:lpstr>3. 기대효과</vt:lpstr>
      <vt:lpstr>4. 개발후기 및 느낀점</vt:lpstr>
      <vt:lpstr>개발후기 및 느낀점</vt:lpstr>
      <vt:lpstr>참고문헌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143</cp:revision>
  <dcterms:modified xsi:type="dcterms:W3CDTF">2021-07-19T00:02:11Z</dcterms:modified>
</cp:coreProperties>
</file>