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340" r:id="rId3"/>
    <p:sldId id="341" r:id="rId4"/>
    <p:sldId id="342" r:id="rId5"/>
    <p:sldId id="339" r:id="rId6"/>
    <p:sldId id="333" r:id="rId7"/>
    <p:sldId id="28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17" autoAdjust="0"/>
    <p:restoredTop sz="88054" autoAdjust="0"/>
  </p:normalViewPr>
  <p:slideViewPr>
    <p:cSldViewPr snapToGrid="0">
      <p:cViewPr varScale="1">
        <p:scale>
          <a:sx n="102" d="100"/>
          <a:sy n="102" d="100"/>
        </p:scale>
        <p:origin x="1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13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https://www.seoul.co.kr/news/newsView.php?id=20200812017006</a:t>
            </a:r>
          </a:p>
          <a:p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질병관리청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보고서 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년 국내 말라리아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매개모기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감시 현황’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https://www.seoul.co.kr/news/newsView.php?id=20200812017006</a:t>
            </a:r>
          </a:p>
          <a:p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질병관리청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보고서 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년 국내 말라리아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매개모기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감시 현황’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435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https://www.seoul.co.kr/news/newsView.php?id=20200812017006</a:t>
            </a:r>
          </a:p>
          <a:p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질병관리청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보고서 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년 국내 말라리아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매개모기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감시 현황’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193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https://www.seoul.co.kr/news/newsView.php?id=20200812017006</a:t>
            </a:r>
          </a:p>
          <a:p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질병관리청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보고서 ‘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년 국내 말라리아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매개모기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감시 현황’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3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49344" y="1053415"/>
            <a:ext cx="88041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49345" y="868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44516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</a:t>
            </a:r>
            <a:r>
              <a:rPr lang="ko-KR" altLang="en-US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 </a:t>
            </a:r>
            <a:r>
              <a:rPr lang="en-US" altLang="ko-KR" dirty="0">
                <a:solidFill>
                  <a:schemeClr val="accent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Synergy</a:t>
            </a:r>
            <a:endParaRPr dirty="0">
              <a:solidFill>
                <a:srgbClr val="4A8CFF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3406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기후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데이터를 활용한 모기 발생 예보</a:t>
            </a:r>
            <a:endParaRPr 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lvl="0" indent="0"/>
            <a:endParaRPr 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lvl="0" indent="0"/>
            <a:r>
              <a:rPr 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2021-07-12</a:t>
            </a:r>
            <a:endParaRPr 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lvl="0" indent="0"/>
            <a:r>
              <a:rPr lang="ko-KR" altLang="en-US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김형림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고아름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남예은</a:t>
            </a:r>
            <a:endParaRPr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4" name="Picture 4" descr="깃허브(GitHub)의 공식 마스코트 옥토캣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r="23008"/>
          <a:stretch/>
        </p:blipFill>
        <p:spPr bwMode="auto">
          <a:xfrm>
            <a:off x="1276324" y="994191"/>
            <a:ext cx="2617501" cy="24209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연구의 필요성 </a:t>
            </a:r>
            <a:r>
              <a:rPr lang="en-US" altLang="ko-KR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</a:t>
            </a:r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기후변화</a:t>
            </a:r>
            <a:r>
              <a:rPr lang="en-US" altLang="ko-KR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 err="1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모기매개</a:t>
            </a:r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질병 발생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3883845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최근 기후변화로 인한 기온상승으로 인해 모기의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출현시기가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더 빨라지고 있으며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서식지까지도 넓혀가고 있어 문제가 되고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있음</a:t>
            </a:r>
            <a:endParaRPr lang="en-US" altLang="ko-KR" sz="1100" dirty="0" smtClean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모기는 </a:t>
            </a:r>
            <a:r>
              <a:rPr lang="ko-KR" altLang="en-US" sz="1100" dirty="0" err="1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일평균기온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혹은 최고기온이 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1℃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상승함에 </a:t>
            </a:r>
            <a:r>
              <a:rPr lang="ko-KR" altLang="en-US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따라 일주일 후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 성체 개체수가 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27%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증가할 가능성이 </a:t>
            </a:r>
            <a:r>
              <a:rPr lang="ko-KR" altLang="en-US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있으며 상대습도와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강수량은 양의 상관성을 </a:t>
            </a:r>
            <a:r>
              <a:rPr lang="ko-KR" altLang="en-US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보인다</a:t>
            </a:r>
            <a:endParaRPr lang="en-US" altLang="ko-KR" sz="1100" dirty="0" smtClean="0">
              <a:solidFill>
                <a:srgbClr val="0070C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따라서 기후변화로 기온 상승 시 </a:t>
            </a:r>
            <a:r>
              <a:rPr lang="ko-KR" altLang="en-US" sz="1100" dirty="0" err="1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매개모기의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밀도 증가가 예상되며 이로 인해서 환자수가 다시 증가할 가능성이 있다</a:t>
            </a:r>
            <a:r>
              <a:rPr lang="en-US" altLang="ko-KR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pPr marL="14400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ko-KR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Ref. </a:t>
            </a:r>
            <a:r>
              <a:rPr lang="ko-KR" altLang="en-US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질병관리본부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en-US" altLang="ko-KR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2017) </a:t>
            </a:r>
            <a:r>
              <a:rPr lang="ko-KR" altLang="en-US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주요환경변화에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따른 미래 </a:t>
            </a:r>
            <a:r>
              <a:rPr lang="ko-KR" altLang="en-US" sz="1100" dirty="0" err="1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감염병의</a:t>
            </a:r>
            <a:r>
              <a:rPr lang="ko-KR" altLang="en-US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err="1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발생양상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질병관리본부 </a:t>
            </a:r>
            <a:r>
              <a:rPr lang="ko-KR" altLang="en-US" sz="1100" dirty="0" err="1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미래감염병대비과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주간 </a:t>
            </a:r>
            <a:r>
              <a:rPr lang="ko-KR" altLang="en-US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건강과 질병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10(38),</a:t>
            </a:r>
            <a:r>
              <a:rPr lang="en-US" altLang="ko-KR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1024-1028</a:t>
            </a:r>
          </a:p>
          <a:p>
            <a:pPr marL="14400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altLang="ko-KR" sz="1100" dirty="0" smtClean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모기가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매개하는 질환 중 기후 변화에 의해 </a:t>
            </a:r>
            <a:r>
              <a:rPr lang="ko-KR" altLang="en-US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우리나라에서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환자 발생이 증가가 가능한 </a:t>
            </a:r>
            <a:r>
              <a:rPr lang="ko-KR" altLang="en-US" sz="1100" dirty="0" err="1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감염병들은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err="1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삼일열</a:t>
            </a:r>
            <a:r>
              <a:rPr lang="ko-KR" altLang="en-US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말라리아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일본뇌염이 있으며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해외에서 유입이 되어 </a:t>
            </a:r>
            <a:r>
              <a:rPr lang="ko-KR" altLang="en-US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국내 기후변화에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의해 국내에서 새롭게 </a:t>
            </a:r>
            <a:r>
              <a:rPr lang="ko-KR" altLang="en-US" sz="1100" dirty="0" err="1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발생하리라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예상되는 </a:t>
            </a:r>
            <a:r>
              <a:rPr lang="ko-KR" altLang="en-US" sz="1100" dirty="0" err="1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감염병들은</a:t>
            </a:r>
            <a:r>
              <a:rPr lang="ko-KR" altLang="en-US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err="1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지카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뎅기열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황열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웨스트나일열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치쿤구니야열</a:t>
            </a:r>
            <a:r>
              <a:rPr lang="en-US" altLang="ko-KR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열대열</a:t>
            </a:r>
            <a:r>
              <a:rPr lang="ko-KR" altLang="en-US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말라리아 등이 있다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  <a:endParaRPr lang="en-US" altLang="ko-KR" sz="1100" dirty="0" smtClean="0">
              <a:solidFill>
                <a:srgbClr val="0070C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뎅기열이나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지카바이러스를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전파할 수 있는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흰줄숲모기의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경우 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2050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 국내 겨울철 평균기온이 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10°C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이상으로 올라갈 경우 국내 토착화가 가능할 것으로 예상</a:t>
            </a:r>
            <a:endParaRPr lang="en-US" altLang="ko-KR" sz="1100" dirty="0" smtClean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삼일열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말라리아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병원체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:Plasmodium </a:t>
            </a:r>
            <a:r>
              <a:rPr lang="en-US" altLang="ko-KR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vivax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는 중국얼룩날개 모기 매개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감염병으로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국내에서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1979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 박멸된 후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1993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 비무장지대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Demilitarized zone, DMZ)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인근 경기도 지역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전역 군인에게서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재발생이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보고되었다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2000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4,142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명으로 정점을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보였으나 최근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5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 이내에는 연간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700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명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미만의 환자가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발생하고 있다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표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8.12).</a:t>
            </a:r>
            <a:endParaRPr lang="en-US" altLang="ko-KR" sz="1100" dirty="0" smtClean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4400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Ref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환경부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(2020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한국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기후변화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평가보고서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altLang="ko-KR" sz="11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ko-KR" altLang="en-US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825" y="2825646"/>
            <a:ext cx="6382955" cy="210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4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연구의 필요성 </a:t>
            </a:r>
            <a:r>
              <a:rPr lang="en-US" altLang="ko-KR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모기매개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질병 발생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3883845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기온은 매개체에 의한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발생에 가장 많은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영향을 주는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기후요인으로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삼일열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말라리아 매개 모기인 중국얼룩날개모기의 밀도는 강수량에 의해서 증가되고 기온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상승에 의해서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삼일열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말라리아 전파를 연장시켜 발생을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증가시킨다는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보고가 있으며 환자 발생과 상관관계가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있다고 분석되었다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endParaRPr lang="en-US" altLang="ko-KR" sz="1100" dirty="0" smtClean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또한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말라리아 발생에 영향을 주는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지역적 특성을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반영하여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기온으로 인한 말라리아 발생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위험을 추정했을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때 기온상승에 따라 말라리아 발생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위험이 증가하였는데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말라리아 환자가 밀집되어 있는 서울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경기</a:t>
            </a:r>
            <a:r>
              <a:rPr lang="en-US" altLang="ko-KR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인천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강원에서 기온이 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1℃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상승하면 발생 위험이 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10.8</a:t>
            </a:r>
            <a:r>
              <a:rPr lang="en-US" altLang="ko-KR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%, 12.7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%, 14.2%, 20.8% </a:t>
            </a:r>
            <a:r>
              <a:rPr lang="ko-KR" altLang="en-US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증가하였다</a:t>
            </a:r>
            <a:r>
              <a:rPr lang="en-US" altLang="ko-KR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ko-KR" sz="1100" dirty="0" smtClean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(Ref. </a:t>
            </a:r>
            <a:r>
              <a:rPr lang="ko-KR" altLang="en-US" sz="1100" dirty="0" err="1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채수미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(2014) 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기온과 </a:t>
            </a:r>
            <a:r>
              <a:rPr lang="ko-KR" altLang="en-US" sz="1100" dirty="0" err="1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지역특성이</a:t>
            </a:r>
            <a:r>
              <a:rPr lang="ko-KR" altLang="en-US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말라리아 발생에 미치는 영향</a:t>
            </a:r>
            <a:r>
              <a:rPr lang="en-US" altLang="ko-KR" sz="1100" dirty="0">
                <a:solidFill>
                  <a:srgbClr val="0070C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altLang="ko-KR" sz="11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ko-KR" altLang="en-US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21" y="2155926"/>
            <a:ext cx="4670154" cy="28717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605" y="2173750"/>
            <a:ext cx="3351944" cy="24867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9605" y="4698147"/>
            <a:ext cx="3498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Fig. </a:t>
            </a:r>
            <a:r>
              <a:rPr lang="ko-KR" altLang="en-US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최근 </a:t>
            </a:r>
            <a:r>
              <a:rPr lang="en-US" altLang="ko-KR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5</a:t>
            </a:r>
            <a:r>
              <a:rPr lang="ko-KR" altLang="en-US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년간 말라리아 일본뇌염 </a:t>
            </a:r>
            <a:r>
              <a:rPr lang="ko-KR" altLang="en-US" sz="1000" b="1" dirty="0" err="1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발생현황</a:t>
            </a:r>
            <a:r>
              <a:rPr lang="ko-KR" altLang="en-US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및</a:t>
            </a:r>
            <a:r>
              <a:rPr lang="en-US" altLang="ko-KR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000" b="1" dirty="0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 매개 </a:t>
            </a:r>
            <a:r>
              <a:rPr lang="ko-KR" altLang="en-US" sz="1000" b="1" dirty="0" err="1">
                <a:solidFill>
                  <a:srgbClr val="24202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</a:t>
            </a:r>
            <a:endParaRPr lang="ko-KR" altLang="en-US" sz="10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93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연구의 필요성 </a:t>
            </a:r>
            <a:r>
              <a:rPr lang="en-US" altLang="ko-KR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모기매개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질병 발생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3883845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일본뇌염의 경우 동물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돼지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이나 집모기 등에서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일본뇌염 바이러스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활동이 지속되고 있으나 백신으로 예방이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가능하다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그러나 기후변화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특히 기온의 상승으로 인한 환경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및 생태계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변화로 모기의 숙주 특이성과 서식 밀도가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증가하면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삼일열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말라리아와 마찬가지로 사람에게 전파 및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감염이 증가될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가능성이 높아질 수 있다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endParaRPr lang="en-US" altLang="ko-KR" sz="1100" dirty="0" smtClean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일본뇌염을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매개하는 작은빨간집모기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en-US" altLang="ko-KR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Culex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pipiens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pallens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의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발생밀도를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보면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2011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년에 비해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2013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년부터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2015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년까지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1.6~3.0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배 증가하였고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개체 수는 점차 증가할 것으로 예측되었다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Kim et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al,, 2014). </a:t>
            </a:r>
            <a:endParaRPr lang="en-US" altLang="ko-KR" sz="11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2013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이후 일본뇌염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매개모기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개체 수는 높은 수준을 유지할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것으로 보여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향후 기후변화에 의한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매개모기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밀도증가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등으로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인해 일본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뇌염이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재유행할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가능성이 있으므로 지속적인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예방 활동과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유행예측을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실시해야한다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(Ref.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환경부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(2020)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한국 기후변화 평가보고서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ko-KR" altLang="en-US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92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연구의 확장성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3883845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모기 외 기후변화에 따라 증가할 매개체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감영병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쯔쯔가무시증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렙토스피라증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과 같은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예방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연구로서도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확대 가능</a:t>
            </a:r>
            <a:endParaRPr lang="en-US" altLang="ko-KR" sz="1100" dirty="0" smtClean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685800" lvl="1" indent="-2286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기온변화에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따른 매개체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감염병들에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대한 발생을 예측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한 연구결과에서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우리나라의 온도가 섭씨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1℃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상승할 경우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쯔쯔가무시증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렙토스피라증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말라리아순으로 이들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감염병들의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평균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발생이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4.27%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증가 할 것으로 예측되었다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(Shin et al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.,2009).</a:t>
            </a:r>
          </a:p>
          <a:p>
            <a:pPr marL="685800" lvl="1" indent="-2286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매개체 분포 확대와 밀도 증가는 기온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강우량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및 습도와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같은 기후요소에 밀접한 영향을 받는다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즉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기후변화로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인한 생태계 교란은 매개체 분포 대와 밀도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증가에 영향을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주기 때문에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쯔쯔가무시증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렙토스피라증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및 말라리아와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같은 곤충 및 설치류 매개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감염병의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질병발생 양상이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변할 수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있다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(Ref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환경부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(2020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한국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기후변화 평가보고서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  <a:r>
              <a:rPr lang="en-US" altLang="ko-KR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</a:p>
          <a:p>
            <a:pPr marL="685800" lvl="1" indent="-2286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진드기 매개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감염병인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쯔쯔가무시증의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연평균 환자 </a:t>
            </a:r>
            <a:r>
              <a:rPr lang="ko-KR" altLang="en-US" sz="1100" dirty="0" err="1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발생수는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기온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 최고기온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 최저기온과 상관성을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나타내었고 늦봄과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여름의 기온과 밀접한 관련성이 있으며 </a:t>
            </a:r>
            <a:r>
              <a:rPr lang="ko-KR" altLang="en-US" sz="1100" dirty="0" smtClean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계절성이 뚜렷하다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강공언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등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2016)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ko-KR" altLang="en-US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7800" b="75532"/>
          <a:stretch/>
        </p:blipFill>
        <p:spPr>
          <a:xfrm>
            <a:off x="741401" y="3453111"/>
            <a:ext cx="4130040" cy="16118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4073" b="40096"/>
          <a:stretch/>
        </p:blipFill>
        <p:spPr>
          <a:xfrm>
            <a:off x="5349196" y="3189826"/>
            <a:ext cx="3558584" cy="18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4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연구의 필요성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448" r="4574"/>
          <a:stretch/>
        </p:blipFill>
        <p:spPr>
          <a:xfrm>
            <a:off x="4253299" y="1944299"/>
            <a:ext cx="4386811" cy="2495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3299" y="4541207"/>
            <a:ext cx="4546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Fig. </a:t>
            </a:r>
            <a:r>
              <a:rPr lang="ko-KR" altLang="en-US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평년</a:t>
            </a:r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(2015~2019), 2018</a:t>
            </a:r>
            <a:r>
              <a:rPr lang="ko-KR" altLang="en-US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</a:t>
            </a:r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2019</a:t>
            </a:r>
            <a:r>
              <a:rPr lang="ko-KR" altLang="en-US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 및 </a:t>
            </a:r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2020</a:t>
            </a:r>
            <a:r>
              <a:rPr lang="ko-KR" altLang="en-US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년의 </a:t>
            </a:r>
            <a:r>
              <a:rPr lang="ko-KR" altLang="en-US" sz="1000" b="1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매개모기</a:t>
            </a:r>
            <a:r>
              <a:rPr lang="ko-KR" altLang="en-US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발생과 강수 현황</a:t>
            </a:r>
            <a:r>
              <a:rPr lang="en-US" altLang="ko-KR" sz="1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ko-KR" altLang="en-US" sz="10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90" y="1945812"/>
            <a:ext cx="3351944" cy="248679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1125905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최근 기후변화로 인한 기온상승으로 인해 모기의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출현시기가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더 빨라지고 있으며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서식지까지도 넓혀가고 있어 문제가 되고 있음</a:t>
            </a:r>
            <a:endParaRPr lang="en-US" altLang="ko-KR" sz="11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말라리아 환자가 밀집되어 있는 서울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경기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인천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강원에서 기온이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1℃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상승하면 발생 위험이 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10.8%, 12.7%, 14.2%, 20.8%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증가함</a:t>
            </a:r>
            <a:endParaRPr lang="en-US" altLang="ko-KR" sz="1100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(Ref.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채수미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(2014) 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기온과 </a:t>
            </a:r>
            <a:r>
              <a:rPr lang="ko-KR" altLang="en-US" sz="1100" dirty="0" err="1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지역특성이</a:t>
            </a:r>
            <a:r>
              <a:rPr lang="ko-KR" altLang="en-US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말라리아 발생에 미치는 영향</a:t>
            </a:r>
            <a:r>
              <a:rPr lang="en-US" altLang="ko-KR" sz="11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기후 데이터를 바탕으로 모기 발생현황을 예측하여 예방할 수 있지 않을까</a:t>
            </a:r>
            <a:r>
              <a:rPr lang="en-US" altLang="ko-KR" sz="11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ko-KR" altLang="en-US" dirty="0">
              <a:solidFill>
                <a:schemeClr val="dk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53299" y="4751715"/>
            <a:ext cx="2947538" cy="221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Ref. </a:t>
            </a:r>
            <a:r>
              <a:rPr lang="ko-KR" altLang="en-US" sz="8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질병관리청</a:t>
            </a:r>
            <a:r>
              <a:rPr lang="ko-KR" altLang="en-US" sz="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보고서 </a:t>
            </a:r>
            <a:r>
              <a:rPr lang="en-US" altLang="ko-KR" sz="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‘2020</a:t>
            </a:r>
            <a:r>
              <a:rPr lang="ko-KR" altLang="en-US" sz="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 국내 말라리아 </a:t>
            </a:r>
            <a:r>
              <a:rPr lang="ko-KR" altLang="en-US" sz="8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매개모기</a:t>
            </a:r>
            <a:r>
              <a:rPr lang="ko-KR" altLang="en-US" sz="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감시 현황</a:t>
            </a:r>
            <a:r>
              <a:rPr lang="en-US" altLang="ko-KR" sz="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’</a:t>
            </a:r>
            <a:endParaRPr lang="ko-KR" altLang="en-US" sz="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581" y="4548054"/>
            <a:ext cx="3972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Fig. 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최근 </a:t>
            </a:r>
            <a:r>
              <a:rPr lang="en-US" altLang="ko-KR" sz="1000" b="1" dirty="0">
                <a:solidFill>
                  <a:srgbClr val="242021"/>
                </a:solidFill>
                <a:latin typeface="YDVYGOStd33-Identity-H"/>
              </a:rPr>
              <a:t>5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년간 말라리아 일본뇌염 </a:t>
            </a:r>
            <a:r>
              <a:rPr lang="ko-KR" altLang="en-US" sz="1000" b="1" dirty="0" err="1">
                <a:solidFill>
                  <a:srgbClr val="242021"/>
                </a:solidFill>
                <a:latin typeface="YDVYGOStd33-Identity-H"/>
              </a:rPr>
              <a:t>발생현황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 및</a:t>
            </a:r>
            <a:r>
              <a:rPr lang="en-US" altLang="ko-KR" sz="1000" b="1" dirty="0">
                <a:solidFill>
                  <a:srgbClr val="242021"/>
                </a:solidFill>
                <a:latin typeface="YDVYGOStd33-Identity-H"/>
              </a:rPr>
              <a:t>, </a:t>
            </a:r>
            <a:r>
              <a:rPr lang="ko-KR" altLang="en-US" sz="1000" b="1" dirty="0">
                <a:solidFill>
                  <a:srgbClr val="242021"/>
                </a:solidFill>
                <a:latin typeface="YDVYGOStd33-Identity-H"/>
              </a:rPr>
              <a:t>모기 매개 </a:t>
            </a:r>
            <a:r>
              <a:rPr lang="ko-KR" altLang="en-US" sz="1000" b="1" dirty="0" err="1">
                <a:solidFill>
                  <a:srgbClr val="242021"/>
                </a:solidFill>
                <a:latin typeface="YDVYGOStd33-Identity-H"/>
              </a:rPr>
              <a:t>감염병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2536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Thanks</a:t>
            </a:r>
            <a:endParaRPr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649" name="Google Shape;649;p62"/>
          <p:cNvSpPr txBox="1"/>
          <p:nvPr/>
        </p:nvSpPr>
        <p:spPr>
          <a:xfrm>
            <a:off x="713225" y="1630928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Do you have any question?</a:t>
            </a:r>
            <a:endParaRPr dirty="0">
              <a:solidFill>
                <a:schemeClr val="accent2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Montserrat"/>
              <a:sym typeface="Montserra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0707" t="11653" r="12727" b="11406"/>
          <a:stretch/>
        </p:blipFill>
        <p:spPr>
          <a:xfrm>
            <a:off x="713225" y="2305896"/>
            <a:ext cx="2596535" cy="2609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7264" y="2803791"/>
            <a:ext cx="23903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32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STOP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3200" dirty="0">
                <a:solidFill>
                  <a:schemeClr val="dk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Montserrat"/>
                <a:sym typeface="Montserrat"/>
              </a:rPr>
              <a:t>Mosquito!!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사용자 지정 1">
      <a:majorFont>
        <a:latin typeface="12롯데마트드림Bold"/>
        <a:ea typeface="12롯데마트드림Bold"/>
        <a:cs typeface=""/>
      </a:majorFont>
      <a:minorFont>
        <a:latin typeface="12롯데마트드림Bold"/>
        <a:ea typeface="12롯데마트드림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809</Words>
  <Application>Microsoft Office PowerPoint</Application>
  <PresentationFormat>화면 슬라이드 쇼(16:9)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Barlow</vt:lpstr>
      <vt:lpstr>Montserrat</vt:lpstr>
      <vt:lpstr>YDVYGOStd33-Identity-H</vt:lpstr>
      <vt:lpstr>경기천년제목 Bold</vt:lpstr>
      <vt:lpstr>Arial</vt:lpstr>
      <vt:lpstr>Wingdings</vt:lpstr>
      <vt:lpstr>Management Consulting Toolkit by Slidesgo</vt:lpstr>
      <vt:lpstr>10조 Synergy</vt:lpstr>
      <vt:lpstr>연구의 필요성 – 기후변화, 모기매개 질병 발생</vt:lpstr>
      <vt:lpstr>연구의 필요성 - 모기매개 질병 발생</vt:lpstr>
      <vt:lpstr>연구의 필요성 - 모기매개 질병 발생</vt:lpstr>
      <vt:lpstr>연구의 확장성</vt:lpstr>
      <vt:lpstr>연구의 필요성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스마트그리드</dc:title>
  <dc:creator>admin</dc:creator>
  <cp:lastModifiedBy>admin</cp:lastModifiedBy>
  <cp:revision>73</cp:revision>
  <dcterms:modified xsi:type="dcterms:W3CDTF">2021-07-09T12:00:44Z</dcterms:modified>
</cp:coreProperties>
</file>