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340" r:id="rId3"/>
    <p:sldId id="341" r:id="rId4"/>
    <p:sldId id="288" r:id="rId5"/>
    <p:sldId id="33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88054" autoAdjust="0"/>
  </p:normalViewPr>
  <p:slideViewPr>
    <p:cSldViewPr snapToGrid="0">
      <p:cViewPr>
        <p:scale>
          <a:sx n="50" d="100"/>
          <a:sy n="50" d="100"/>
        </p:scale>
        <p:origin x="614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13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https://www.seoul.co.kr/news/newsView.php?id=20200812017006</a:t>
            </a: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질병관리청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보고서 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국내 말라리아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매개모기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감시 현황’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https://www.seoul.co.kr/news/newsView.php?id=20200812017006</a:t>
            </a: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질병관리청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보고서 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국내 말라리아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매개모기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감시 현황’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19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4451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</a:t>
            </a:r>
            <a:r>
              <a:rPr lang="ko-KR" altLang="en-US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 </a:t>
            </a: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Synergy</a:t>
            </a:r>
            <a:endParaRPr dirty="0">
              <a:solidFill>
                <a:srgbClr val="4A8CFF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3406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데이터를 활용한 모기 발생 예보</a:t>
            </a:r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r>
              <a:rPr 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2021-07-12</a:t>
            </a:r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김형림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고아름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남예은</a:t>
            </a:r>
            <a:endParaRPr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Picture 4" descr="깃허브(GitHub)의 공식 마스코트 옥토캣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r="23008"/>
          <a:stretch/>
        </p:blipFill>
        <p:spPr bwMode="auto">
          <a:xfrm>
            <a:off x="1276324" y="994191"/>
            <a:ext cx="2617501" cy="24209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연구의 필요성 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</a:t>
            </a:r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기후변화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모기매개</a:t>
            </a:r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질병 </a:t>
            </a:r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6" y="718135"/>
            <a:ext cx="5244458" cy="4328427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모기는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일평균기온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혹은 최고기온이 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상승함에 </a:t>
            </a: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따라 일주일 후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 성체 개체수가 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27%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증가할 가능성이 </a:t>
            </a: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있으며 상대습도와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강수량은 양의 상관성을 </a:t>
            </a: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보인다</a:t>
            </a:r>
            <a:endParaRPr lang="en-US" altLang="ko-KR" sz="1100" dirty="0" smtClean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따라서 기후변화로 기온 상승 시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매개모기의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밀도 증가가 예상되며 이로 인해서 환자수가 다시 증가할 가능성이 있다</a:t>
            </a:r>
            <a:r>
              <a:rPr lang="en-US" altLang="ko-KR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144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9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Ref. </a:t>
            </a:r>
            <a:r>
              <a:rPr lang="ko-KR" altLang="en-US" sz="9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질병관리본부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en-US" altLang="ko-KR" sz="9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2017) </a:t>
            </a:r>
            <a:r>
              <a:rPr lang="ko-KR" altLang="en-US" sz="9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주요환경변화에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따른 미래 </a:t>
            </a:r>
            <a:r>
              <a:rPr lang="ko-KR" altLang="en-US" sz="900" dirty="0" err="1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감염병의</a:t>
            </a:r>
            <a:r>
              <a:rPr lang="ko-KR" altLang="en-US" sz="9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발생양상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질병관리본부 </a:t>
            </a:r>
            <a:r>
              <a:rPr lang="ko-KR" altLang="en-US" sz="9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미래감염병대비과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주간 </a:t>
            </a:r>
            <a:r>
              <a:rPr lang="ko-KR" altLang="en-US" sz="9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건강과 질병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10(38),</a:t>
            </a:r>
            <a:r>
              <a:rPr lang="en-US" altLang="ko-KR" sz="9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1024-1028</a:t>
            </a:r>
          </a:p>
          <a:p>
            <a:pPr marL="144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sz="1100" dirty="0" smtClean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모기가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매개하는 질환 중 기후 변화에 의해 </a:t>
            </a: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우리나라에서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환자 발생이 증가가 가능한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감염병들은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삼일열</a:t>
            </a: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일본뇌염이 있으며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해외에서 유입이 되어 </a:t>
            </a: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국내 기후변화에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의해 국내에서 새롭게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발생하리라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예상되는 </a:t>
            </a:r>
            <a:r>
              <a:rPr lang="ko-KR" altLang="en-US" sz="1100" dirty="0" err="1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감염병들은</a:t>
            </a: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지카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뎅기열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황열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웨스트나일열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치쿤구니야열</a:t>
            </a:r>
            <a:r>
              <a:rPr lang="en-US" altLang="ko-KR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열대열</a:t>
            </a:r>
            <a:r>
              <a:rPr lang="ko-KR" altLang="en-US" sz="11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 등이 있다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endParaRPr lang="en-US" altLang="ko-KR" sz="1100" dirty="0" smtClean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80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환경부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(2020)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한국 기후변화 </a:t>
            </a:r>
            <a:r>
              <a:rPr lang="ko-KR" altLang="en-US" sz="9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평가보고서</a:t>
            </a:r>
            <a:endParaRPr lang="en-US" altLang="ko-KR" sz="900" dirty="0" smtClean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80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sz="10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 환자가 밀집되어 있는 서울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경기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인천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강원에서 기온이 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상승하면 발생 위험이 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10.8%, 12.7%, 14.2%, 20.8%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증가하였다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180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900" dirty="0" smtClean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9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채수미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(2014)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기온과 </a:t>
            </a:r>
            <a:r>
              <a:rPr lang="ko-KR" altLang="en-US" sz="9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지역특성이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 발생에 미치는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영향</a:t>
            </a:r>
            <a:endParaRPr lang="en-US" altLang="ko-KR" sz="9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80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sz="10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17" y="3248869"/>
            <a:ext cx="2731625" cy="1601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3804" y="4800341"/>
            <a:ext cx="3750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Fig. 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최근 </a:t>
            </a:r>
            <a:r>
              <a:rPr lang="en-US" altLang="ko-KR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년간 말라리아 일본뇌염 </a:t>
            </a:r>
            <a:r>
              <a:rPr lang="ko-KR" altLang="en-US" sz="1000" b="1" dirty="0" err="1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발생현황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및</a:t>
            </a:r>
            <a:r>
              <a:rPr lang="en-US" altLang="ko-KR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 매개 </a:t>
            </a:r>
            <a:r>
              <a:rPr lang="ko-KR" altLang="en-US" sz="1000" b="1" dirty="0" err="1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</a:t>
            </a:r>
            <a:endParaRPr lang="ko-KR" altLang="en-US" sz="1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48" r="4574"/>
          <a:stretch/>
        </p:blipFill>
        <p:spPr>
          <a:xfrm>
            <a:off x="5478857" y="697322"/>
            <a:ext cx="3576600" cy="2034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8857" y="2790192"/>
            <a:ext cx="35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Fig. 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평년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(2015~2019), 2018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2019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및 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2020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년의 </a:t>
            </a:r>
            <a:r>
              <a:rPr lang="ko-KR" altLang="en-US" sz="10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발생과 강수 현황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1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1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 smtClean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가설설정</a:t>
            </a:r>
            <a:endParaRPr lang="ko-KR" altLang="en-US" sz="1800" b="1" dirty="0">
              <a:solidFill>
                <a:srgbClr val="24292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</a:t>
            </a:r>
            <a:r>
              <a:rPr lang="en-US" altLang="ko-KR" b="1" baseline="-25000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en-US" altLang="ko-KR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모기 성장 기간을 반영한 기후 데이터가 모기 </a:t>
            </a:r>
            <a:r>
              <a:rPr lang="ko-KR" altLang="en-US" dirty="0" err="1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개체수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증가량과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상관관계가 </a:t>
            </a:r>
            <a:r>
              <a:rPr lang="ko-KR" altLang="en-US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있다</a:t>
            </a:r>
            <a:r>
              <a:rPr lang="en-US" altLang="ko-KR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rgbClr val="24292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</a:t>
            </a:r>
            <a:r>
              <a:rPr lang="en-US" altLang="ko-KR" b="1" baseline="-25000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en-US" altLang="ko-KR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 </a:t>
            </a:r>
            <a:r>
              <a:rPr lang="ko-KR" altLang="en-US" b="1" dirty="0" smtClean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없다</a:t>
            </a:r>
            <a:r>
              <a:rPr lang="en-US" altLang="ko-KR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rgbClr val="24292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Google Shape;616;p60"/>
          <p:cNvSpPr txBox="1"/>
          <p:nvPr/>
        </p:nvSpPr>
        <p:spPr>
          <a:xfrm>
            <a:off x="1287448" y="170119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평균기온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0" name="Google Shape;616;p60"/>
          <p:cNvSpPr txBox="1"/>
          <p:nvPr/>
        </p:nvSpPr>
        <p:spPr>
          <a:xfrm>
            <a:off x="2601497" y="170119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일강수량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1" name="Google Shape;616;p60"/>
          <p:cNvSpPr txBox="1"/>
          <p:nvPr/>
        </p:nvSpPr>
        <p:spPr>
          <a:xfrm>
            <a:off x="3915546" y="170119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누적강수일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2" name="Google Shape;616;p60"/>
          <p:cNvSpPr txBox="1"/>
          <p:nvPr/>
        </p:nvSpPr>
        <p:spPr>
          <a:xfrm>
            <a:off x="5229595" y="170119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</a:t>
            </a:r>
            <a:r>
              <a:rPr lang="ko-KR" altLang="en-US" sz="1100" b="1" dirty="0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풍속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3" name="Google Shape;616;p60"/>
          <p:cNvSpPr txBox="1"/>
          <p:nvPr/>
        </p:nvSpPr>
        <p:spPr>
          <a:xfrm>
            <a:off x="1287448" y="2149620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상대습도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4" name="Google Shape;616;p60"/>
          <p:cNvSpPr txBox="1"/>
          <p:nvPr/>
        </p:nvSpPr>
        <p:spPr>
          <a:xfrm>
            <a:off x="2601497" y="2149620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증기압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5" name="Google Shape;616;p60"/>
          <p:cNvSpPr txBox="1"/>
          <p:nvPr/>
        </p:nvSpPr>
        <p:spPr>
          <a:xfrm>
            <a:off x="3915546" y="2149620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일조시간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6" name="Google Shape;616;p60"/>
          <p:cNvSpPr txBox="1"/>
          <p:nvPr/>
        </p:nvSpPr>
        <p:spPr>
          <a:xfrm>
            <a:off x="5229595" y="2149620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일사량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0619" y="1562582"/>
            <a:ext cx="5474826" cy="972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" name="오른쪽 화살표 19"/>
          <p:cNvSpPr/>
          <p:nvPr/>
        </p:nvSpPr>
        <p:spPr>
          <a:xfrm>
            <a:off x="6780733" y="1864699"/>
            <a:ext cx="410936" cy="33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Google Shape;616;p60"/>
          <p:cNvSpPr txBox="1"/>
          <p:nvPr/>
        </p:nvSpPr>
        <p:spPr>
          <a:xfrm>
            <a:off x="7316957" y="1562581"/>
            <a:ext cx="1641848" cy="3212325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800" b="1" dirty="0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목표 변수</a:t>
            </a:r>
            <a:endParaRPr lang="en-US" altLang="ko-KR" sz="1800" b="1" dirty="0" smtClean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  <a:p>
            <a:pPr lvl="0" algn="ctr"/>
            <a:endParaRPr lang="en-US" altLang="ko-KR" sz="1800" b="1" dirty="0" smtClean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  <a:p>
            <a:pPr lvl="0" algn="ctr"/>
            <a:r>
              <a:rPr lang="en-US" sz="1800" b="1" dirty="0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&lt;</a:t>
            </a:r>
            <a:r>
              <a:rPr lang="ko-KR" altLang="en-US" sz="1800" b="1" dirty="0" err="1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모기개체수</a:t>
            </a:r>
            <a:r>
              <a:rPr lang="en-US" altLang="ko-KR" sz="1800" b="1" dirty="0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&gt;</a:t>
            </a:r>
            <a:endParaRPr sz="18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7537" y="1664265"/>
            <a:ext cx="772822" cy="73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</a:t>
            </a:r>
            <a:endParaRPr lang="ko-KR" altLang="en-US" sz="1000" dirty="0"/>
          </a:p>
        </p:txBody>
      </p:sp>
      <p:sp>
        <p:nvSpPr>
          <p:cNvPr id="52" name="Google Shape;616;p60"/>
          <p:cNvSpPr txBox="1"/>
          <p:nvPr/>
        </p:nvSpPr>
        <p:spPr>
          <a:xfrm>
            <a:off x="1287448" y="2812229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평균기온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3" name="Google Shape;616;p60"/>
          <p:cNvSpPr txBox="1"/>
          <p:nvPr/>
        </p:nvSpPr>
        <p:spPr>
          <a:xfrm>
            <a:off x="2601497" y="2812229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일강수량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4" name="Google Shape;616;p60"/>
          <p:cNvSpPr txBox="1"/>
          <p:nvPr/>
        </p:nvSpPr>
        <p:spPr>
          <a:xfrm>
            <a:off x="3915546" y="2812229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누적강수일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5" name="Google Shape;616;p60"/>
          <p:cNvSpPr txBox="1"/>
          <p:nvPr/>
        </p:nvSpPr>
        <p:spPr>
          <a:xfrm>
            <a:off x="5229595" y="2812229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</a:t>
            </a:r>
            <a:r>
              <a:rPr lang="ko-KR" altLang="en-US" sz="1100" b="1" dirty="0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풍속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6" name="Google Shape;616;p60"/>
          <p:cNvSpPr txBox="1"/>
          <p:nvPr/>
        </p:nvSpPr>
        <p:spPr>
          <a:xfrm>
            <a:off x="1287448" y="3260658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상대습도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7" name="Google Shape;616;p60"/>
          <p:cNvSpPr txBox="1"/>
          <p:nvPr/>
        </p:nvSpPr>
        <p:spPr>
          <a:xfrm>
            <a:off x="2601497" y="3260658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증기압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8" name="Google Shape;616;p60"/>
          <p:cNvSpPr txBox="1"/>
          <p:nvPr/>
        </p:nvSpPr>
        <p:spPr>
          <a:xfrm>
            <a:off x="3915546" y="3260658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일조시간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9" name="Google Shape;616;p60"/>
          <p:cNvSpPr txBox="1"/>
          <p:nvPr/>
        </p:nvSpPr>
        <p:spPr>
          <a:xfrm>
            <a:off x="5229595" y="3260658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일사량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80619" y="2673620"/>
            <a:ext cx="5474826" cy="972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1" name="타원 60"/>
          <p:cNvSpPr/>
          <p:nvPr/>
        </p:nvSpPr>
        <p:spPr>
          <a:xfrm>
            <a:off x="277537" y="2775303"/>
            <a:ext cx="772822" cy="73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7</a:t>
            </a:r>
            <a:r>
              <a:rPr lang="ko-KR" altLang="en-US" sz="1000" dirty="0" smtClean="0"/>
              <a:t>일전</a:t>
            </a:r>
            <a:endParaRPr lang="ko-KR" altLang="en-US" sz="1050" dirty="0"/>
          </a:p>
        </p:txBody>
      </p:sp>
      <p:sp>
        <p:nvSpPr>
          <p:cNvPr id="72" name="Google Shape;616;p60"/>
          <p:cNvSpPr txBox="1"/>
          <p:nvPr/>
        </p:nvSpPr>
        <p:spPr>
          <a:xfrm>
            <a:off x="1284962" y="3941242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평균기온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3" name="Google Shape;616;p60"/>
          <p:cNvSpPr txBox="1"/>
          <p:nvPr/>
        </p:nvSpPr>
        <p:spPr>
          <a:xfrm>
            <a:off x="2599011" y="3941242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일강수량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4" name="Google Shape;616;p60"/>
          <p:cNvSpPr txBox="1"/>
          <p:nvPr/>
        </p:nvSpPr>
        <p:spPr>
          <a:xfrm>
            <a:off x="3913060" y="3941242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누적강수일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5" name="Google Shape;616;p60"/>
          <p:cNvSpPr txBox="1"/>
          <p:nvPr/>
        </p:nvSpPr>
        <p:spPr>
          <a:xfrm>
            <a:off x="5227109" y="3941242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</a:t>
            </a:r>
            <a:r>
              <a:rPr lang="ko-KR" altLang="en-US" sz="1100" b="1" dirty="0" smtClean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풍속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6" name="Google Shape;616;p60"/>
          <p:cNvSpPr txBox="1"/>
          <p:nvPr/>
        </p:nvSpPr>
        <p:spPr>
          <a:xfrm>
            <a:off x="1284962" y="438967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상대습도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7" name="Google Shape;616;p60"/>
          <p:cNvSpPr txBox="1"/>
          <p:nvPr/>
        </p:nvSpPr>
        <p:spPr>
          <a:xfrm>
            <a:off x="2599011" y="438967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증기압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8" name="Google Shape;616;p60"/>
          <p:cNvSpPr txBox="1"/>
          <p:nvPr/>
        </p:nvSpPr>
        <p:spPr>
          <a:xfrm>
            <a:off x="3913060" y="438967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일조시간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9" name="Google Shape;616;p60"/>
          <p:cNvSpPr txBox="1"/>
          <p:nvPr/>
        </p:nvSpPr>
        <p:spPr>
          <a:xfrm>
            <a:off x="5227109" y="438967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일사량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78133" y="3802633"/>
            <a:ext cx="5474826" cy="972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1" name="타원 80"/>
          <p:cNvSpPr/>
          <p:nvPr/>
        </p:nvSpPr>
        <p:spPr>
          <a:xfrm>
            <a:off x="275051" y="3904316"/>
            <a:ext cx="772822" cy="73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14</a:t>
            </a:r>
            <a:r>
              <a:rPr lang="ko-KR" altLang="en-US" sz="1000" dirty="0" smtClean="0"/>
              <a:t>일전</a:t>
            </a:r>
            <a:endParaRPr lang="ko-KR" altLang="en-US" sz="1000" dirty="0"/>
          </a:p>
        </p:txBody>
      </p:sp>
      <p:sp>
        <p:nvSpPr>
          <p:cNvPr id="82" name="오른쪽 화살표 81"/>
          <p:cNvSpPr/>
          <p:nvPr/>
        </p:nvSpPr>
        <p:spPr>
          <a:xfrm>
            <a:off x="6780733" y="2975737"/>
            <a:ext cx="410936" cy="33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3" name="오른쪽 화살표 82"/>
          <p:cNvSpPr/>
          <p:nvPr/>
        </p:nvSpPr>
        <p:spPr>
          <a:xfrm>
            <a:off x="6780733" y="4104750"/>
            <a:ext cx="410936" cy="33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1393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Thanks</a:t>
            </a:r>
            <a:endParaRPr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Do you have any question?</a:t>
            </a:r>
            <a:endParaRPr dirty="0">
              <a:solidFill>
                <a:schemeClr val="accent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707" t="11653" r="12727" b="11406"/>
          <a:stretch/>
        </p:blipFill>
        <p:spPr>
          <a:xfrm>
            <a:off x="713225" y="2305896"/>
            <a:ext cx="2596535" cy="2609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7264" y="2803791"/>
            <a:ext cx="2390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STOP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Mosquito!!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연구의 확장성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3883845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 외 기후변화에 따라 증가할 매개체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감영병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렙토스피라증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과 같은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예방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연구로서도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확대 가능</a:t>
            </a:r>
            <a:endParaRPr lang="en-US" altLang="ko-KR" sz="1100" dirty="0" smtClean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685800" lvl="1" indent="-2286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기온변화에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따른 매개체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감염병들에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대한 발생을 예측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 연구결과에서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우리나라의 온도가 섭씨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상승할 경우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렙토스피라증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말라리아순으로 이들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감염병들의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평균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발생이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4.27%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 할 것으로 예측되었다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(Shin et al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.,2009).</a:t>
            </a:r>
          </a:p>
          <a:p>
            <a:pPr marL="685800" lvl="1" indent="-2286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매개체 분포 확대와 밀도 증가는 기온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강우량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및 습도와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같은 기후요소에 밀접한 영향을 받는다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즉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기후변화로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인한 생태계 교란은 매개체 분포 대와 밀도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증가에 영향을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주기 때문에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렙토스피라증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및 말라리아와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같은 곤충 및 설치류 매개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감염병의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질병발생 양상이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변할 수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(Ref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환경부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(2020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한국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기후변화 평가보고서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  <a:p>
            <a:pPr marL="685800" lvl="1" indent="-2286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진드기 매개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감염병인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쯔쯔가무시증의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연평균 환자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발생수는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 최고기온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 최저기온과 상관성을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나타내었고 늦봄과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여름의 기온과 밀접한 관련성이 있으며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계절성이 뚜렷하다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강공언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등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2016)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800" b="75532"/>
          <a:stretch/>
        </p:blipFill>
        <p:spPr>
          <a:xfrm>
            <a:off x="741401" y="3453111"/>
            <a:ext cx="4130040" cy="1611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4073" b="40096"/>
          <a:stretch/>
        </p:blipFill>
        <p:spPr>
          <a:xfrm>
            <a:off x="5349196" y="3189826"/>
            <a:ext cx="3558584" cy="18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48517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441</Words>
  <Application>Microsoft Office PowerPoint</Application>
  <PresentationFormat>화면 슬라이드 쇼(16:9)</PresentationFormat>
  <Paragraphs>65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12롯데마트드림Bold</vt:lpstr>
      <vt:lpstr>Barlow</vt:lpstr>
      <vt:lpstr>경기천년제목 Bold</vt:lpstr>
      <vt:lpstr>경기천년제목 Medium</vt:lpstr>
      <vt:lpstr>경기천년제목V Bold</vt:lpstr>
      <vt:lpstr>Arial</vt:lpstr>
      <vt:lpstr>Montserrat</vt:lpstr>
      <vt:lpstr>Wingdings</vt:lpstr>
      <vt:lpstr>Management Consulting Toolkit by Slidesgo</vt:lpstr>
      <vt:lpstr>10조 Synergy</vt:lpstr>
      <vt:lpstr>연구의 필요성 – 기후변화와 모기매개 질병 증가</vt:lpstr>
      <vt:lpstr>데이터</vt:lpstr>
      <vt:lpstr>Thanks</vt:lpstr>
      <vt:lpstr>연구의 확장성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admin</cp:lastModifiedBy>
  <cp:revision>80</cp:revision>
  <dcterms:modified xsi:type="dcterms:W3CDTF">2021-07-12T01:40:53Z</dcterms:modified>
</cp:coreProperties>
</file>