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package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3" r:id="rId5"/>
    <p:sldId id="260" r:id="rId6"/>
    <p:sldId id="266" r:id="rId7"/>
    <p:sldId id="262" r:id="rId8"/>
    <p:sldId id="261" r:id="rId9"/>
    <p:sldId id="264" r:id="rId10"/>
    <p:sldId id="265" r:id="rId11"/>
    <p:sldId id="258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FAFF"/>
    <a:srgbClr val="ED5C58"/>
    <a:srgbClr val="758190"/>
    <a:srgbClr val="919A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626" autoAdjust="0"/>
  </p:normalViewPr>
  <p:slideViewPr>
    <p:cSldViewPr snapToGrid="0">
      <p:cViewPr>
        <p:scale>
          <a:sx n="50" d="100"/>
          <a:sy n="50" d="100"/>
        </p:scale>
        <p:origin x="-29" y="6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cuments\01,%20&#44060;&#48156;\09,%202021%20KDT%20&#54644;&#52964;&#53668;%20&#45824;&#54924;\06,%20Submition\&#52628;&#44032;&#54876;&#50857;&#48169;&#50504;_&#49688;&#51061;&#44228;&#49328;&#44540;&#44144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cuments\01,%20&#44060;&#48156;\09,%202021%20KDT%20&#54644;&#52964;&#53668;%20&#45824;&#54924;\06,%20Submition\&#52628;&#44032;&#54876;&#50857;&#48169;&#50504;_&#49688;&#51061;&#44228;&#49328;&#44540;&#44144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'재생에너지 3020'!$A$6</c:f>
              <c:strCache>
                <c:ptCount val="1"/>
                <c:pt idx="0">
                  <c:v>설비용량</c:v>
                </c:pt>
              </c:strCache>
            </c:strRef>
          </c:tx>
          <c:spPr>
            <a:solidFill>
              <a:srgbClr val="3310A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'재생에너지 3020'!$B$5:$E$5</c:f>
              <c:numCache>
                <c:formatCode>General</c:formatCode>
                <c:ptCount val="4"/>
                <c:pt idx="0">
                  <c:v>2016</c:v>
                </c:pt>
                <c:pt idx="1">
                  <c:v>2022</c:v>
                </c:pt>
                <c:pt idx="2">
                  <c:v>2025</c:v>
                </c:pt>
                <c:pt idx="3">
                  <c:v>2030</c:v>
                </c:pt>
              </c:numCache>
            </c:numRef>
          </c:cat>
          <c:val>
            <c:numRef>
              <c:f>'재생에너지 3020'!$B$6:$E$6</c:f>
              <c:numCache>
                <c:formatCode>General</c:formatCode>
                <c:ptCount val="4"/>
                <c:pt idx="0">
                  <c:v>13.3</c:v>
                </c:pt>
                <c:pt idx="1">
                  <c:v>27.5</c:v>
                </c:pt>
                <c:pt idx="2">
                  <c:v>29.9</c:v>
                </c:pt>
                <c:pt idx="3">
                  <c:v>63.8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1B-4F39-9BCE-9E6DB9088816}"/>
            </c:ext>
          </c:extLst>
        </c:ser>
        <c:ser>
          <c:idx val="1"/>
          <c:order val="1"/>
          <c:tx>
            <c:strRef>
              <c:f>'재생에너지 3020'!$A$7</c:f>
              <c:strCache>
                <c:ptCount val="1"/>
                <c:pt idx="0">
                  <c:v>그린뉴딜 상향조정</c:v>
                </c:pt>
              </c:strCache>
            </c:strRef>
          </c:tx>
          <c:spPr>
            <a:solidFill>
              <a:srgbClr val="EE7844"/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-6.6109060168614538E-3"/>
                  <c:y val="-7.3823885876530469E-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C51B-4F39-9BCE-9E6DB908881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'재생에너지 3020'!$B$5:$E$5</c:f>
              <c:numCache>
                <c:formatCode>General</c:formatCode>
                <c:ptCount val="4"/>
                <c:pt idx="0">
                  <c:v>2016</c:v>
                </c:pt>
                <c:pt idx="1">
                  <c:v>2022</c:v>
                </c:pt>
                <c:pt idx="2">
                  <c:v>2025</c:v>
                </c:pt>
                <c:pt idx="3">
                  <c:v>2030</c:v>
                </c:pt>
              </c:numCache>
            </c:numRef>
          </c:cat>
          <c:val>
            <c:numRef>
              <c:f>'재생에너지 3020'!$B$7:$E$7</c:f>
              <c:numCache>
                <c:formatCode>General</c:formatCode>
                <c:ptCount val="4"/>
                <c:pt idx="2">
                  <c:v>12.8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51B-4F39-9BCE-9E6DB908881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100"/>
        <c:axId val="1565146879"/>
        <c:axId val="1565147295"/>
      </c:barChart>
      <c:catAx>
        <c:axId val="1565146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65147295"/>
        <c:crosses val="autoZero"/>
        <c:auto val="1"/>
        <c:lblAlgn val="ctr"/>
        <c:lblOffset val="100"/>
        <c:noMultiLvlLbl val="0"/>
      </c:catAx>
      <c:valAx>
        <c:axId val="1565147295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tx1">
                      <a:lumMod val="5000"/>
                      <a:lumOff val="95000"/>
                    </a:schemeClr>
                  </a:gs>
                  <a:gs pos="100000">
                    <a:schemeClr val="tx1">
                      <a:lumMod val="15000"/>
                      <a:lumOff val="8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651468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rgbClr val="F16E51"/>
            </a:solidFill>
          </c:spPr>
          <c:dPt>
            <c:idx val="0"/>
            <c:bubble3D val="0"/>
            <c:spPr>
              <a:solidFill>
                <a:srgbClr val="F16E5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7DD-402B-AAE7-8958E6EE6DBB}"/>
              </c:ext>
            </c:extLst>
          </c:dPt>
          <c:dPt>
            <c:idx val="1"/>
            <c:bubble3D val="0"/>
            <c:spPr>
              <a:solidFill>
                <a:srgbClr val="64C18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7DD-402B-AAE7-8958E6EE6DBB}"/>
              </c:ext>
            </c:extLst>
          </c:dPt>
          <c:dPt>
            <c:idx val="2"/>
            <c:bubble3D val="0"/>
            <c:spPr>
              <a:solidFill>
                <a:srgbClr val="7570B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7DD-402B-AAE7-8958E6EE6DBB}"/>
              </c:ext>
            </c:extLst>
          </c:dPt>
          <c:dPt>
            <c:idx val="3"/>
            <c:bubble3D val="0"/>
            <c:spPr>
              <a:solidFill>
                <a:srgbClr val="F387B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7DD-402B-AAE7-8958E6EE6DBB}"/>
              </c:ext>
            </c:extLst>
          </c:dPt>
          <c:dPt>
            <c:idx val="4"/>
            <c:bubble3D val="0"/>
            <c:spPr>
              <a:solidFill>
                <a:srgbClr val="1FBDB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7DD-402B-AAE7-8958E6EE6DBB}"/>
              </c:ext>
            </c:extLst>
          </c:dPt>
          <c:dPt>
            <c:idx val="5"/>
            <c:bubble3D val="0"/>
            <c:spPr>
              <a:solidFill>
                <a:srgbClr val="E6E6E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A7DD-402B-AAE7-8958E6EE6DBB}"/>
              </c:ext>
            </c:extLst>
          </c:dPt>
          <c:dLbls>
            <c:dLbl>
              <c:idx val="5"/>
              <c:layout>
                <c:manualLayout>
                  <c:x val="-0.25641106727261986"/>
                  <c:y val="-7.2791679313696789E-2"/>
                </c:manualLayout>
              </c:layout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tx1"/>
                      </a:solidFill>
                      <a:latin typeface="+mj-ea"/>
                      <a:ea typeface="+mj-ea"/>
                      <a:cs typeface="+mn-cs"/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B-A7DD-402B-AAE7-8958E6EE6DBB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j-ea"/>
                    <a:ea typeface="+mj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태양광</c:v>
                </c:pt>
                <c:pt idx="1">
                  <c:v>수소에너지</c:v>
                </c:pt>
                <c:pt idx="2">
                  <c:v>풍력</c:v>
                </c:pt>
                <c:pt idx="3">
                  <c:v>연료전지</c:v>
                </c:pt>
                <c:pt idx="4">
                  <c:v>ESS</c:v>
                </c:pt>
                <c:pt idx="5">
                  <c:v>기타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0.42299999999999999</c:v>
                </c:pt>
                <c:pt idx="1">
                  <c:v>0.23200000000000001</c:v>
                </c:pt>
                <c:pt idx="2">
                  <c:v>0.14299999999999999</c:v>
                </c:pt>
                <c:pt idx="3">
                  <c:v>0.105</c:v>
                </c:pt>
                <c:pt idx="4">
                  <c:v>8.7999999999999995E-2</c:v>
                </c:pt>
                <c:pt idx="5">
                  <c:v>8.9999999999999993E-3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A7DD-402B-AAE7-8958E6EE6DB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45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6899636035788426"/>
          <c:y val="0.85386030595700457"/>
          <c:w val="0.67853454432638516"/>
          <c:h val="0.107019985494624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'재생에너지 3020'!$A$6</c:f>
              <c:strCache>
                <c:ptCount val="1"/>
                <c:pt idx="0">
                  <c:v>재생에너지 3020 + 그린뉴딜 상향조정</c:v>
                </c:pt>
              </c:strCache>
            </c:strRef>
          </c:tx>
          <c:spPr>
            <a:solidFill>
              <a:srgbClr val="3310A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'재생에너지 3020'!$B$5:$D$5</c:f>
              <c:strCache>
                <c:ptCount val="3"/>
                <c:pt idx="0">
                  <c:v>1안</c:v>
                </c:pt>
                <c:pt idx="1">
                  <c:v>2안</c:v>
                </c:pt>
                <c:pt idx="2">
                  <c:v>3안</c:v>
                </c:pt>
              </c:strCache>
            </c:strRef>
          </c:cat>
          <c:val>
            <c:numRef>
              <c:f>'재생에너지 3020'!$B$6:$D$6</c:f>
              <c:numCache>
                <c:formatCode>General</c:formatCode>
                <c:ptCount val="3"/>
                <c:pt idx="0">
                  <c:v>56.6</c:v>
                </c:pt>
                <c:pt idx="1">
                  <c:v>58.8</c:v>
                </c:pt>
                <c:pt idx="2">
                  <c:v>70.8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D2-46FA-8830-12DAC922B89E}"/>
            </c:ext>
          </c:extLst>
        </c:ser>
        <c:ser>
          <c:idx val="1"/>
          <c:order val="1"/>
          <c:tx>
            <c:strRef>
              <c:f>'재생에너지 3020'!$A$7</c:f>
              <c:strCache>
                <c:ptCount val="1"/>
                <c:pt idx="0">
                  <c:v>그린뉴딜 상향조정</c:v>
                </c:pt>
              </c:strCache>
            </c:strRef>
          </c:tx>
          <c:spPr>
            <a:solidFill>
              <a:srgbClr val="EE7844"/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-6.6109060168614538E-3"/>
                  <c:y val="-7.3823885876530469E-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D4D2-46FA-8830-12DAC922B89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'재생에너지 3020'!$B$5:$D$5</c:f>
              <c:strCache>
                <c:ptCount val="3"/>
                <c:pt idx="0">
                  <c:v>1안</c:v>
                </c:pt>
                <c:pt idx="1">
                  <c:v>2안</c:v>
                </c:pt>
                <c:pt idx="2">
                  <c:v>3안</c:v>
                </c:pt>
              </c:strCache>
            </c:strRef>
          </c:cat>
          <c:val>
            <c:numRef>
              <c:f>'재생에너지 3020'!$B$7:$D$7</c:f>
              <c:numCache>
                <c:formatCode>General</c:formatCode>
                <c:ptCount val="3"/>
              </c:numCache>
            </c:numRef>
          </c:val>
          <c:extLst>
            <c:ext xmlns:c16="http://schemas.microsoft.com/office/drawing/2014/chart" uri="{C3380CC4-5D6E-409C-BE32-E72D297353CC}">
              <c16:uniqueId val="{00000002-D4D2-46FA-8830-12DAC922B89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100"/>
        <c:axId val="1565146879"/>
        <c:axId val="1565147295"/>
      </c:barChart>
      <c:catAx>
        <c:axId val="1565146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65147295"/>
        <c:crosses val="autoZero"/>
        <c:auto val="1"/>
        <c:lblAlgn val="ctr"/>
        <c:lblOffset val="100"/>
        <c:noMultiLvlLbl val="0"/>
      </c:catAx>
      <c:valAx>
        <c:axId val="1565147295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tx1">
                      <a:lumMod val="5000"/>
                      <a:lumOff val="95000"/>
                    </a:schemeClr>
                  </a:gs>
                  <a:gs pos="100000">
                    <a:schemeClr val="tx1">
                      <a:lumMod val="15000"/>
                      <a:lumOff val="8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651468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7872FF-A352-4006-97D9-C133CDE0ED34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F00A64-6BB0-46B6-B87C-E24303D10B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075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F00A64-6BB0-46B6-B87C-E24303D10B7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248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TOE : </a:t>
            </a:r>
            <a:r>
              <a:rPr lang="ko-KR" altLang="en-US"/>
              <a:t>어떤 물질에서 나오는 에너지의 양을 석유 </a:t>
            </a:r>
            <a:r>
              <a:rPr lang="en-US" altLang="ko-KR"/>
              <a:t>1</a:t>
            </a:r>
            <a:r>
              <a:rPr lang="ko-KR" altLang="en-US"/>
              <a:t>톤을 연소시킬 때 발생하는 에너지로 환산하여 표준화한 단위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F00A64-6BB0-46B6-B87C-E24303D10B7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124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신재생 에너지의 급격한 성장이 예상되고있습니다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신재생 에너지의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F00A64-6BB0-46B6-B87C-E24303D10B7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609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소형발전소이며 충분한 학습데이터가 있는 한국남부발전의 부산복합자해창고 데이터를 활용했습니다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F00A64-6BB0-46B6-B87C-E24303D10B7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846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67142-BD66-47C3-AD3F-777812E40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C6AB01-5028-4A87-B7FB-8CA3D4D52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EBA8A3-7AA1-44C3-89A2-F24D89ABF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19B7-D150-4D22-8453-550C2888036A}" type="datetime1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6EE0EE-0DA6-499A-B181-43CD1802D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조 솔라시도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438DD7-B9DE-4E39-B175-2CA97C301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CD8ED-7A6B-4C52-8E0F-6C4E088A1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188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20F9C3-6D8D-4E94-BA35-E62776FBF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688402-0B50-4838-8DC6-649F51407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AC382C-9820-4EA8-8786-0C09E99F3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6EAE-734E-4E49-A8E1-7BADC6421F05}" type="datetime1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D3DC5C-ADFC-410E-B2B6-DE3839681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조 솔라시도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76472C-3592-4844-9763-35CDDECCD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CD8ED-7A6B-4C52-8E0F-6C4E088A1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770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F0239F-DDC1-4161-A8C5-780373159A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FB6DA0-4A8B-4F50-A357-1E25CF82BA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9738BB-D131-4659-A830-98BCAEC93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A4628-A14D-4DA4-8A08-953BEFD5F130}" type="datetime1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46557D-51BC-43F4-A75A-A7789364C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조 솔라시도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DBFA0F-7B37-42D7-A433-90171924F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CD8ED-7A6B-4C52-8E0F-6C4E088A1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570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A8ABF8-643A-4BFB-ADD0-50BA6CDD7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EA0A7-2887-4E9C-9306-2AF856494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8D59A9-AAF6-4AFF-B27F-7ABA0268B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A1CB-7EAE-4F24-846A-40471CF8BCB9}" type="datetime1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67B8AE-9EC0-43B7-8E80-025D9E825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조 솔라시도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B09471-B18E-4B5D-8878-3D2086E2E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CD8ED-7A6B-4C52-8E0F-6C4E088A1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632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B4871-C4EE-4F90-8DF4-FD84B4136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6F821B-CCC8-48D3-94B9-84AA5518A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96F803-B541-4BD1-BB68-D8499276A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BFAE-5BDE-4153-9905-F28ED0FDD660}" type="datetime1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AE8FEF-F9D5-4CFD-90C4-91A45D424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조 솔라시도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3C870D-91CA-413B-AE6D-410492526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CD8ED-7A6B-4C52-8E0F-6C4E088A1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977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166DD-4DF3-447B-B296-562DE10B9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1E25D9-FE89-482F-BFBF-AAF3BA00C8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BB3ADC-DCA4-4CF7-98C9-D74EDDEF0F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78626A-E9E3-4A5B-983E-A0728C0C9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CCE9F-D2AF-4AE1-AD18-13DC2E786326}" type="datetime1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764122-C44F-42E6-A180-61743DAE5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조 솔라시도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7B2DC7-5A1D-4C3F-AFBC-9CD07C3C9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CD8ED-7A6B-4C52-8E0F-6C4E088A1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426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B0BE3C-FE98-46D5-951A-3A522E858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EC7080-F15B-4F84-9760-550AC7474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6B8E8C-9039-485B-9AA5-D13DBE98D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10914-5EBA-4EE5-B4FC-FCF666A304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BBBF48F-0969-4EC0-9C22-86AF74F3AF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3ACF00-4B3D-47CF-B352-701A55371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69ACE-8241-4018-ABDF-C11FF442B6E2}" type="datetime1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C9C5416-3CB5-4221-860D-4AAF26ABA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조 솔라시도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7BA8DD-29C8-4174-8FD8-6496063A4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CD8ED-7A6B-4C52-8E0F-6C4E088A1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102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7052D6-CD3B-4C33-ABEF-7561CA613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C16DBD-D904-41C4-AC5C-EFE1FCA5B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A5BC0-D2D7-41EE-8770-724794472F6F}" type="datetime1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8745F4-DE22-4DCA-B68A-4BF90595A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조 솔라시도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511A12-82F3-4BB0-A1D7-FEC4E0085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CD8ED-7A6B-4C52-8E0F-6C4E088A1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179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404054-CEA5-448B-8F54-5C1B4976F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1B6A-8442-4DF6-9FA8-5F9C2C570A46}" type="datetime1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FC1F0E4-B497-419A-92D8-3FA24E4D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69514" y="75716"/>
            <a:ext cx="1122485" cy="365125"/>
          </a:xfrm>
        </p:spPr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조 솔라시도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E9E5B9-A6C0-4963-BEDD-7822317B3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669" y="6416671"/>
            <a:ext cx="2743200" cy="365125"/>
          </a:xfrm>
        </p:spPr>
        <p:txBody>
          <a:bodyPr/>
          <a:lstStyle/>
          <a:p>
            <a:fld id="{573CD8ED-7A6B-4C52-8E0F-6C4E088A157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47AB928-F14C-4C28-A0A9-6E57CE4E9717}"/>
              </a:ext>
            </a:extLst>
          </p:cNvPr>
          <p:cNvSpPr/>
          <p:nvPr userDrawn="1"/>
        </p:nvSpPr>
        <p:spPr>
          <a:xfrm rot="5400000" flipH="1">
            <a:off x="6058145" y="-6058143"/>
            <a:ext cx="75716" cy="12192001"/>
          </a:xfrm>
          <a:prstGeom prst="rect">
            <a:avLst/>
          </a:prstGeom>
          <a:gradFill>
            <a:gsLst>
              <a:gs pos="0">
                <a:srgbClr val="FFC000"/>
              </a:gs>
              <a:gs pos="100000">
                <a:schemeClr val="accent6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8A92EB-9366-4FDB-8912-7483A61EA8ED}"/>
              </a:ext>
            </a:extLst>
          </p:cNvPr>
          <p:cNvSpPr/>
          <p:nvPr userDrawn="1"/>
        </p:nvSpPr>
        <p:spPr>
          <a:xfrm rot="5400000" flipH="1">
            <a:off x="6058142" y="724142"/>
            <a:ext cx="75716" cy="12192001"/>
          </a:xfrm>
          <a:prstGeom prst="rect">
            <a:avLst/>
          </a:prstGeom>
          <a:gradFill>
            <a:gsLst>
              <a:gs pos="0">
                <a:srgbClr val="FFC000"/>
              </a:gs>
              <a:gs pos="100000">
                <a:schemeClr val="accent6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961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63AED2-9528-4078-AD4D-49158FF8B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0B133F-7627-458D-8E0E-D756B3EA8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3B11B8-8409-4B9D-B71A-D8DE5BDD4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626622-EA2E-4E3D-9FFD-5BDC768BE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D71C2-E60B-46D7-9229-5AA5D8AB8C00}" type="datetime1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7556B0-5FA5-441A-BB93-C27DC7125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조 솔라시도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43D65E-FB53-49C0-B5F4-9FF5C8B71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CD8ED-7A6B-4C52-8E0F-6C4E088A1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341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1B10A-78DE-490A-8A4A-DC83E2CE0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4F0AD44-A767-4DEA-8235-5354312C9C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971D94-AD2C-4148-AF0A-0E3632E75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3819DE-8C45-4576-B338-42C640BBE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56905-CA11-4748-AF50-E91138100479}" type="datetime1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D963B1-0628-407A-8368-4A6427DD9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조 솔라시도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68F365-90BC-44ED-A688-D5582B03B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CD8ED-7A6B-4C52-8E0F-6C4E088A1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380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92215E-162D-4912-ADBD-3B35A50AC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7765E1-5F14-4F83-9933-86BDFAA35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7F556D-4D07-4434-AE16-21EE9352C4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CE2BE-6E3B-4F51-B175-953CC95DBB25}" type="datetime1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BA9A80-2327-4893-A762-33CEF2EE1C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1</a:t>
            </a:r>
            <a:r>
              <a:rPr lang="ko-KR" altLang="en-US"/>
              <a:t>조 솔라시도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6C1FB6-8779-4C5A-8287-0EC3D2B2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CD8ED-7A6B-4C52-8E0F-6C4E088A1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204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microsoft.com/office/2007/relationships/hdphoto" Target="../media/hdphoto3.wdp"/><Relationship Id="rId4" Type="http://schemas.openxmlformats.org/officeDocument/2006/relationships/image" Target="../media/image23.png"/><Relationship Id="rId9" Type="http://schemas.microsoft.com/office/2007/relationships/hdphoto" Target="../media/hdphoto5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3.xml"/><Relationship Id="rId5" Type="http://schemas.openxmlformats.org/officeDocument/2006/relationships/image" Target="../media/image5.png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9770B91-634E-41FF-A7C1-83781021FCCA}"/>
              </a:ext>
            </a:extLst>
          </p:cNvPr>
          <p:cNvSpPr/>
          <p:nvPr/>
        </p:nvSpPr>
        <p:spPr>
          <a:xfrm rot="5400000">
            <a:off x="5904164" y="-1215723"/>
            <a:ext cx="60375" cy="9721790"/>
          </a:xfrm>
          <a:prstGeom prst="rect">
            <a:avLst/>
          </a:prstGeom>
          <a:gradFill>
            <a:gsLst>
              <a:gs pos="0">
                <a:srgbClr val="FFC000"/>
              </a:gs>
              <a:gs pos="100000">
                <a:schemeClr val="accent6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FE76D4-1562-4A39-A163-BDEB84827BCF}"/>
              </a:ext>
            </a:extLst>
          </p:cNvPr>
          <p:cNvSpPr txBox="1"/>
          <p:nvPr/>
        </p:nvSpPr>
        <p:spPr>
          <a:xfrm>
            <a:off x="1073456" y="2045324"/>
            <a:ext cx="858914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4800">
                <a:solidFill>
                  <a:srgbClr val="000000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 panose="02020603050405020304" pitchFamily="18" charset="0"/>
              </a:rPr>
              <a:t>기상 자료를 이용한 </a:t>
            </a:r>
            <a:endParaRPr lang="en-US" altLang="ko-KR" sz="4800">
              <a:solidFill>
                <a:srgbClr val="000000"/>
              </a:solidFill>
              <a:effectLst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imes New Roman" panose="02020603050405020304" pitchFamily="18" charset="0"/>
            </a:endParaRPr>
          </a:p>
          <a:p>
            <a:r>
              <a:rPr lang="ko-KR" altLang="ko-KR" sz="4800">
                <a:solidFill>
                  <a:srgbClr val="000000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 panose="02020603050405020304" pitchFamily="18" charset="0"/>
              </a:rPr>
              <a:t>태양광 발전 예측</a:t>
            </a:r>
            <a:r>
              <a:rPr lang="en-US" altLang="ko-KR" sz="4800">
                <a:solidFill>
                  <a:srgbClr val="000000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4800">
                <a:solidFill>
                  <a:srgbClr val="000000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 panose="02020603050405020304" pitchFamily="18" charset="0"/>
              </a:rPr>
              <a:t>모델 설계</a:t>
            </a:r>
            <a:endParaRPr lang="ko-KR" altLang="en-US" sz="48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B63A53-6B68-4D5A-9D67-6E8C879CB7BC}"/>
              </a:ext>
            </a:extLst>
          </p:cNvPr>
          <p:cNvSpPr txBox="1"/>
          <p:nvPr/>
        </p:nvSpPr>
        <p:spPr>
          <a:xfrm>
            <a:off x="9257931" y="3799452"/>
            <a:ext cx="153731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60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sz="160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조 솔라시도</a:t>
            </a:r>
            <a:endParaRPr lang="en-US" altLang="ko-KR" sz="160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 panose="02020603050405020304" pitchFamily="18" charset="0"/>
            </a:endParaRPr>
          </a:p>
          <a:p>
            <a:pPr algn="r"/>
            <a:r>
              <a:rPr lang="ko-KR" altLang="en-US" sz="160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강주영</a:t>
            </a:r>
            <a:endParaRPr lang="en-US" altLang="ko-KR" sz="160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 panose="02020603050405020304" pitchFamily="18" charset="0"/>
            </a:endParaRPr>
          </a:p>
          <a:p>
            <a:pPr algn="r"/>
            <a:r>
              <a:rPr lang="ko-KR" altLang="en-US" sz="160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고아름</a:t>
            </a:r>
            <a:endParaRPr lang="en-US" altLang="ko-KR" sz="160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 panose="02020603050405020304" pitchFamily="18" charset="0"/>
            </a:endParaRPr>
          </a:p>
          <a:p>
            <a:pPr algn="r"/>
            <a:r>
              <a:rPr lang="ko-KR" altLang="en-US" sz="160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김윤희</a:t>
            </a:r>
            <a:endParaRPr lang="en-US" altLang="ko-KR" sz="160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 panose="02020603050405020304" pitchFamily="18" charset="0"/>
            </a:endParaRPr>
          </a:p>
          <a:p>
            <a:pPr algn="r"/>
            <a:r>
              <a:rPr lang="ko-KR" altLang="en-US" sz="160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유화영</a:t>
            </a:r>
            <a:endParaRPr lang="en-US" altLang="ko-KR" sz="160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218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C12CBCC6-1C3F-491B-A856-C771B9814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조 솔라시도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ECF0B6F-FE00-4591-95EC-10D035BDF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CD8ED-7A6B-4C52-8E0F-6C4E088A157A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5FB798-D864-4A69-8B0F-ECAF52D540AF}"/>
              </a:ext>
            </a:extLst>
          </p:cNvPr>
          <p:cNvSpPr txBox="1"/>
          <p:nvPr/>
        </p:nvSpPr>
        <p:spPr>
          <a:xfrm>
            <a:off x="128711" y="184785"/>
            <a:ext cx="2239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05 | </a:t>
            </a:r>
            <a:r>
              <a:rPr lang="ko-KR" altLang="en-US" sz="200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역할 및 </a:t>
            </a:r>
            <a:r>
              <a:rPr lang="en-US" altLang="ko-KR" sz="200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WBS</a:t>
            </a:r>
            <a:endParaRPr lang="ko-KR" altLang="en-US" sz="200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7A59B9-E18D-4DD9-AEB7-F742F2D7F7F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8124" y="2026672"/>
            <a:ext cx="9759316" cy="45340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9BD175-9F62-4AEC-A7B3-C1C4F87B941E}"/>
              </a:ext>
            </a:extLst>
          </p:cNvPr>
          <p:cNvSpPr txBox="1"/>
          <p:nvPr/>
        </p:nvSpPr>
        <p:spPr>
          <a:xfrm>
            <a:off x="238124" y="705619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 latinLnBrk="0">
              <a:buFont typeface="Arial" panose="020B0604020202020204" pitchFamily="34" charset="0"/>
              <a:buChar char="•"/>
            </a:pPr>
            <a:r>
              <a:rPr lang="ko-KR" altLang="ko-KR" sz="1800" kern="100" dirty="0">
                <a:effectLst/>
                <a:latin typeface="+mn-ea"/>
                <a:cs typeface="Times New Roman" panose="02020603050405020304" pitchFamily="18" charset="0"/>
              </a:rPr>
              <a:t>김윤희</a:t>
            </a:r>
            <a:r>
              <a:rPr lang="en-US" altLang="ko-KR" sz="1800" kern="100" dirty="0">
                <a:effectLst/>
                <a:latin typeface="+mn-ea"/>
                <a:cs typeface="Times New Roman" panose="02020603050405020304" pitchFamily="18" charset="0"/>
              </a:rPr>
              <a:t>(</a:t>
            </a:r>
            <a:r>
              <a:rPr lang="ko-KR" altLang="ko-KR" sz="1800" kern="100" dirty="0">
                <a:effectLst/>
                <a:latin typeface="+mn-ea"/>
                <a:cs typeface="Times New Roman" panose="02020603050405020304" pitchFamily="18" charset="0"/>
              </a:rPr>
              <a:t>팀장</a:t>
            </a:r>
            <a:r>
              <a:rPr lang="en-US" altLang="ko-KR" sz="1800" kern="100" dirty="0">
                <a:effectLst/>
                <a:latin typeface="+mn-ea"/>
                <a:cs typeface="Times New Roman" panose="02020603050405020304" pitchFamily="18" charset="0"/>
              </a:rPr>
              <a:t>): </a:t>
            </a:r>
            <a:r>
              <a:rPr lang="ko-KR" altLang="ko-KR" sz="1800" kern="100" dirty="0">
                <a:effectLst/>
                <a:latin typeface="+mn-ea"/>
                <a:cs typeface="Times New Roman" panose="02020603050405020304" pitchFamily="18" charset="0"/>
              </a:rPr>
              <a:t>프로젝트 총괄 </a:t>
            </a:r>
            <a:r>
              <a:rPr lang="en-US" altLang="ko-KR" sz="1800" kern="100" dirty="0">
                <a:effectLst/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>
                <a:effectLst/>
                <a:latin typeface="+mn-ea"/>
                <a:cs typeface="Times New Roman" panose="02020603050405020304" pitchFamily="18" charset="0"/>
              </a:rPr>
              <a:t>데이터 전처리</a:t>
            </a:r>
            <a:endParaRPr lang="ko-KR" altLang="ko-KR" sz="18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 latinLnBrk="0">
              <a:buFont typeface="Arial" panose="020B0604020202020204" pitchFamily="34" charset="0"/>
              <a:buChar char="•"/>
            </a:pPr>
            <a:r>
              <a:rPr lang="ko-KR" altLang="ko-KR" sz="1800" kern="100" dirty="0" err="1">
                <a:effectLst/>
                <a:latin typeface="+mn-ea"/>
                <a:cs typeface="Times New Roman" panose="02020603050405020304" pitchFamily="18" charset="0"/>
              </a:rPr>
              <a:t>강주영</a:t>
            </a:r>
            <a:r>
              <a:rPr lang="en-US" altLang="ko-KR" sz="1800" kern="100" dirty="0">
                <a:effectLst/>
                <a:latin typeface="+mn-ea"/>
                <a:cs typeface="Times New Roman" panose="02020603050405020304" pitchFamily="18" charset="0"/>
              </a:rPr>
              <a:t>: </a:t>
            </a:r>
            <a:r>
              <a:rPr lang="ko-KR" altLang="ko-KR" sz="1800" kern="100" dirty="0">
                <a:effectLst/>
                <a:latin typeface="+mn-ea"/>
                <a:cs typeface="Times New Roman" panose="02020603050405020304" pitchFamily="18" charset="0"/>
              </a:rPr>
              <a:t>데이터 수집 및 정제</a:t>
            </a:r>
            <a:r>
              <a:rPr lang="en-US" altLang="ko-KR" sz="1800" kern="100" dirty="0">
                <a:effectLst/>
                <a:latin typeface="+mn-ea"/>
                <a:cs typeface="Times New Roman" panose="02020603050405020304" pitchFamily="18" charset="0"/>
              </a:rPr>
              <a:t>/ </a:t>
            </a:r>
            <a:r>
              <a:rPr lang="ko-KR" altLang="en-US" sz="1800" kern="100" dirty="0">
                <a:effectLst/>
                <a:latin typeface="+mn-ea"/>
                <a:cs typeface="Times New Roman" panose="02020603050405020304" pitchFamily="18" charset="0"/>
              </a:rPr>
              <a:t>모델링</a:t>
            </a:r>
            <a:r>
              <a:rPr lang="en-US" altLang="ko-KR" sz="1800" kern="100" dirty="0">
                <a:effectLst/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>
                <a:effectLst/>
                <a:latin typeface="+mn-ea"/>
                <a:cs typeface="Times New Roman" panose="02020603050405020304" pitchFamily="18" charset="0"/>
              </a:rPr>
              <a:t>파일 관리</a:t>
            </a:r>
            <a:endParaRPr lang="ko-KR" altLang="ko-KR" sz="18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 latinLnBrk="0">
              <a:buFont typeface="Arial" panose="020B0604020202020204" pitchFamily="34" charset="0"/>
              <a:buChar char="•"/>
            </a:pPr>
            <a:r>
              <a:rPr lang="ko-KR" altLang="ko-KR" sz="1800" kern="100" dirty="0">
                <a:effectLst/>
                <a:latin typeface="+mn-ea"/>
                <a:cs typeface="Times New Roman" panose="02020603050405020304" pitchFamily="18" charset="0"/>
              </a:rPr>
              <a:t>고아름</a:t>
            </a:r>
            <a:r>
              <a:rPr lang="en-US" altLang="ko-KR" sz="1800" kern="100" dirty="0">
                <a:effectLst/>
                <a:latin typeface="+mn-ea"/>
                <a:cs typeface="Times New Roman" panose="02020603050405020304" pitchFamily="18" charset="0"/>
              </a:rPr>
              <a:t>: </a:t>
            </a:r>
            <a:r>
              <a:rPr lang="ko-KR" altLang="ko-KR" sz="1800" kern="100" dirty="0">
                <a:effectLst/>
                <a:latin typeface="+mn-ea"/>
                <a:cs typeface="Times New Roman" panose="02020603050405020304" pitchFamily="18" charset="0"/>
              </a:rPr>
              <a:t>데이터 수집 및 전처리</a:t>
            </a:r>
            <a:r>
              <a:rPr lang="en-US" altLang="ko-KR" sz="1800" kern="100" dirty="0">
                <a:effectLst/>
                <a:latin typeface="+mn-ea"/>
                <a:cs typeface="Times New Roman" panose="02020603050405020304" pitchFamily="18" charset="0"/>
              </a:rPr>
              <a:t>/ </a:t>
            </a:r>
            <a:r>
              <a:rPr lang="ko-KR" altLang="en-US" sz="1800" kern="100" dirty="0">
                <a:effectLst/>
                <a:latin typeface="+mn-ea"/>
                <a:cs typeface="Times New Roman" panose="02020603050405020304" pitchFamily="18" charset="0"/>
              </a:rPr>
              <a:t>모델링</a:t>
            </a:r>
            <a:r>
              <a:rPr lang="en-US" altLang="ko-KR" sz="1800" kern="100" dirty="0">
                <a:effectLst/>
                <a:latin typeface="+mn-ea"/>
                <a:cs typeface="Times New Roman" panose="02020603050405020304" pitchFamily="18" charset="0"/>
              </a:rPr>
              <a:t>, AWS </a:t>
            </a:r>
            <a:r>
              <a:rPr lang="ko-KR" altLang="en-US" sz="1800" kern="100" dirty="0">
                <a:effectLst/>
                <a:latin typeface="+mn-ea"/>
                <a:cs typeface="Times New Roman" panose="02020603050405020304" pitchFamily="18" charset="0"/>
              </a:rPr>
              <a:t>관리</a:t>
            </a:r>
            <a:endParaRPr lang="ko-KR" altLang="ko-KR" sz="18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 latinLnBrk="0">
              <a:buFont typeface="Arial" panose="020B0604020202020204" pitchFamily="34" charset="0"/>
              <a:buChar char="•"/>
            </a:pPr>
            <a:r>
              <a:rPr lang="ko-KR" altLang="ko-KR" sz="1800" kern="100" dirty="0" err="1">
                <a:effectLst/>
                <a:latin typeface="+mn-ea"/>
                <a:cs typeface="Times New Roman" panose="02020603050405020304" pitchFamily="18" charset="0"/>
              </a:rPr>
              <a:t>유화영</a:t>
            </a:r>
            <a:r>
              <a:rPr lang="en-US" altLang="ko-KR" sz="1800" kern="100" dirty="0">
                <a:effectLst/>
                <a:latin typeface="+mn-ea"/>
                <a:cs typeface="Times New Roman" panose="02020603050405020304" pitchFamily="18" charset="0"/>
              </a:rPr>
              <a:t>: </a:t>
            </a:r>
            <a:r>
              <a:rPr lang="ko-KR" altLang="ko-KR" sz="1800" kern="100" dirty="0">
                <a:effectLst/>
                <a:latin typeface="+mn-ea"/>
                <a:cs typeface="Times New Roman" panose="02020603050405020304" pitchFamily="18" charset="0"/>
              </a:rPr>
              <a:t>데이터 수집 및 </a:t>
            </a:r>
            <a:r>
              <a:rPr lang="ko-KR" altLang="en-US" sz="1800" kern="100" dirty="0">
                <a:effectLst/>
                <a:latin typeface="+mn-ea"/>
                <a:cs typeface="Times New Roman" panose="02020603050405020304" pitchFamily="18" charset="0"/>
              </a:rPr>
              <a:t>모델링 </a:t>
            </a:r>
            <a:r>
              <a:rPr lang="en-US" altLang="ko-KR" sz="1800" kern="100" dirty="0">
                <a:effectLst/>
                <a:latin typeface="+mn-ea"/>
                <a:cs typeface="Times New Roman" panose="02020603050405020304" pitchFamily="18" charset="0"/>
              </a:rPr>
              <a:t>/ </a:t>
            </a:r>
            <a:r>
              <a:rPr lang="ko-KR" altLang="ko-KR" sz="1800" kern="100" dirty="0">
                <a:effectLst/>
                <a:latin typeface="+mn-ea"/>
                <a:cs typeface="Times New Roman" panose="02020603050405020304" pitchFamily="18" charset="0"/>
              </a:rPr>
              <a:t>분석결과 정리</a:t>
            </a:r>
            <a:r>
              <a:rPr lang="en-US" altLang="ko-KR" sz="1800" kern="100" dirty="0">
                <a:effectLst/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+mn-ea"/>
                <a:cs typeface="Times New Roman" panose="02020603050405020304" pitchFamily="18" charset="0"/>
              </a:rPr>
              <a:t>회의록 작성 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11" y="6781796"/>
            <a:ext cx="9303076" cy="424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534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1A64C9-18CD-45CE-BF74-AE6A84EE1746}"/>
              </a:ext>
            </a:extLst>
          </p:cNvPr>
          <p:cNvSpPr txBox="1"/>
          <p:nvPr/>
        </p:nvSpPr>
        <p:spPr>
          <a:xfrm>
            <a:off x="128711" y="184785"/>
            <a:ext cx="1725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01 | </a:t>
            </a:r>
            <a:r>
              <a:rPr lang="ko-KR" altLang="en-US" sz="200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선정배경</a:t>
            </a:r>
          </a:p>
        </p:txBody>
      </p:sp>
      <p:pic>
        <p:nvPicPr>
          <p:cNvPr id="2052" name="Picture 4" descr="뉴스핌 - [폭염 전력비상] &amp;#39;불볕더위&amp;#39;에 전력피크 또 갱신…예비율 10% &amp;#39;턱걸이&amp;#39;">
            <a:extLst>
              <a:ext uri="{FF2B5EF4-FFF2-40B4-BE49-F238E27FC236}">
                <a16:creationId xmlns:a16="http://schemas.microsoft.com/office/drawing/2014/main" id="{DF70D865-646A-4F46-88EC-BAA5D4315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30" y="1407409"/>
            <a:ext cx="5259523" cy="315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6165EA4-76D5-47B3-815A-97D782447BFD}"/>
              </a:ext>
            </a:extLst>
          </p:cNvPr>
          <p:cNvSpPr txBox="1"/>
          <p:nvPr/>
        </p:nvSpPr>
        <p:spPr>
          <a:xfrm>
            <a:off x="380630" y="4532180"/>
            <a:ext cx="60945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>
                <a:effectLst/>
                <a:latin typeface="+mn-ea"/>
              </a:rPr>
              <a:t>2021</a:t>
            </a:r>
            <a:r>
              <a:rPr lang="ko-KR" altLang="en-US" sz="1200" b="0" i="0">
                <a:effectLst/>
                <a:latin typeface="+mn-ea"/>
              </a:rPr>
              <a:t>년 </a:t>
            </a:r>
            <a:r>
              <a:rPr lang="en-US" altLang="ko-KR" sz="1200" b="0" i="0">
                <a:effectLst/>
                <a:latin typeface="+mn-ea"/>
              </a:rPr>
              <a:t>7</a:t>
            </a:r>
            <a:r>
              <a:rPr lang="ko-KR" altLang="en-US" sz="1200" b="0" i="0">
                <a:effectLst/>
                <a:latin typeface="+mn-ea"/>
              </a:rPr>
              <a:t>월 </a:t>
            </a:r>
            <a:r>
              <a:rPr lang="en-US" altLang="ko-KR" sz="1200" b="0" i="0">
                <a:effectLst/>
                <a:latin typeface="+mn-ea"/>
              </a:rPr>
              <a:t>22</a:t>
            </a:r>
            <a:r>
              <a:rPr lang="ko-KR" altLang="en-US" sz="1200" b="0" i="0">
                <a:effectLst/>
                <a:latin typeface="+mn-ea"/>
              </a:rPr>
              <a:t>일 최대 부하전망 </a:t>
            </a:r>
            <a:r>
              <a:rPr lang="en-US" altLang="ko-KR" sz="1200" b="0" i="0">
                <a:effectLst/>
                <a:latin typeface="+mn-ea"/>
              </a:rPr>
              <a:t>[</a:t>
            </a:r>
            <a:r>
              <a:rPr lang="ko-KR" altLang="en-US" sz="1200" b="0" i="0">
                <a:effectLst/>
                <a:latin typeface="+mn-ea"/>
              </a:rPr>
              <a:t>자료</a:t>
            </a:r>
            <a:r>
              <a:rPr lang="en-US" altLang="ko-KR" sz="1200" b="0" i="0">
                <a:effectLst/>
                <a:latin typeface="+mn-ea"/>
              </a:rPr>
              <a:t>=</a:t>
            </a:r>
            <a:r>
              <a:rPr lang="ko-KR" altLang="en-US" sz="1200" b="0" i="0">
                <a:effectLst/>
                <a:latin typeface="+mn-ea"/>
              </a:rPr>
              <a:t>전력거래소 홈페이지 캡쳐</a:t>
            </a:r>
            <a:r>
              <a:rPr lang="en-US" altLang="ko-KR" sz="1200" b="0" i="0">
                <a:effectLst/>
                <a:latin typeface="+mn-ea"/>
              </a:rPr>
              <a:t>] </a:t>
            </a:r>
            <a:endParaRPr lang="ko-KR" altLang="en-US" sz="1200"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AAC60A-0ED0-4D3B-A7AF-326B2F31C6A6}"/>
              </a:ext>
            </a:extLst>
          </p:cNvPr>
          <p:cNvSpPr/>
          <p:nvPr/>
        </p:nvSpPr>
        <p:spPr>
          <a:xfrm rot="5400000" flipH="1">
            <a:off x="6058145" y="-6058143"/>
            <a:ext cx="75716" cy="12192001"/>
          </a:xfrm>
          <a:prstGeom prst="rect">
            <a:avLst/>
          </a:prstGeom>
          <a:gradFill>
            <a:gsLst>
              <a:gs pos="0">
                <a:srgbClr val="FFC000"/>
              </a:gs>
              <a:gs pos="100000">
                <a:schemeClr val="accent6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630693B-C1B6-46BF-A0EE-C7B065711F92}"/>
              </a:ext>
            </a:extLst>
          </p:cNvPr>
          <p:cNvSpPr/>
          <p:nvPr/>
        </p:nvSpPr>
        <p:spPr>
          <a:xfrm rot="5400000" flipH="1">
            <a:off x="6058142" y="724142"/>
            <a:ext cx="75716" cy="12192001"/>
          </a:xfrm>
          <a:prstGeom prst="rect">
            <a:avLst/>
          </a:prstGeom>
          <a:gradFill>
            <a:gsLst>
              <a:gs pos="0">
                <a:srgbClr val="FFC000"/>
              </a:gs>
              <a:gs pos="100000">
                <a:schemeClr val="accent6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1A6F8CF9-56D9-4578-976A-EE3CEA4CA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조 솔라시도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77B337A4-10D1-43D9-8E33-C8F1F06FE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CD8ED-7A6B-4C52-8E0F-6C4E088A157A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DFA5AD7-523B-429D-A62A-07D5A9ADC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176" y="1043293"/>
            <a:ext cx="6094519" cy="528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84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C4FB4A2-2672-4698-B0FF-8AEAD6503D0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572CD8">
                  <a:shade val="30000"/>
                  <a:satMod val="115000"/>
                </a:srgbClr>
              </a:gs>
              <a:gs pos="50000">
                <a:srgbClr val="572CD8">
                  <a:shade val="67500"/>
                  <a:satMod val="115000"/>
                </a:srgbClr>
              </a:gs>
              <a:gs pos="100000">
                <a:srgbClr val="7B68EE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ED06D1-6500-4AB8-941A-9FB556DA0C5E}"/>
              </a:ext>
            </a:extLst>
          </p:cNvPr>
          <p:cNvSpPr/>
          <p:nvPr/>
        </p:nvSpPr>
        <p:spPr>
          <a:xfrm>
            <a:off x="230697" y="195044"/>
            <a:ext cx="11730605" cy="64679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916FBD-8523-4939-B43D-F3586C0049F8}"/>
              </a:ext>
            </a:extLst>
          </p:cNvPr>
          <p:cNvSpPr txBox="1"/>
          <p:nvPr/>
        </p:nvSpPr>
        <p:spPr>
          <a:xfrm>
            <a:off x="689678" y="517489"/>
            <a:ext cx="1616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1. </a:t>
            </a:r>
            <a:r>
              <a:rPr lang="ko-KR" altLang="en-US" sz="2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기대효과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56C274-2F35-410E-B6D6-416AC93B0C3E}"/>
              </a:ext>
            </a:extLst>
          </p:cNvPr>
          <p:cNvSpPr txBox="1"/>
          <p:nvPr/>
        </p:nvSpPr>
        <p:spPr>
          <a:xfrm>
            <a:off x="14993" y="122013"/>
            <a:ext cx="8018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gradFill flip="none" rotWithShape="1">
                  <a:gsLst>
                    <a:gs pos="27000">
                      <a:srgbClr val="6D54E3"/>
                    </a:gs>
                    <a:gs pos="100000">
                      <a:srgbClr val="7966ED"/>
                    </a:gs>
                  </a:gsLst>
                  <a:lin ang="16200000" scaled="1"/>
                  <a:tileRect/>
                </a:gra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4</a:t>
            </a:r>
            <a:endParaRPr lang="ko-KR" altLang="en-US" sz="6600">
              <a:gradFill flip="none" rotWithShape="1">
                <a:gsLst>
                  <a:gs pos="27000">
                    <a:srgbClr val="6D54E3"/>
                  </a:gs>
                  <a:gs pos="100000">
                    <a:srgbClr val="7966ED"/>
                  </a:gs>
                </a:gsLst>
                <a:lin ang="16200000" scaled="1"/>
                <a:tileRect/>
              </a:gra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70D6F6-F1D5-4FF8-A4D6-E6923D40A987}"/>
              </a:ext>
            </a:extLst>
          </p:cNvPr>
          <p:cNvSpPr txBox="1"/>
          <p:nvPr/>
        </p:nvSpPr>
        <p:spPr>
          <a:xfrm>
            <a:off x="689678" y="223725"/>
            <a:ext cx="21945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7965ED"/>
                </a:solidFill>
              </a:rPr>
              <a:t>Benefit</a:t>
            </a:r>
            <a:endParaRPr lang="ko-KR" altLang="en-US" sz="1600">
              <a:solidFill>
                <a:srgbClr val="7965ED"/>
              </a:solidFill>
            </a:endParaRPr>
          </a:p>
        </p:txBody>
      </p:sp>
      <p:sp>
        <p:nvSpPr>
          <p:cNvPr id="50" name="자유형: 도형 49">
            <a:extLst>
              <a:ext uri="{FF2B5EF4-FFF2-40B4-BE49-F238E27FC236}">
                <a16:creationId xmlns:a16="http://schemas.microsoft.com/office/drawing/2014/main" id="{9A97897A-5D70-4633-B23F-483DB09B7078}"/>
              </a:ext>
            </a:extLst>
          </p:cNvPr>
          <p:cNvSpPr/>
          <p:nvPr/>
        </p:nvSpPr>
        <p:spPr>
          <a:xfrm>
            <a:off x="4998460" y="4194749"/>
            <a:ext cx="350" cy="3473"/>
          </a:xfrm>
          <a:custGeom>
            <a:avLst/>
            <a:gdLst>
              <a:gd name="connsiteX0" fmla="*/ 176 w 350"/>
              <a:gd name="connsiteY0" fmla="*/ 0 h 3473"/>
              <a:gd name="connsiteX1" fmla="*/ 350 w 350"/>
              <a:gd name="connsiteY1" fmla="*/ 3456 h 3473"/>
              <a:gd name="connsiteX2" fmla="*/ 0 w 350"/>
              <a:gd name="connsiteY2" fmla="*/ 3473 h 3473"/>
              <a:gd name="connsiteX3" fmla="*/ 176 w 350"/>
              <a:gd name="connsiteY3" fmla="*/ 0 h 3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" h="3473">
                <a:moveTo>
                  <a:pt x="176" y="0"/>
                </a:moveTo>
                <a:lnTo>
                  <a:pt x="350" y="3456"/>
                </a:lnTo>
                <a:lnTo>
                  <a:pt x="0" y="3473"/>
                </a:lnTo>
                <a:lnTo>
                  <a:pt x="176" y="0"/>
                </a:lnTo>
                <a:close/>
              </a:path>
            </a:pathLst>
          </a:custGeom>
          <a:solidFill>
            <a:srgbClr val="7570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A32032D2-4A93-4F9A-BD5A-F14A31FACC86}"/>
              </a:ext>
            </a:extLst>
          </p:cNvPr>
          <p:cNvSpPr/>
          <p:nvPr/>
        </p:nvSpPr>
        <p:spPr>
          <a:xfrm>
            <a:off x="3969815" y="2759428"/>
            <a:ext cx="1771149" cy="1771149"/>
          </a:xfrm>
          <a:prstGeom prst="ellipse">
            <a:avLst/>
          </a:prstGeom>
          <a:solidFill>
            <a:srgbClr val="F16E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9356020-5B32-4A3D-A7CF-74559AA95EF7}"/>
              </a:ext>
            </a:extLst>
          </p:cNvPr>
          <p:cNvSpPr/>
          <p:nvPr/>
        </p:nvSpPr>
        <p:spPr>
          <a:xfrm>
            <a:off x="4822691" y="1896001"/>
            <a:ext cx="1771149" cy="1771149"/>
          </a:xfrm>
          <a:prstGeom prst="ellipse">
            <a:avLst/>
          </a:prstGeom>
          <a:solidFill>
            <a:srgbClr val="1FB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01DC490E-E7B9-43CB-8AFC-BF115949C380}"/>
              </a:ext>
            </a:extLst>
          </p:cNvPr>
          <p:cNvSpPr/>
          <p:nvPr/>
        </p:nvSpPr>
        <p:spPr>
          <a:xfrm>
            <a:off x="5699404" y="2759428"/>
            <a:ext cx="1771149" cy="1771149"/>
          </a:xfrm>
          <a:prstGeom prst="ellipse">
            <a:avLst/>
          </a:prstGeom>
          <a:solidFill>
            <a:srgbClr val="7570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자유형: 도형 59">
            <a:extLst>
              <a:ext uri="{FF2B5EF4-FFF2-40B4-BE49-F238E27FC236}">
                <a16:creationId xmlns:a16="http://schemas.microsoft.com/office/drawing/2014/main" id="{C97FC310-F9D9-4B81-B3EC-9EA3E24BF7AC}"/>
              </a:ext>
            </a:extLst>
          </p:cNvPr>
          <p:cNvSpPr/>
          <p:nvPr/>
        </p:nvSpPr>
        <p:spPr>
          <a:xfrm>
            <a:off x="4822690" y="3667149"/>
            <a:ext cx="1771150" cy="1771150"/>
          </a:xfrm>
          <a:custGeom>
            <a:avLst/>
            <a:gdLst>
              <a:gd name="connsiteX0" fmla="*/ 885575 w 1771150"/>
              <a:gd name="connsiteY0" fmla="*/ 0 h 1771150"/>
              <a:gd name="connsiteX1" fmla="*/ 1771150 w 1771150"/>
              <a:gd name="connsiteY1" fmla="*/ 885575 h 1771150"/>
              <a:gd name="connsiteX2" fmla="*/ 885575 w 1771150"/>
              <a:gd name="connsiteY2" fmla="*/ 1771150 h 1771150"/>
              <a:gd name="connsiteX3" fmla="*/ 0 w 1771150"/>
              <a:gd name="connsiteY3" fmla="*/ 885575 h 1771150"/>
              <a:gd name="connsiteX4" fmla="*/ 1169 w 1771150"/>
              <a:gd name="connsiteY4" fmla="*/ 862434 h 1771150"/>
              <a:gd name="connsiteX5" fmla="*/ 72020 w 1771150"/>
              <a:gd name="connsiteY5" fmla="*/ 858856 h 1771150"/>
              <a:gd name="connsiteX6" fmla="*/ 862478 w 1771150"/>
              <a:gd name="connsiteY6" fmla="*/ 68398 h 1771150"/>
              <a:gd name="connsiteX7" fmla="*/ 865882 w 1771150"/>
              <a:gd name="connsiteY7" fmla="*/ 995 h 17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1150" h="1771150">
                <a:moveTo>
                  <a:pt x="885575" y="0"/>
                </a:moveTo>
                <a:cubicBezTo>
                  <a:pt x="1374665" y="0"/>
                  <a:pt x="1771150" y="396485"/>
                  <a:pt x="1771150" y="885575"/>
                </a:cubicBezTo>
                <a:cubicBezTo>
                  <a:pt x="1771150" y="1374665"/>
                  <a:pt x="1374665" y="1771150"/>
                  <a:pt x="885575" y="1771150"/>
                </a:cubicBezTo>
                <a:cubicBezTo>
                  <a:pt x="396485" y="1771150"/>
                  <a:pt x="0" y="1374665"/>
                  <a:pt x="0" y="885575"/>
                </a:cubicBezTo>
                <a:lnTo>
                  <a:pt x="1169" y="862434"/>
                </a:lnTo>
                <a:lnTo>
                  <a:pt x="72020" y="858856"/>
                </a:lnTo>
                <a:cubicBezTo>
                  <a:pt x="488807" y="816529"/>
                  <a:pt x="820151" y="485185"/>
                  <a:pt x="862478" y="68398"/>
                </a:cubicBezTo>
                <a:lnTo>
                  <a:pt x="865882" y="995"/>
                </a:lnTo>
                <a:close/>
              </a:path>
            </a:pathLst>
          </a:custGeom>
          <a:solidFill>
            <a:srgbClr val="64C1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 descr="Business tools, coins, currency, dollar, money">
            <a:extLst>
              <a:ext uri="{FF2B5EF4-FFF2-40B4-BE49-F238E27FC236}">
                <a16:creationId xmlns:a16="http://schemas.microsoft.com/office/drawing/2014/main" id="{FA51EF0A-B61B-48BD-ACCA-4D28A9E75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10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265" y="2596259"/>
            <a:ext cx="402277" cy="402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E745C9D-9D71-4E01-A4FD-26B6057B2E69}"/>
              </a:ext>
            </a:extLst>
          </p:cNvPr>
          <p:cNvSpPr txBox="1"/>
          <p:nvPr/>
        </p:nvSpPr>
        <p:spPr>
          <a:xfrm>
            <a:off x="5090147" y="2231632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경제적 효과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36B8E95-671D-4625-AEEE-69D9D008110F}"/>
              </a:ext>
            </a:extLst>
          </p:cNvPr>
          <p:cNvCxnSpPr>
            <a:cxnSpLocks/>
          </p:cNvCxnSpPr>
          <p:nvPr/>
        </p:nvCxnSpPr>
        <p:spPr>
          <a:xfrm>
            <a:off x="5408810" y="764497"/>
            <a:ext cx="21555" cy="118000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3ED795E6-974E-4518-94C0-444A46FE5E8F}"/>
              </a:ext>
            </a:extLst>
          </p:cNvPr>
          <p:cNvCxnSpPr>
            <a:cxnSpLocks/>
          </p:cNvCxnSpPr>
          <p:nvPr/>
        </p:nvCxnSpPr>
        <p:spPr>
          <a:xfrm flipV="1">
            <a:off x="7452151" y="3476438"/>
            <a:ext cx="1347669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Eco, electric, electricity, energy, solar, solar panel, sun icon - Free download"/>
          <p:cNvPicPr>
            <a:picLocks noChangeAspect="1" noChangeArrowheads="1"/>
          </p:cNvPicPr>
          <p:nvPr/>
        </p:nvPicPr>
        <p:blipFill>
          <a:blip r:embed="rId4" cstate="hqprint">
            <a:biLevel thresh="2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bright="24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156" y="3402501"/>
            <a:ext cx="622424" cy="62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D45FEB31-1A9B-4499-B22B-0F314C99C88B}"/>
              </a:ext>
            </a:extLst>
          </p:cNvPr>
          <p:cNvSpPr txBox="1"/>
          <p:nvPr/>
        </p:nvSpPr>
        <p:spPr>
          <a:xfrm>
            <a:off x="5994743" y="3174098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+mj-ea"/>
                <a:ea typeface="+mj-ea"/>
              </a:rPr>
              <a:t>기술적 효과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2666ED57-5DAB-414B-A0E3-C3593CA16ED0}"/>
              </a:ext>
            </a:extLst>
          </p:cNvPr>
          <p:cNvCxnSpPr>
            <a:cxnSpLocks/>
          </p:cNvCxnSpPr>
          <p:nvPr/>
        </p:nvCxnSpPr>
        <p:spPr>
          <a:xfrm>
            <a:off x="2552371" y="4079085"/>
            <a:ext cx="153349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4F3CB9C3-4586-4ADA-A261-06B05F210E57}"/>
              </a:ext>
            </a:extLst>
          </p:cNvPr>
          <p:cNvCxnSpPr>
            <a:cxnSpLocks/>
          </p:cNvCxnSpPr>
          <p:nvPr/>
        </p:nvCxnSpPr>
        <p:spPr>
          <a:xfrm>
            <a:off x="6007812" y="5382941"/>
            <a:ext cx="0" cy="97628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CD16A9E-3E69-40B7-9B8B-488EB0333091}"/>
              </a:ext>
            </a:extLst>
          </p:cNvPr>
          <p:cNvSpPr txBox="1"/>
          <p:nvPr/>
        </p:nvSpPr>
        <p:spPr>
          <a:xfrm>
            <a:off x="11327660" y="6637368"/>
            <a:ext cx="8643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Renewable</a:t>
            </a:r>
            <a:endParaRPr lang="ko-KR" altLang="en-US" sz="1000">
              <a:solidFill>
                <a:schemeClr val="bg1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3082" name="Picture 10" descr="Electric tower free icon"/>
          <p:cNvPicPr>
            <a:picLocks noChangeAspect="1" noChangeArrowheads="1"/>
          </p:cNvPicPr>
          <p:nvPr/>
        </p:nvPicPr>
        <p:blipFill>
          <a:blip r:embed="rId6" cstate="hqprint">
            <a:biLevel thresh="2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347" y="4217333"/>
            <a:ext cx="461665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66C9A74C-CA00-4B34-95D6-41DFC85087F2}"/>
              </a:ext>
            </a:extLst>
          </p:cNvPr>
          <p:cNvSpPr txBox="1"/>
          <p:nvPr/>
        </p:nvSpPr>
        <p:spPr>
          <a:xfrm>
            <a:off x="5090147" y="4704432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+mj-ea"/>
                <a:ea typeface="+mj-ea"/>
              </a:rPr>
              <a:t>사회적 효과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E508E55-3A44-4677-9DD2-7184299383A6}"/>
              </a:ext>
            </a:extLst>
          </p:cNvPr>
          <p:cNvSpPr txBox="1"/>
          <p:nvPr/>
        </p:nvSpPr>
        <p:spPr>
          <a:xfrm>
            <a:off x="4365482" y="374018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+mj-ea"/>
                <a:ea typeface="+mj-ea"/>
              </a:rPr>
              <a:t>고용창출</a:t>
            </a:r>
          </a:p>
        </p:txBody>
      </p:sp>
      <p:pic>
        <p:nvPicPr>
          <p:cNvPr id="10244" name="Picture 4" descr="Employee, job, seeker, statistic, unemployee, work">
            <a:extLst>
              <a:ext uri="{FF2B5EF4-FFF2-40B4-BE49-F238E27FC236}">
                <a16:creationId xmlns:a16="http://schemas.microsoft.com/office/drawing/2014/main" id="{C7F1597E-40C7-48BA-853F-372507B47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biLevel thresh="2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500" y="3235503"/>
            <a:ext cx="715615" cy="715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6157426-D439-47B0-B581-F38933EFB114}"/>
              </a:ext>
            </a:extLst>
          </p:cNvPr>
          <p:cNvSpPr txBox="1"/>
          <p:nvPr/>
        </p:nvSpPr>
        <p:spPr>
          <a:xfrm>
            <a:off x="5430365" y="740183"/>
            <a:ext cx="3631822" cy="1111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소규모 전력 중개사업자에게 필수 기술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발전용 </a:t>
            </a:r>
            <a:r>
              <a:rPr lang="ko-KR" altLang="en-US" sz="1400" dirty="0" err="1">
                <a:solidFill>
                  <a:schemeClr val="tx1"/>
                </a:solidFill>
                <a:latin typeface="+mn-ea"/>
              </a:rPr>
              <a:t>예측제도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  <a:latin typeface="+mn-ea"/>
              </a:rPr>
              <a:t>등록시험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통과 및 </a:t>
            </a:r>
            <a:r>
              <a:rPr lang="ko-KR" altLang="en-US" sz="1400" dirty="0" err="1">
                <a:solidFill>
                  <a:schemeClr val="tx1"/>
                </a:solidFill>
                <a:latin typeface="+mn-ea"/>
              </a:rPr>
              <a:t>정산금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기대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태양광에너지 연계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ESS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발전사업자 수익 향상</a:t>
            </a:r>
            <a:br>
              <a:rPr lang="ko-KR" altLang="en-US" sz="1400" dirty="0">
                <a:solidFill>
                  <a:schemeClr val="tx1"/>
                </a:solidFill>
                <a:latin typeface="+mn-ea"/>
              </a:rPr>
            </a:b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국가적으로는 신규발전소의 건립 감소 효과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A8EBFF-E3D3-4566-962A-E27226AEC710}"/>
              </a:ext>
            </a:extLst>
          </p:cNvPr>
          <p:cNvSpPr txBox="1"/>
          <p:nvPr/>
        </p:nvSpPr>
        <p:spPr>
          <a:xfrm>
            <a:off x="7484758" y="3461170"/>
            <a:ext cx="4285570" cy="85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dirty="0">
                <a:latin typeface="+mn-ea"/>
              </a:rPr>
              <a:t>전력 계통 운영자 입장 어려운 예비전력 확보 비용 문제 해결</a:t>
            </a:r>
            <a:endParaRPr lang="en-US" altLang="ko-KR" sz="14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>
                <a:latin typeface="+mn-ea"/>
              </a:rPr>
              <a:t>발전용 </a:t>
            </a:r>
            <a:r>
              <a:rPr lang="ko-KR" altLang="en-US" sz="1400" dirty="0" err="1">
                <a:latin typeface="+mn-ea"/>
              </a:rPr>
              <a:t>예측제도</a:t>
            </a:r>
            <a:r>
              <a:rPr lang="ko-KR" altLang="en-US" sz="1400" dirty="0">
                <a:latin typeface="+mn-ea"/>
              </a:rPr>
              <a:t> 시험 심사 및 정산 기준 평가 기술로 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활용</a:t>
            </a:r>
            <a:endParaRPr lang="en-US" altLang="ko-KR" sz="14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>
                <a:latin typeface="+mn-ea"/>
              </a:rPr>
              <a:t>전력수요 예측 기술 및 </a:t>
            </a:r>
            <a:r>
              <a:rPr lang="ko-KR" altLang="en-US" sz="1400" dirty="0" err="1">
                <a:latin typeface="+mn-ea"/>
              </a:rPr>
              <a:t>가상발전소</a:t>
            </a:r>
            <a:r>
              <a:rPr lang="ko-KR" altLang="en-US" sz="1400" dirty="0">
                <a:latin typeface="+mn-ea"/>
              </a:rPr>
              <a:t> 기술로서 확장 가능</a:t>
            </a:r>
            <a:endParaRPr lang="en-US" altLang="ko-KR" sz="1400" dirty="0"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95B0B2-C61D-4CD8-8BEB-0D7F79537F41}"/>
              </a:ext>
            </a:extLst>
          </p:cNvPr>
          <p:cNvSpPr txBox="1"/>
          <p:nvPr/>
        </p:nvSpPr>
        <p:spPr>
          <a:xfrm>
            <a:off x="1000125" y="5531425"/>
            <a:ext cx="5004793" cy="85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1400" dirty="0"/>
              <a:t>가장 효율적인 시간대별 태양광 발전과 국가 </a:t>
            </a:r>
            <a:r>
              <a:rPr lang="ko-KR" altLang="en-US" sz="1400" dirty="0" err="1"/>
              <a:t>전력망을</a:t>
            </a:r>
            <a:r>
              <a:rPr lang="ko-KR" altLang="en-US" sz="1400" dirty="0"/>
              <a:t> 조합</a:t>
            </a:r>
            <a:endParaRPr lang="en-US" altLang="ko-KR" sz="1400" dirty="0"/>
          </a:p>
          <a:p>
            <a:pPr algn="r">
              <a:lnSpc>
                <a:spcPct val="120000"/>
              </a:lnSpc>
            </a:pPr>
            <a:r>
              <a:rPr lang="ko-KR" altLang="en-US" sz="1400" dirty="0"/>
              <a:t>각 소비자 그룹에 최적화된 공급계획 수립</a:t>
            </a:r>
            <a:r>
              <a:rPr lang="en-US" altLang="ko-KR" sz="1400" dirty="0"/>
              <a:t> </a:t>
            </a:r>
          </a:p>
          <a:p>
            <a:pPr algn="r">
              <a:lnSpc>
                <a:spcPct val="120000"/>
              </a:lnSpc>
            </a:pPr>
            <a:r>
              <a:rPr lang="ko-KR" altLang="en-US" sz="1400" dirty="0"/>
              <a:t>미세먼지 등 환경개선과 발전소 운영에 따른 위험요인 제거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D1AE60-C059-4FA3-A639-BB55B9CC4115}"/>
              </a:ext>
            </a:extLst>
          </p:cNvPr>
          <p:cNvSpPr txBox="1"/>
          <p:nvPr/>
        </p:nvSpPr>
        <p:spPr>
          <a:xfrm>
            <a:off x="337956" y="3226095"/>
            <a:ext cx="3649448" cy="85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1400" dirty="0">
                <a:latin typeface="+mn-ea"/>
              </a:rPr>
              <a:t>에너지 중개 및 관리 분야</a:t>
            </a:r>
            <a:endParaRPr lang="en-US" altLang="ko-KR" sz="1400" dirty="0">
              <a:latin typeface="+mn-ea"/>
            </a:endParaRPr>
          </a:p>
          <a:p>
            <a:pPr algn="r">
              <a:lnSpc>
                <a:spcPct val="120000"/>
              </a:lnSpc>
            </a:pPr>
            <a:r>
              <a:rPr lang="ko-KR" altLang="en-US" sz="1400" dirty="0">
                <a:latin typeface="+mn-ea"/>
              </a:rPr>
              <a:t>전력 관리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문제 해결 분야 </a:t>
            </a:r>
            <a:endParaRPr lang="en-US" altLang="ko-KR" sz="1400" dirty="0">
              <a:latin typeface="+mn-ea"/>
            </a:endParaRPr>
          </a:p>
          <a:p>
            <a:pPr algn="r">
              <a:lnSpc>
                <a:spcPct val="120000"/>
              </a:lnSpc>
            </a:pPr>
            <a:r>
              <a:rPr lang="ko-KR" altLang="en-US" sz="1400" dirty="0">
                <a:latin typeface="+mn-ea"/>
              </a:rPr>
              <a:t>기술 </a:t>
            </a:r>
            <a:r>
              <a:rPr lang="ko-KR" altLang="en-US" sz="1400" dirty="0" err="1">
                <a:latin typeface="+mn-ea"/>
              </a:rPr>
              <a:t>접목형</a:t>
            </a:r>
            <a:r>
              <a:rPr lang="ko-KR" altLang="en-US" sz="1400" dirty="0">
                <a:latin typeface="+mn-ea"/>
              </a:rPr>
              <a:t> 에너지 비즈니스 활성화</a:t>
            </a:r>
          </a:p>
        </p:txBody>
      </p:sp>
      <p:sp>
        <p:nvSpPr>
          <p:cNvPr id="33" name="슬라이드 번호 개체 틀 2">
            <a:extLst>
              <a:ext uri="{FF2B5EF4-FFF2-40B4-BE49-F238E27FC236}">
                <a16:creationId xmlns:a16="http://schemas.microsoft.com/office/drawing/2014/main" id="{98E10D9C-389C-4C5F-AA82-E342B05D9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9138" y="6297831"/>
            <a:ext cx="2743200" cy="365125"/>
          </a:xfrm>
        </p:spPr>
        <p:txBody>
          <a:bodyPr/>
          <a:lstStyle/>
          <a:p>
            <a:fld id="{C86E8AEA-039A-4E28-840D-D66AA94F4A8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414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27" grpId="0" animBg="1"/>
      <p:bldP spid="28" grpId="0" animBg="1"/>
      <p:bldP spid="60" grpId="0" animBg="1"/>
      <p:bldP spid="10" grpId="0"/>
      <p:bldP spid="68" grpId="0"/>
      <p:bldP spid="75" grpId="0"/>
      <p:bldP spid="80" grpId="0"/>
      <p:bldP spid="29" grpId="0" build="p"/>
      <p:bldP spid="30" grpId="0" build="p"/>
      <p:bldP spid="31" grpId="0" build="p"/>
      <p:bldP spid="3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id="{B52DD69C-B0F9-4340-A28F-468AD969ED68}"/>
              </a:ext>
            </a:extLst>
          </p:cNvPr>
          <p:cNvSpPr/>
          <p:nvPr/>
        </p:nvSpPr>
        <p:spPr>
          <a:xfrm>
            <a:off x="1073457" y="2931850"/>
            <a:ext cx="1704513" cy="1704513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  <a:effectLst>
            <a:outerShdw blurRad="889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55D6DD74-0828-4263-A0A8-8E34C54E80B6}"/>
              </a:ext>
            </a:extLst>
          </p:cNvPr>
          <p:cNvSpPr/>
          <p:nvPr/>
        </p:nvSpPr>
        <p:spPr>
          <a:xfrm>
            <a:off x="3687559" y="2931849"/>
            <a:ext cx="1704513" cy="1704513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  <a:effectLst>
            <a:outerShdw blurRad="889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58A94C-C995-4532-A371-6D50C28671BD}"/>
              </a:ext>
            </a:extLst>
          </p:cNvPr>
          <p:cNvSpPr/>
          <p:nvPr/>
        </p:nvSpPr>
        <p:spPr>
          <a:xfrm rot="5400000">
            <a:off x="5904165" y="-2183389"/>
            <a:ext cx="60375" cy="9721790"/>
          </a:xfrm>
          <a:prstGeom prst="rect">
            <a:avLst/>
          </a:prstGeom>
          <a:gradFill>
            <a:gsLst>
              <a:gs pos="0">
                <a:srgbClr val="FFC000"/>
              </a:gs>
              <a:gs pos="100000">
                <a:schemeClr val="accent6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01655-B3C2-41E4-8D00-1D8395F9EA5C}"/>
              </a:ext>
            </a:extLst>
          </p:cNvPr>
          <p:cNvSpPr txBox="1"/>
          <p:nvPr/>
        </p:nvSpPr>
        <p:spPr>
          <a:xfrm>
            <a:off x="1073457" y="1876697"/>
            <a:ext cx="858914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AB10A6-0769-4E53-9F9A-2BA3741A2EF9}"/>
              </a:ext>
            </a:extLst>
          </p:cNvPr>
          <p:cNvSpPr txBox="1"/>
          <p:nvPr/>
        </p:nvSpPr>
        <p:spPr>
          <a:xfrm>
            <a:off x="1435835" y="4856886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선정배경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098053-A541-41A2-B4A3-4E1F3E2CAD94}"/>
              </a:ext>
            </a:extLst>
          </p:cNvPr>
          <p:cNvSpPr txBox="1"/>
          <p:nvPr/>
        </p:nvSpPr>
        <p:spPr>
          <a:xfrm>
            <a:off x="3700583" y="4856886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태양광 발전 사업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C25D7E-A06B-4FC7-BFB6-A8A635CE25D0}"/>
              </a:ext>
            </a:extLst>
          </p:cNvPr>
          <p:cNvSpPr txBox="1"/>
          <p:nvPr/>
        </p:nvSpPr>
        <p:spPr>
          <a:xfrm>
            <a:off x="6635185" y="4856886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분석 목표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49451F-DB76-4F86-999C-E8ACD5976DE7}"/>
              </a:ext>
            </a:extLst>
          </p:cNvPr>
          <p:cNvSpPr txBox="1"/>
          <p:nvPr/>
        </p:nvSpPr>
        <p:spPr>
          <a:xfrm>
            <a:off x="9249102" y="4856886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변수 선정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12A42EA-58F6-47EA-9C2F-D37BF3EA01D6}"/>
              </a:ext>
            </a:extLst>
          </p:cNvPr>
          <p:cNvSpPr/>
          <p:nvPr/>
        </p:nvSpPr>
        <p:spPr>
          <a:xfrm>
            <a:off x="6301661" y="2931848"/>
            <a:ext cx="1704513" cy="1704513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  <a:effectLst>
            <a:outerShdw blurRad="889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D5E29D6-B0EC-4122-8373-2E9628F96AC9}"/>
              </a:ext>
            </a:extLst>
          </p:cNvPr>
          <p:cNvSpPr/>
          <p:nvPr/>
        </p:nvSpPr>
        <p:spPr>
          <a:xfrm>
            <a:off x="8915578" y="2931848"/>
            <a:ext cx="1704513" cy="1704513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  <a:effectLst>
            <a:outerShdw blurRad="889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 descr="Global, information, news, script, writing">
            <a:extLst>
              <a:ext uri="{FF2B5EF4-FFF2-40B4-BE49-F238E27FC236}">
                <a16:creationId xmlns:a16="http://schemas.microsoft.com/office/drawing/2014/main" id="{92E7679B-9A61-4C51-B1D9-502224AD8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648" y="3337039"/>
            <a:ext cx="894130" cy="894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Bulb, cell, energy, solar, sunny, technology">
            <a:extLst>
              <a:ext uri="{FF2B5EF4-FFF2-40B4-BE49-F238E27FC236}">
                <a16:creationId xmlns:a16="http://schemas.microsoft.com/office/drawing/2014/main" id="{0290644E-7614-4365-AEB1-FD73BD3B7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074" y="3239384"/>
            <a:ext cx="1098274" cy="1098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Analysis, graph, report">
            <a:extLst>
              <a:ext uri="{FF2B5EF4-FFF2-40B4-BE49-F238E27FC236}">
                <a16:creationId xmlns:a16="http://schemas.microsoft.com/office/drawing/2014/main" id="{7BDAD25E-06CB-472F-AF11-EFEEBFBB4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942" y="3239384"/>
            <a:ext cx="1037948" cy="1037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Business, management, marketing, research, seo">
            <a:extLst>
              <a:ext uri="{FF2B5EF4-FFF2-40B4-BE49-F238E27FC236}">
                <a16:creationId xmlns:a16="http://schemas.microsoft.com/office/drawing/2014/main" id="{F4AD0405-BB08-468B-89AE-D5115927C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8516" y="3371826"/>
            <a:ext cx="859343" cy="85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바닥글 개체 틀 13">
            <a:extLst>
              <a:ext uri="{FF2B5EF4-FFF2-40B4-BE49-F238E27FC236}">
                <a16:creationId xmlns:a16="http://schemas.microsoft.com/office/drawing/2014/main" id="{80294765-76E1-4486-AC61-83E97BED7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조 솔라시도</a:t>
            </a:r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33254026-2781-4C0C-8FC7-B8D78E1D1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CD8ED-7A6B-4C52-8E0F-6C4E088A157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1395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1D9C787-248E-467C-8CB1-4D9ACD5FFF14}"/>
              </a:ext>
            </a:extLst>
          </p:cNvPr>
          <p:cNvSpPr/>
          <p:nvPr/>
        </p:nvSpPr>
        <p:spPr>
          <a:xfrm>
            <a:off x="6216149" y="2710770"/>
            <a:ext cx="742950" cy="1829312"/>
          </a:xfrm>
          <a:prstGeom prst="rect">
            <a:avLst/>
          </a:prstGeom>
          <a:noFill/>
          <a:ln w="28575">
            <a:solidFill>
              <a:srgbClr val="F3954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FEFFC8D-EF2D-40B9-9000-A8FC5107917F}"/>
              </a:ext>
            </a:extLst>
          </p:cNvPr>
          <p:cNvGrpSpPr/>
          <p:nvPr/>
        </p:nvGrpSpPr>
        <p:grpSpPr>
          <a:xfrm>
            <a:off x="4281463" y="1882607"/>
            <a:ext cx="3681087" cy="3012784"/>
            <a:chOff x="4281463" y="1882607"/>
            <a:chExt cx="3681087" cy="3012784"/>
          </a:xfrm>
        </p:grpSpPr>
        <p:graphicFrame>
          <p:nvGraphicFramePr>
            <p:cNvPr id="3" name="차트 2">
              <a:extLst>
                <a:ext uri="{FF2B5EF4-FFF2-40B4-BE49-F238E27FC236}">
                  <a16:creationId xmlns:a16="http://schemas.microsoft.com/office/drawing/2014/main" id="{62BAB997-7423-4E03-91AC-C1A0822A851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126295427"/>
                </p:ext>
              </p:extLst>
            </p:nvPr>
          </p:nvGraphicFramePr>
          <p:xfrm>
            <a:off x="4281463" y="1882607"/>
            <a:ext cx="3681087" cy="301278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68DC8CB-B223-484A-ADE1-5E34EB9D118E}"/>
                </a:ext>
              </a:extLst>
            </p:cNvPr>
            <p:cNvSpPr txBox="1"/>
            <p:nvPr/>
          </p:nvSpPr>
          <p:spPr>
            <a:xfrm>
              <a:off x="4588383" y="2023572"/>
              <a:ext cx="74090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단위 </a:t>
              </a:r>
              <a:r>
                <a:rPr lang="en-US" altLang="ko-KR" sz="105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: GW</a:t>
              </a:r>
              <a:endParaRPr lang="ko-KR" altLang="en-US" sz="105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</p:txBody>
        </p:sp>
      </p:grp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EC7785A3-3584-4ECA-BF77-02B3DAD789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5359967"/>
              </p:ext>
            </p:extLst>
          </p:nvPr>
        </p:nvGraphicFramePr>
        <p:xfrm>
          <a:off x="8251398" y="1749917"/>
          <a:ext cx="3604899" cy="33505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F678B56-B352-442A-A1A3-C5B3F036F306}"/>
              </a:ext>
            </a:extLst>
          </p:cNvPr>
          <p:cNvSpPr txBox="1"/>
          <p:nvPr/>
        </p:nvSpPr>
        <p:spPr>
          <a:xfrm>
            <a:off x="8685313" y="1421014"/>
            <a:ext cx="30861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그린뉴딜 수혜로 올해 가장 큰 성장이</a:t>
            </a:r>
            <a:endParaRPr lang="en-US" altLang="ko-KR" sz="16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ko-KR" altLang="en-US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예상되는 신재생에너지원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CA486B-99CA-4D44-90EE-BEB5E4749271}"/>
              </a:ext>
            </a:extLst>
          </p:cNvPr>
          <p:cNvSpPr txBox="1"/>
          <p:nvPr/>
        </p:nvSpPr>
        <p:spPr>
          <a:xfrm>
            <a:off x="4640725" y="1544124"/>
            <a:ext cx="29105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800" b="0" i="0" u="none" strike="noStrike" kern="1200" cap="all" spc="50" baseline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defRPr>
            </a:pPr>
            <a:r>
              <a:rPr lang="ko-KR" altLang="en-US" sz="16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그린뉴딜과제</a:t>
            </a:r>
            <a:r>
              <a:rPr lang="en-US" altLang="ko-KR" sz="1600" b="0" baseline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ko-KR" sz="16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재생에너지</a:t>
            </a:r>
            <a:r>
              <a:rPr lang="en-US" altLang="ko-KR" sz="1600" b="0" baseline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16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3020</a:t>
            </a:r>
            <a:endParaRPr lang="ko-KR" altLang="ko-KR" sz="16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1A97E11-A35A-4911-8C2E-74EB9981D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436" y="1239083"/>
            <a:ext cx="3474167" cy="3785680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3E74890-14C4-498C-B32F-576099AB920C}"/>
              </a:ext>
            </a:extLst>
          </p:cNvPr>
          <p:cNvCxnSpPr/>
          <p:nvPr/>
        </p:nvCxnSpPr>
        <p:spPr>
          <a:xfrm>
            <a:off x="1122680" y="2875280"/>
            <a:ext cx="711200" cy="50292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C3CD7BB-D224-4C66-8A87-5B4E68F6121A}"/>
              </a:ext>
            </a:extLst>
          </p:cNvPr>
          <p:cNvCxnSpPr>
            <a:cxnSpLocks/>
          </p:cNvCxnSpPr>
          <p:nvPr/>
        </p:nvCxnSpPr>
        <p:spPr>
          <a:xfrm>
            <a:off x="1122680" y="2828751"/>
            <a:ext cx="711200" cy="32084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바닥글 개체 틀 19">
            <a:extLst>
              <a:ext uri="{FF2B5EF4-FFF2-40B4-BE49-F238E27FC236}">
                <a16:creationId xmlns:a16="http://schemas.microsoft.com/office/drawing/2014/main" id="{453C495C-33DE-4763-BF46-17E2B3AA3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조 솔라시도</a:t>
            </a:r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B669292C-C451-4895-9FAB-28EEA2314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CD8ED-7A6B-4C52-8E0F-6C4E088A157A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34324C-E3EB-4464-908D-96CCE3C591EC}"/>
              </a:ext>
            </a:extLst>
          </p:cNvPr>
          <p:cNvSpPr txBox="1"/>
          <p:nvPr/>
        </p:nvSpPr>
        <p:spPr>
          <a:xfrm>
            <a:off x="128711" y="184785"/>
            <a:ext cx="1725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01 | </a:t>
            </a:r>
            <a:r>
              <a:rPr lang="ko-KR" altLang="en-US" sz="200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선정배경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11CB1E-A72B-4237-8A12-8DD131C4C3EB}"/>
              </a:ext>
            </a:extLst>
          </p:cNvPr>
          <p:cNvSpPr txBox="1"/>
          <p:nvPr/>
        </p:nvSpPr>
        <p:spPr>
          <a:xfrm>
            <a:off x="6311470" y="2520974"/>
            <a:ext cx="56457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  <a:latin typeface="+mj-ea"/>
                <a:ea typeface="+mj-ea"/>
              </a:rPr>
              <a:t>42.7</a:t>
            </a:r>
            <a:endParaRPr lang="ko-KR" altLang="en-US" sz="140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436" y="5071292"/>
            <a:ext cx="188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+mn-ea"/>
              </a:rPr>
              <a:t>Toe : ton of equivalent </a:t>
            </a:r>
            <a:r>
              <a:rPr lang="ko-KR" altLang="en-US" sz="900" dirty="0" err="1" smtClean="0">
                <a:latin typeface="+mn-ea"/>
              </a:rPr>
              <a:t>석유환산톤</a:t>
            </a:r>
            <a:endParaRPr lang="en-US" altLang="ko-KR" sz="900" dirty="0" smtClean="0">
              <a:latin typeface="+mn-ea"/>
            </a:endParaRPr>
          </a:p>
          <a:p>
            <a:r>
              <a:rPr lang="ko-KR" altLang="en-US" sz="900" dirty="0" smtClean="0">
                <a:latin typeface="+mn-ea"/>
              </a:rPr>
              <a:t>석유 </a:t>
            </a:r>
            <a:r>
              <a:rPr lang="en-US" altLang="ko-KR" sz="900" dirty="0" smtClean="0">
                <a:latin typeface="+mn-ea"/>
              </a:rPr>
              <a:t>1</a:t>
            </a:r>
            <a:r>
              <a:rPr lang="ko-KR" altLang="en-US" sz="900" dirty="0" smtClean="0">
                <a:latin typeface="+mn-ea"/>
              </a:rPr>
              <a:t>톤을 연소할 때 발생하는 에너지</a:t>
            </a:r>
            <a:endParaRPr lang="en-US" altLang="ko-KR" sz="900" dirty="0" smtClean="0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45741" y="2046656"/>
            <a:ext cx="6559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(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기가와트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)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FEFFC8D-EF2D-40B9-9000-A8FC5107917F}"/>
              </a:ext>
            </a:extLst>
          </p:cNvPr>
          <p:cNvGrpSpPr/>
          <p:nvPr/>
        </p:nvGrpSpPr>
        <p:grpSpPr>
          <a:xfrm>
            <a:off x="-370227" y="5422709"/>
            <a:ext cx="4448180" cy="3012784"/>
            <a:chOff x="4588383" y="130605"/>
            <a:chExt cx="4448180" cy="3012784"/>
          </a:xfrm>
        </p:grpSpPr>
        <p:graphicFrame>
          <p:nvGraphicFramePr>
            <p:cNvPr id="24" name="차트 23">
              <a:extLst>
                <a:ext uri="{FF2B5EF4-FFF2-40B4-BE49-F238E27FC236}">
                  <a16:creationId xmlns:a16="http://schemas.microsoft.com/office/drawing/2014/main" id="{62BAB997-7423-4E03-91AC-C1A0822A851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931869516"/>
                </p:ext>
              </p:extLst>
            </p:nvPr>
          </p:nvGraphicFramePr>
          <p:xfrm>
            <a:off x="5355476" y="130605"/>
            <a:ext cx="3681087" cy="301278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68DC8CB-B223-484A-ADE1-5E34EB9D118E}"/>
                </a:ext>
              </a:extLst>
            </p:cNvPr>
            <p:cNvSpPr txBox="1"/>
            <p:nvPr/>
          </p:nvSpPr>
          <p:spPr>
            <a:xfrm>
              <a:off x="4588383" y="2023572"/>
              <a:ext cx="74090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단위 </a:t>
              </a:r>
              <a:r>
                <a:rPr lang="en-US" altLang="ko-KR" sz="105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: GW</a:t>
              </a:r>
              <a:endParaRPr lang="ko-KR" altLang="en-US" sz="105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805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Graphic spid="8" grpId="0">
        <p:bldAsOne/>
      </p:bldGraphic>
      <p:bldP spid="9" grpId="0"/>
      <p:bldP spid="10" grpId="0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D19D55E6-9D0C-4524-9941-8034110C7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조 솔라시도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2C96199-5BDA-4B41-ABCF-ED5164DD4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CD8ED-7A6B-4C52-8E0F-6C4E088A157A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8512E2-6079-423F-85D1-738E223E86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995"/>
          <a:stretch/>
        </p:blipFill>
        <p:spPr>
          <a:xfrm>
            <a:off x="498343" y="913507"/>
            <a:ext cx="5689484" cy="489094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7DCA6D1-A835-4357-9AB8-A56E5D0D26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0502"/>
          <a:stretch/>
        </p:blipFill>
        <p:spPr>
          <a:xfrm>
            <a:off x="6187827" y="1053548"/>
            <a:ext cx="5298602" cy="27857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ED9BA3D-5E52-43F9-9E3C-D64EEE9E7A5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1126"/>
          <a:stretch/>
        </p:blipFill>
        <p:spPr>
          <a:xfrm>
            <a:off x="6187827" y="3839276"/>
            <a:ext cx="5751608" cy="23148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05658A-8184-441C-994F-79ADB885D5F7}"/>
              </a:ext>
            </a:extLst>
          </p:cNvPr>
          <p:cNvSpPr txBox="1"/>
          <p:nvPr/>
        </p:nvSpPr>
        <p:spPr>
          <a:xfrm>
            <a:off x="128711" y="184785"/>
            <a:ext cx="1725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01 | </a:t>
            </a:r>
            <a:r>
              <a:rPr lang="ko-KR" altLang="en-US" sz="200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선정배경</a:t>
            </a:r>
          </a:p>
        </p:txBody>
      </p:sp>
    </p:spTree>
    <p:extLst>
      <p:ext uri="{BB962C8B-B14F-4D97-AF65-F5344CB8AC3E}">
        <p14:creationId xmlns:p14="http://schemas.microsoft.com/office/powerpoint/2010/main" val="1541646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바닥글 개체 틀 15">
            <a:extLst>
              <a:ext uri="{FF2B5EF4-FFF2-40B4-BE49-F238E27FC236}">
                <a16:creationId xmlns:a16="http://schemas.microsoft.com/office/drawing/2014/main" id="{5842F8D7-5BF3-4B65-A227-90CEF19AC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조 솔라시도</a:t>
            </a:r>
          </a:p>
        </p:txBody>
      </p:sp>
      <p:sp>
        <p:nvSpPr>
          <p:cNvPr id="37" name="슬라이드 번호 개체 틀 36">
            <a:extLst>
              <a:ext uri="{FF2B5EF4-FFF2-40B4-BE49-F238E27FC236}">
                <a16:creationId xmlns:a16="http://schemas.microsoft.com/office/drawing/2014/main" id="{EE415BA4-4546-4751-B5E1-1DA6281A5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CD8ED-7A6B-4C52-8E0F-6C4E088A157A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A66213A-94CE-40C3-83BD-C4AAA3D74820}"/>
              </a:ext>
            </a:extLst>
          </p:cNvPr>
          <p:cNvSpPr txBox="1"/>
          <p:nvPr/>
        </p:nvSpPr>
        <p:spPr>
          <a:xfrm>
            <a:off x="128711" y="184785"/>
            <a:ext cx="2616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02 | </a:t>
            </a:r>
            <a:r>
              <a:rPr lang="ko-KR" altLang="en-US" sz="200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태양광 발전 사업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381571" y="930770"/>
            <a:ext cx="8420747" cy="5609174"/>
            <a:chOff x="1381571" y="930770"/>
            <a:chExt cx="8420747" cy="5609174"/>
          </a:xfrm>
        </p:grpSpPr>
        <p:sp>
          <p:nvSpPr>
            <p:cNvPr id="4117" name="타원 4116">
              <a:extLst>
                <a:ext uri="{FF2B5EF4-FFF2-40B4-BE49-F238E27FC236}">
                  <a16:creationId xmlns:a16="http://schemas.microsoft.com/office/drawing/2014/main" id="{A1B66809-9AB5-4083-8160-B2B0C1563760}"/>
                </a:ext>
              </a:extLst>
            </p:cNvPr>
            <p:cNvSpPr/>
            <p:nvPr/>
          </p:nvSpPr>
          <p:spPr>
            <a:xfrm>
              <a:off x="2879957" y="2184545"/>
              <a:ext cx="4823123" cy="4355399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DA0A0A29-5C6F-4DA3-B62E-6A5C05FF6177}"/>
                </a:ext>
              </a:extLst>
            </p:cNvPr>
            <p:cNvSpPr/>
            <p:nvPr/>
          </p:nvSpPr>
          <p:spPr>
            <a:xfrm>
              <a:off x="5566366" y="1142720"/>
              <a:ext cx="3968251" cy="1934408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DCDE1D8-F9E8-40BC-9660-C3A84A4A6F7A}"/>
                </a:ext>
              </a:extLst>
            </p:cNvPr>
            <p:cNvSpPr/>
            <p:nvPr/>
          </p:nvSpPr>
          <p:spPr>
            <a:xfrm>
              <a:off x="1381571" y="1142720"/>
              <a:ext cx="4049144" cy="1934408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C5E8BD4-2895-49A9-9AA5-19D3831EF904}"/>
                </a:ext>
              </a:extLst>
            </p:cNvPr>
            <p:cNvSpPr/>
            <p:nvPr/>
          </p:nvSpPr>
          <p:spPr>
            <a:xfrm>
              <a:off x="4810950" y="1392237"/>
              <a:ext cx="1291211" cy="15367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4CEDDB5-77F8-42D2-9B1D-D6461555E8E3}"/>
                </a:ext>
              </a:extLst>
            </p:cNvPr>
            <p:cNvSpPr txBox="1"/>
            <p:nvPr/>
          </p:nvSpPr>
          <p:spPr>
            <a:xfrm>
              <a:off x="4819326" y="2439063"/>
              <a:ext cx="12939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/>
                <a:t>소규모발전소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1C84E2F-1355-480E-975A-779BB7237AB4}"/>
                </a:ext>
              </a:extLst>
            </p:cNvPr>
            <p:cNvSpPr txBox="1"/>
            <p:nvPr/>
          </p:nvSpPr>
          <p:spPr>
            <a:xfrm>
              <a:off x="6290825" y="5093956"/>
              <a:ext cx="10663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/>
                <a:t>전력거래소</a:t>
              </a:r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846A3A2D-C53A-433A-9EB2-510488FAAE7A}"/>
                </a:ext>
              </a:extLst>
            </p:cNvPr>
            <p:cNvGrpSpPr/>
            <p:nvPr/>
          </p:nvGrpSpPr>
          <p:grpSpPr>
            <a:xfrm>
              <a:off x="6217982" y="3900715"/>
              <a:ext cx="1178528" cy="1196958"/>
              <a:chOff x="3927441" y="4456482"/>
              <a:chExt cx="1219200" cy="1238266"/>
            </a:xfrm>
          </p:grpSpPr>
          <p:pic>
            <p:nvPicPr>
              <p:cNvPr id="4100" name="Picture 4" descr="Buildings, center, mal, mall, shopping">
                <a:extLst>
                  <a:ext uri="{FF2B5EF4-FFF2-40B4-BE49-F238E27FC236}">
                    <a16:creationId xmlns:a16="http://schemas.microsoft.com/office/drawing/2014/main" id="{2143D421-7081-4018-8E79-5CF966A8B6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27441" y="4475548"/>
                <a:ext cx="1219200" cy="1219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8FB4602F-FF73-40B4-BCE9-76AA86C65428}"/>
                  </a:ext>
                </a:extLst>
              </p:cNvPr>
              <p:cNvSpPr/>
              <p:nvPr/>
            </p:nvSpPr>
            <p:spPr>
              <a:xfrm>
                <a:off x="4350610" y="4456482"/>
                <a:ext cx="372862" cy="372862"/>
              </a:xfrm>
              <a:prstGeom prst="ellipse">
                <a:avLst/>
              </a:prstGeom>
              <a:solidFill>
                <a:srgbClr val="ED5C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102" name="Picture 6" descr="Flash, light, power, storm, charge, energy, lamp">
                <a:extLst>
                  <a:ext uri="{FF2B5EF4-FFF2-40B4-BE49-F238E27FC236}">
                    <a16:creationId xmlns:a16="http://schemas.microsoft.com/office/drawing/2014/main" id="{912DCDAA-E03E-4DBF-962C-3E0479B864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61643" y="4466032"/>
                <a:ext cx="372845" cy="3728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94203EB-25DA-4F23-BF15-E82788C6B3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4919" y="1389140"/>
              <a:ext cx="1219200" cy="1219200"/>
            </a:xfrm>
            <a:prstGeom prst="rect">
              <a:avLst/>
            </a:prstGeom>
          </p:spPr>
        </p:pic>
        <p:pic>
          <p:nvPicPr>
            <p:cNvPr id="4106" name="Picture 10" descr="Electric, electricity, energy, power, pylon">
              <a:extLst>
                <a:ext uri="{FF2B5EF4-FFF2-40B4-BE49-F238E27FC236}">
                  <a16:creationId xmlns:a16="http://schemas.microsoft.com/office/drawing/2014/main" id="{15615C61-8367-4658-AFCF-ABBD4F34B2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7731" y="1238547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DC1077E-D16C-492F-BEF5-A301D4B8C079}"/>
                </a:ext>
              </a:extLst>
            </p:cNvPr>
            <p:cNvSpPr txBox="1"/>
            <p:nvPr/>
          </p:nvSpPr>
          <p:spPr>
            <a:xfrm>
              <a:off x="1523649" y="2477408"/>
              <a:ext cx="12506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>
                  <a:latin typeface="+mn-ea"/>
                </a:rPr>
                <a:t>SMP</a:t>
              </a:r>
            </a:p>
            <a:p>
              <a:pPr algn="ctr"/>
              <a:r>
                <a:rPr lang="en-US" altLang="ko-KR" sz="1200">
                  <a:latin typeface="+mn-ea"/>
                </a:rPr>
                <a:t>(</a:t>
              </a:r>
              <a:r>
                <a:rPr lang="ko-KR" altLang="en-US" sz="1200">
                  <a:latin typeface="+mn-ea"/>
                </a:rPr>
                <a:t>한국전력 판매가</a:t>
              </a:r>
              <a:r>
                <a:rPr lang="en-US" altLang="ko-KR" sz="1200">
                  <a:latin typeface="+mn-ea"/>
                </a:rPr>
                <a:t>)</a:t>
              </a:r>
              <a:endParaRPr lang="ko-KR" altLang="en-US" sz="1200">
                <a:latin typeface="+mn-ea"/>
              </a:endParaRPr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CC3C7C4A-1273-41B0-B98C-DB605A39A313}"/>
                </a:ext>
              </a:extLst>
            </p:cNvPr>
            <p:cNvCxnSpPr>
              <a:cxnSpLocks/>
            </p:cNvCxnSpPr>
            <p:nvPr/>
          </p:nvCxnSpPr>
          <p:spPr>
            <a:xfrm>
              <a:off x="2834250" y="1870483"/>
              <a:ext cx="1517164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A7B00D09-023B-40CE-B90A-2611026F46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34250" y="2154153"/>
              <a:ext cx="1517164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F5FA254-976F-46A9-BBD3-E7D416023D6A}"/>
                </a:ext>
              </a:extLst>
            </p:cNvPr>
            <p:cNvSpPr txBox="1"/>
            <p:nvPr/>
          </p:nvSpPr>
          <p:spPr>
            <a:xfrm>
              <a:off x="3068387" y="1499394"/>
              <a:ext cx="9412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/>
                <a:t>수익 정산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4AF0AF9-2D29-414F-9568-A76A1348DDA6}"/>
                </a:ext>
              </a:extLst>
            </p:cNvPr>
            <p:cNvSpPr txBox="1"/>
            <p:nvPr/>
          </p:nvSpPr>
          <p:spPr>
            <a:xfrm>
              <a:off x="3068387" y="2184545"/>
              <a:ext cx="9412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/>
                <a:t>전력 판매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F2C7063-5063-483A-A0E6-16EFB330112E}"/>
                </a:ext>
              </a:extLst>
            </p:cNvPr>
            <p:cNvSpPr txBox="1"/>
            <p:nvPr/>
          </p:nvSpPr>
          <p:spPr>
            <a:xfrm>
              <a:off x="2772697" y="930770"/>
              <a:ext cx="135332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기본 판매 수익</a:t>
              </a:r>
            </a:p>
          </p:txBody>
        </p:sp>
        <p:pic>
          <p:nvPicPr>
            <p:cNvPr id="4108" name="Picture 12" descr="Cooling, factory, illustration, industry, oil, pipe, power">
              <a:extLst>
                <a:ext uri="{FF2B5EF4-FFF2-40B4-BE49-F238E27FC236}">
                  <a16:creationId xmlns:a16="http://schemas.microsoft.com/office/drawing/2014/main" id="{F6DF84C9-A078-4AC1-95E4-A1F49BDCC5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0469" y="1258208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AC70EDE-42A2-471E-9014-873972581631}"/>
                </a:ext>
              </a:extLst>
            </p:cNvPr>
            <p:cNvSpPr txBox="1"/>
            <p:nvPr/>
          </p:nvSpPr>
          <p:spPr>
            <a:xfrm>
              <a:off x="8163096" y="2467316"/>
              <a:ext cx="12506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latin typeface="+mn-ea"/>
                </a:rPr>
                <a:t>REC</a:t>
              </a:r>
            </a:p>
            <a:p>
              <a:pPr algn="ctr"/>
              <a:r>
                <a:rPr lang="en-US" altLang="ko-KR" sz="1200" dirty="0">
                  <a:latin typeface="+mn-ea"/>
                </a:rPr>
                <a:t>(</a:t>
              </a:r>
              <a:r>
                <a:rPr lang="ko-KR" altLang="en-US" sz="1200" dirty="0" smtClean="0">
                  <a:latin typeface="+mn-ea"/>
                </a:rPr>
                <a:t>생산공급인증서</a:t>
              </a:r>
              <a:r>
                <a:rPr lang="en-US" altLang="ko-KR" sz="1200" dirty="0">
                  <a:latin typeface="+mn-ea"/>
                </a:rPr>
                <a:t>)</a:t>
              </a:r>
              <a:endParaRPr lang="ko-KR" altLang="en-US" sz="1200" dirty="0">
                <a:latin typeface="+mn-ea"/>
              </a:endParaRPr>
            </a:p>
          </p:txBody>
        </p: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1CD6FA88-5B23-4984-8EE1-1B096A8A1D52}"/>
                </a:ext>
              </a:extLst>
            </p:cNvPr>
            <p:cNvCxnSpPr>
              <a:cxnSpLocks/>
            </p:cNvCxnSpPr>
            <p:nvPr/>
          </p:nvCxnSpPr>
          <p:spPr>
            <a:xfrm>
              <a:off x="6527660" y="1870483"/>
              <a:ext cx="1517164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774C3A4E-86D0-4E3A-AF4D-430847C045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27660" y="2154153"/>
              <a:ext cx="1517164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8B24164-72D3-4434-8819-47FD34C1A1BD}"/>
                </a:ext>
              </a:extLst>
            </p:cNvPr>
            <p:cNvSpPr txBox="1"/>
            <p:nvPr/>
          </p:nvSpPr>
          <p:spPr>
            <a:xfrm>
              <a:off x="6761797" y="1499394"/>
              <a:ext cx="9412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/>
                <a:t>전력 판매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9EB1E0D-D544-4BDC-AC2F-EC6C2009570A}"/>
                </a:ext>
              </a:extLst>
            </p:cNvPr>
            <p:cNvSpPr txBox="1"/>
            <p:nvPr/>
          </p:nvSpPr>
          <p:spPr>
            <a:xfrm>
              <a:off x="6823984" y="2184545"/>
              <a:ext cx="9685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/>
                <a:t>REC </a:t>
              </a:r>
              <a:r>
                <a:rPr lang="ko-KR" altLang="en-US" sz="1600"/>
                <a:t>정산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3FD5F49-DD23-4C16-BD50-32E10751D6E6}"/>
                </a:ext>
              </a:extLst>
            </p:cNvPr>
            <p:cNvSpPr txBox="1"/>
            <p:nvPr/>
          </p:nvSpPr>
          <p:spPr>
            <a:xfrm>
              <a:off x="6606890" y="965590"/>
              <a:ext cx="188175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추가 수익 </a:t>
              </a:r>
              <a:r>
                <a:rPr lang="en-US" altLang="ko-KR" sz="140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(RPS </a:t>
              </a:r>
              <a:r>
                <a:rPr lang="ko-KR" altLang="en-US" sz="140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제도</a:t>
              </a:r>
              <a:r>
                <a:rPr lang="en-US" altLang="ko-KR" sz="140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)</a:t>
              </a:r>
              <a:endPara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0259077-BCCA-4F25-AEE8-C7489545D2C6}"/>
                </a:ext>
              </a:extLst>
            </p:cNvPr>
            <p:cNvSpPr txBox="1"/>
            <p:nvPr/>
          </p:nvSpPr>
          <p:spPr>
            <a:xfrm>
              <a:off x="4742873" y="4092346"/>
              <a:ext cx="11176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발전량</a:t>
              </a:r>
              <a:r>
                <a:rPr lang="en-US" altLang="ko-KR" sz="1600" dirty="0"/>
                <a:t> </a:t>
              </a:r>
              <a:r>
                <a:rPr lang="ko-KR" altLang="en-US" sz="1600" dirty="0"/>
                <a:t>예측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43E811C-4C3A-4D23-8BEB-1F06D8696313}"/>
                </a:ext>
              </a:extLst>
            </p:cNvPr>
            <p:cNvSpPr txBox="1"/>
            <p:nvPr/>
          </p:nvSpPr>
          <p:spPr>
            <a:xfrm>
              <a:off x="4648564" y="4752764"/>
              <a:ext cx="12939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600"/>
                <a:t>인센티브</a:t>
              </a:r>
              <a:r>
                <a:rPr lang="en-US" altLang="ko-KR" sz="1600"/>
                <a:t> </a:t>
              </a:r>
              <a:r>
                <a:rPr lang="ko-KR" altLang="en-US" sz="1600"/>
                <a:t>정산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33F6A89-8CCF-4650-AADC-87BDC09CA0BE}"/>
                </a:ext>
              </a:extLst>
            </p:cNvPr>
            <p:cNvSpPr txBox="1"/>
            <p:nvPr/>
          </p:nvSpPr>
          <p:spPr>
            <a:xfrm>
              <a:off x="6735812" y="3229696"/>
              <a:ext cx="1623909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추가 수익</a:t>
              </a:r>
              <a:endPara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/>
              <a:r>
                <a:rPr lang="en-US" altLang="ko-KR" sz="140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</a:t>
              </a:r>
              <a:r>
                <a:rPr lang="ko-KR" altLang="en-US" sz="140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발전량 예측 제도</a:t>
              </a:r>
              <a:r>
                <a:rPr lang="en-US" altLang="ko-KR" sz="140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)</a:t>
              </a:r>
              <a:endPara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4105" name="TextBox 4104">
              <a:extLst>
                <a:ext uri="{FF2B5EF4-FFF2-40B4-BE49-F238E27FC236}">
                  <a16:creationId xmlns:a16="http://schemas.microsoft.com/office/drawing/2014/main" id="{874A828D-FA7E-4666-AD08-D3BD796012E4}"/>
                </a:ext>
              </a:extLst>
            </p:cNvPr>
            <p:cNvSpPr txBox="1"/>
            <p:nvPr/>
          </p:nvSpPr>
          <p:spPr>
            <a:xfrm>
              <a:off x="7790229" y="4491154"/>
              <a:ext cx="20120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안정적인 전력 제공을 위한</a:t>
              </a:r>
              <a:endParaRPr lang="en-US" altLang="ko-KR" sz="1400" dirty="0"/>
            </a:p>
            <a:p>
              <a:r>
                <a:rPr lang="ko-KR" altLang="en-US" sz="1400" dirty="0"/>
                <a:t>자료로 활용</a:t>
              </a:r>
            </a:p>
          </p:txBody>
        </p:sp>
        <p:grpSp>
          <p:nvGrpSpPr>
            <p:cNvPr id="4110" name="그룹 4109">
              <a:extLst>
                <a:ext uri="{FF2B5EF4-FFF2-40B4-BE49-F238E27FC236}">
                  <a16:creationId xmlns:a16="http://schemas.microsoft.com/office/drawing/2014/main" id="{65FFF957-1031-4CB0-A680-1441A1A4FD51}"/>
                </a:ext>
              </a:extLst>
            </p:cNvPr>
            <p:cNvGrpSpPr/>
            <p:nvPr/>
          </p:nvGrpSpPr>
          <p:grpSpPr>
            <a:xfrm>
              <a:off x="3068387" y="3780873"/>
              <a:ext cx="1219200" cy="1219200"/>
              <a:chOff x="3670395" y="4373471"/>
              <a:chExt cx="1219200" cy="1219200"/>
            </a:xfrm>
          </p:grpSpPr>
          <p:sp>
            <p:nvSpPr>
              <p:cNvPr id="4109" name="타원 4108">
                <a:extLst>
                  <a:ext uri="{FF2B5EF4-FFF2-40B4-BE49-F238E27FC236}">
                    <a16:creationId xmlns:a16="http://schemas.microsoft.com/office/drawing/2014/main" id="{4F4AA0DC-7119-4007-B4C9-99E344C353FA}"/>
                  </a:ext>
                </a:extLst>
              </p:cNvPr>
              <p:cNvSpPr/>
              <p:nvPr/>
            </p:nvSpPr>
            <p:spPr>
              <a:xfrm>
                <a:off x="3749040" y="4489902"/>
                <a:ext cx="1061910" cy="1061910"/>
              </a:xfrm>
              <a:prstGeom prst="ellipse">
                <a:avLst/>
              </a:prstGeom>
              <a:solidFill>
                <a:srgbClr val="E9FA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8" name="Picture 4" descr="Avoid, greeting, handshake, stop">
                <a:extLst>
                  <a:ext uri="{FF2B5EF4-FFF2-40B4-BE49-F238E27FC236}">
                    <a16:creationId xmlns:a16="http://schemas.microsoft.com/office/drawing/2014/main" id="{EE377057-36F7-44F2-9808-B461D1CF32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9375" b="89844" l="7813" r="90625">
                            <a14:foregroundMark x1="7813" y1="46875" x2="7813" y2="46875"/>
                            <a14:foregroundMark x1="90625" y1="44531" x2="90625" y2="44531"/>
                            <a14:backgroundMark x1="48438" y1="33594" x2="60156" y2="10156"/>
                            <a14:backgroundMark x1="35156" y1="25000" x2="46094" y2="25000"/>
                            <a14:backgroundMark x1="67188" y1="27344" x2="54688" y2="25000"/>
                            <a14:backgroundMark x1="68750" y1="18750" x2="64063" y2="21875"/>
                            <a14:backgroundMark x1="28906" y1="10156" x2="36719" y2="2109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70395" y="4373471"/>
                <a:ext cx="1219200" cy="1219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23B993B1-AD1D-4783-8B71-BC529ECB46CE}"/>
                  </a:ext>
                </a:extLst>
              </p:cNvPr>
              <p:cNvSpPr/>
              <p:nvPr/>
            </p:nvSpPr>
            <p:spPr>
              <a:xfrm>
                <a:off x="3749040" y="4489902"/>
                <a:ext cx="1061910" cy="106191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6BA35FD-554D-427E-9A8B-F76551F96DA8}"/>
                </a:ext>
              </a:extLst>
            </p:cNvPr>
            <p:cNvSpPr txBox="1"/>
            <p:nvPr/>
          </p:nvSpPr>
          <p:spPr>
            <a:xfrm>
              <a:off x="3142624" y="5015747"/>
              <a:ext cx="10663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/>
                <a:t>중개사업자</a:t>
              </a:r>
            </a:p>
          </p:txBody>
        </p: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0A3C3D03-B428-4E49-957B-E38213995F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71719" y="2928981"/>
              <a:ext cx="657481" cy="926146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123D78B2-CD06-485C-9CC3-67D8B6523A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08942" y="2853189"/>
              <a:ext cx="681452" cy="92768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06429CE3-0912-41B3-ADF8-ADED50CC8E80}"/>
                </a:ext>
              </a:extLst>
            </p:cNvPr>
            <p:cNvSpPr txBox="1"/>
            <p:nvPr/>
          </p:nvSpPr>
          <p:spPr>
            <a:xfrm>
              <a:off x="3499562" y="3257368"/>
              <a:ext cx="9412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600"/>
                <a:t>수익 정산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4ECE4B9-D34B-41AC-B869-81BED038B819}"/>
                </a:ext>
              </a:extLst>
            </p:cNvPr>
            <p:cNvSpPr txBox="1"/>
            <p:nvPr/>
          </p:nvSpPr>
          <p:spPr>
            <a:xfrm>
              <a:off x="4638989" y="3368815"/>
              <a:ext cx="99257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/>
                <a:t>전력 중개 </a:t>
              </a:r>
              <a:endParaRPr lang="en-US" altLang="ko-KR" sz="1600"/>
            </a:p>
            <a:p>
              <a:pPr algn="ctr"/>
              <a:r>
                <a:rPr lang="ko-KR" altLang="en-US" sz="1600"/>
                <a:t>계약</a:t>
              </a:r>
            </a:p>
          </p:txBody>
        </p:sp>
        <p:cxnSp>
          <p:nvCxnSpPr>
            <p:cNvPr id="104" name="직선 화살표 연결선 103">
              <a:extLst>
                <a:ext uri="{FF2B5EF4-FFF2-40B4-BE49-F238E27FC236}">
                  <a16:creationId xmlns:a16="http://schemas.microsoft.com/office/drawing/2014/main" id="{52FC14CA-B027-4C8F-93F2-0DF7DF12F26C}"/>
                </a:ext>
              </a:extLst>
            </p:cNvPr>
            <p:cNvCxnSpPr>
              <a:cxnSpLocks/>
            </p:cNvCxnSpPr>
            <p:nvPr/>
          </p:nvCxnSpPr>
          <p:spPr>
            <a:xfrm>
              <a:off x="4536955" y="4493770"/>
              <a:ext cx="1517164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화살표 연결선 104">
              <a:extLst>
                <a:ext uri="{FF2B5EF4-FFF2-40B4-BE49-F238E27FC236}">
                  <a16:creationId xmlns:a16="http://schemas.microsoft.com/office/drawing/2014/main" id="{D9575AA8-00BF-4DB6-887D-D3DDE7856B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36955" y="4711822"/>
              <a:ext cx="1517164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>
            <a:off x="309048" y="3195813"/>
            <a:ext cx="23727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+mn-ea"/>
              </a:rPr>
              <a:t>System </a:t>
            </a:r>
            <a:r>
              <a:rPr lang="en-US" altLang="ko-KR" sz="900" dirty="0">
                <a:latin typeface="+mn-ea"/>
              </a:rPr>
              <a:t>Marginal </a:t>
            </a:r>
            <a:r>
              <a:rPr lang="en-US" altLang="ko-KR" sz="900" dirty="0" smtClean="0">
                <a:latin typeface="+mn-ea"/>
              </a:rPr>
              <a:t>Price(SMP) :  </a:t>
            </a:r>
            <a:r>
              <a:rPr lang="ko-KR" altLang="en-US" sz="900" dirty="0" smtClean="0">
                <a:latin typeface="+mn-ea"/>
              </a:rPr>
              <a:t>계통한계가격</a:t>
            </a:r>
            <a:endParaRPr lang="en-US" altLang="ko-KR" sz="900" dirty="0">
              <a:latin typeface="+mn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433286" y="3128804"/>
            <a:ext cx="3488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+mn-ea"/>
              </a:rPr>
              <a:t>Renewable portfolio standard (RPS): </a:t>
            </a:r>
            <a:r>
              <a:rPr lang="ko-KR" altLang="en-US" sz="900" dirty="0">
                <a:latin typeface="+mn-ea"/>
              </a:rPr>
              <a:t>신재생에너지 공급 의무화 </a:t>
            </a:r>
            <a:r>
              <a:rPr lang="ko-KR" altLang="en-US" sz="900" dirty="0" smtClean="0">
                <a:latin typeface="+mn-ea"/>
              </a:rPr>
              <a:t>제도</a:t>
            </a:r>
            <a:endParaRPr lang="en-US" altLang="ko-KR" sz="900" dirty="0" smtClean="0"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Renewable Energy </a:t>
            </a:r>
            <a:r>
              <a:rPr lang="en-US" altLang="ko-KR" sz="900" dirty="0" smtClean="0">
                <a:latin typeface="+mn-ea"/>
              </a:rPr>
              <a:t>Certificate(REC) : </a:t>
            </a:r>
            <a:r>
              <a:rPr lang="ko-KR" altLang="en-US" sz="900" dirty="0" smtClean="0">
                <a:latin typeface="+mn-ea"/>
              </a:rPr>
              <a:t>신재생에너지 </a:t>
            </a:r>
            <a:r>
              <a:rPr lang="ko-KR" altLang="en-US" sz="900" dirty="0" err="1" smtClean="0">
                <a:latin typeface="+mn-ea"/>
              </a:rPr>
              <a:t>공급인증서</a:t>
            </a:r>
            <a:endParaRPr lang="en-US" altLang="ko-KR" sz="9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414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바닥글 개체 틀 15">
            <a:extLst>
              <a:ext uri="{FF2B5EF4-FFF2-40B4-BE49-F238E27FC236}">
                <a16:creationId xmlns:a16="http://schemas.microsoft.com/office/drawing/2014/main" id="{5842F8D7-5BF3-4B65-A227-90CEF19AC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조 솔라시도</a:t>
            </a:r>
          </a:p>
        </p:txBody>
      </p:sp>
      <p:sp>
        <p:nvSpPr>
          <p:cNvPr id="37" name="슬라이드 번호 개체 틀 36">
            <a:extLst>
              <a:ext uri="{FF2B5EF4-FFF2-40B4-BE49-F238E27FC236}">
                <a16:creationId xmlns:a16="http://schemas.microsoft.com/office/drawing/2014/main" id="{EE415BA4-4546-4751-B5E1-1DA6281A5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CD8ED-7A6B-4C52-8E0F-6C4E088A157A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A66213A-94CE-40C3-83BD-C4AAA3D74820}"/>
              </a:ext>
            </a:extLst>
          </p:cNvPr>
          <p:cNvSpPr txBox="1"/>
          <p:nvPr/>
        </p:nvSpPr>
        <p:spPr>
          <a:xfrm>
            <a:off x="128711" y="184785"/>
            <a:ext cx="2616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02 | </a:t>
            </a:r>
            <a:r>
              <a:rPr lang="ko-KR" altLang="en-US" sz="200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태양광 발전 사업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859912" y="468918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재생에너지 발전량 </a:t>
            </a:r>
            <a:r>
              <a:rPr lang="ko-KR" altLang="en-US" dirty="0" err="1"/>
              <a:t>예측제도란</a:t>
            </a:r>
            <a:r>
              <a:rPr lang="ko-KR" altLang="en-US" dirty="0"/>
              <a:t> 20MW 초과 태양광 및 풍력 발전사업자 등이 발전량을 하루 전에 미리 </a:t>
            </a:r>
            <a:r>
              <a:rPr lang="ko-KR" altLang="en-US" dirty="0" err="1"/>
              <a:t>예측·제출하고</a:t>
            </a:r>
            <a:r>
              <a:rPr lang="ko-KR" altLang="en-US" dirty="0"/>
              <a:t> 당일 일정 오차율 이내면 </a:t>
            </a:r>
            <a:r>
              <a:rPr lang="ko-KR" altLang="en-US" dirty="0" err="1"/>
              <a:t>정산금을</a:t>
            </a:r>
            <a:r>
              <a:rPr lang="ko-KR" altLang="en-US" dirty="0"/>
              <a:t> 지급하는 제도다. 재생에너지 발전량 </a:t>
            </a:r>
            <a:r>
              <a:rPr lang="ko-KR" altLang="en-US" dirty="0" err="1"/>
              <a:t>예측제도에</a:t>
            </a:r>
            <a:r>
              <a:rPr lang="ko-KR" altLang="en-US" dirty="0"/>
              <a:t> 참여한 자원은 예측 오차율이 6~8%이면 </a:t>
            </a:r>
            <a:r>
              <a:rPr lang="ko-KR" altLang="en-US" dirty="0" err="1"/>
              <a:t>kWh당</a:t>
            </a:r>
            <a:r>
              <a:rPr lang="ko-KR" altLang="en-US" dirty="0"/>
              <a:t> 3원, 6% 이하일 경우 </a:t>
            </a:r>
            <a:r>
              <a:rPr lang="ko-KR" altLang="en-US" dirty="0" err="1"/>
              <a:t>kWh당</a:t>
            </a:r>
            <a:r>
              <a:rPr lang="ko-KR" altLang="en-US" dirty="0"/>
              <a:t> 4원의 인센티브를 받게 된다.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2072A19-4986-43AD-89A7-8ED0FFAEDF99}"/>
              </a:ext>
            </a:extLst>
          </p:cNvPr>
          <p:cNvSpPr/>
          <p:nvPr/>
        </p:nvSpPr>
        <p:spPr>
          <a:xfrm>
            <a:off x="624842" y="1880134"/>
            <a:ext cx="9707878" cy="190989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20MW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초과 태양광 및 풍력 발전사업자 등이 발전량을 하루 전에 미리 예측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·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제출하고 당일 일정 오차율 이내면 </a:t>
            </a:r>
            <a:r>
              <a:rPr lang="ko-KR" altLang="en-US" sz="1400" dirty="0" err="1">
                <a:solidFill>
                  <a:schemeClr val="tx1"/>
                </a:solidFill>
                <a:latin typeface="+mn-ea"/>
              </a:rPr>
              <a:t>정산금을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지급하는 제도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대상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소규모 전력중개사업자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400" dirty="0" err="1">
                <a:solidFill>
                  <a:schemeClr val="tx1"/>
                </a:solidFill>
                <a:latin typeface="+mn-ea"/>
              </a:rPr>
              <a:t>참여조건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개월 동안 평균 예측 오차율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10%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이하 </a:t>
            </a:r>
            <a:r>
              <a:rPr lang="ko-KR" altLang="en-US" sz="1400" dirty="0" err="1">
                <a:solidFill>
                  <a:schemeClr val="tx1"/>
                </a:solidFill>
                <a:latin typeface="+mn-ea"/>
              </a:rPr>
              <a:t>시험통과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400" dirty="0" err="1">
                <a:solidFill>
                  <a:schemeClr val="tx1"/>
                </a:solidFill>
                <a:latin typeface="+mn-ea"/>
              </a:rPr>
              <a:t>정산기준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주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2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회 예측 오차율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8%</a:t>
            </a:r>
          </a:p>
          <a:p>
            <a:r>
              <a:rPr lang="ko-KR" altLang="en-US" sz="1400" dirty="0" err="1">
                <a:solidFill>
                  <a:schemeClr val="tx1"/>
                </a:solidFill>
                <a:latin typeface="+mn-ea"/>
              </a:rPr>
              <a:t>정산금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주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3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회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3~4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원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/kWh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624840" y="1424850"/>
            <a:ext cx="2670625" cy="400110"/>
            <a:chOff x="-4088117" y="710810"/>
            <a:chExt cx="2670625" cy="40011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862B8B26-B8C6-4ECE-BA38-9E2F99404F68}"/>
                </a:ext>
              </a:extLst>
            </p:cNvPr>
            <p:cNvSpPr/>
            <p:nvPr/>
          </p:nvSpPr>
          <p:spPr>
            <a:xfrm>
              <a:off x="-4088117" y="723731"/>
              <a:ext cx="2670625" cy="369332"/>
            </a:xfrm>
            <a:prstGeom prst="rect">
              <a:avLst/>
            </a:prstGeom>
            <a:gradFill flip="none" rotWithShape="1">
              <a:gsLst>
                <a:gs pos="0">
                  <a:srgbClr val="572CD8">
                    <a:shade val="30000"/>
                    <a:satMod val="115000"/>
                  </a:srgbClr>
                </a:gs>
                <a:gs pos="50000">
                  <a:srgbClr val="572CD8">
                    <a:shade val="67500"/>
                    <a:satMod val="115000"/>
                  </a:srgbClr>
                </a:gs>
                <a:gs pos="100000">
                  <a:srgbClr val="7B68EE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-3978513" y="710810"/>
              <a:ext cx="22509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latin typeface="+mj-ea"/>
                  <a:ea typeface="+mj-ea"/>
                </a:rPr>
                <a:t>01. </a:t>
              </a:r>
              <a:r>
                <a:rPr lang="ko-KR" altLang="en-US" sz="2000" dirty="0">
                  <a:solidFill>
                    <a:schemeClr val="bg1"/>
                  </a:solidFill>
                  <a:latin typeface="+mj-ea"/>
                  <a:ea typeface="+mj-ea"/>
                </a:rPr>
                <a:t>발전량 </a:t>
              </a:r>
              <a:r>
                <a:rPr lang="ko-KR" altLang="en-US" sz="2000" dirty="0" err="1">
                  <a:solidFill>
                    <a:schemeClr val="bg1"/>
                  </a:solidFill>
                  <a:latin typeface="+mj-ea"/>
                  <a:ea typeface="+mj-ea"/>
                </a:rPr>
                <a:t>예측제도</a:t>
              </a:r>
              <a:endParaRPr lang="en-US" altLang="ko-KR" sz="2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538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7550FC54-2801-47C1-AD29-DCFB14D6E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조 솔라시도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6125844-FB06-45F0-BBE5-B96740E0F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CD8ED-7A6B-4C52-8E0F-6C4E088A157A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DD97F7-5351-4D61-92D9-35FE0807BEC9}"/>
              </a:ext>
            </a:extLst>
          </p:cNvPr>
          <p:cNvSpPr txBox="1"/>
          <p:nvPr/>
        </p:nvSpPr>
        <p:spPr>
          <a:xfrm>
            <a:off x="128711" y="184785"/>
            <a:ext cx="1800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03 | </a:t>
            </a:r>
            <a:r>
              <a:rPr lang="ko-KR" altLang="en-US" sz="200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분석 목표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13C5D7-84A7-4BF3-BB50-C402820D812F}"/>
              </a:ext>
            </a:extLst>
          </p:cNvPr>
          <p:cNvSpPr txBox="1"/>
          <p:nvPr/>
        </p:nvSpPr>
        <p:spPr>
          <a:xfrm>
            <a:off x="2000853" y="2874758"/>
            <a:ext cx="78190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5400" dirty="0">
                <a:solidFill>
                  <a:srgbClr val="000000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 panose="02020603050405020304" pitchFamily="18" charset="0"/>
              </a:rPr>
              <a:t>태양광 발전 예측</a:t>
            </a:r>
            <a:r>
              <a:rPr lang="en-US" altLang="ko-KR" sz="5400" dirty="0">
                <a:solidFill>
                  <a:srgbClr val="000000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5400" dirty="0">
                <a:solidFill>
                  <a:srgbClr val="000000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 panose="02020603050405020304" pitchFamily="18" charset="0"/>
              </a:rPr>
              <a:t>모델 설계</a:t>
            </a:r>
            <a:endParaRPr lang="ko-KR" altLang="en-US" sz="5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E79537-7B19-445D-8E13-DBC9B71BDB93}"/>
              </a:ext>
            </a:extLst>
          </p:cNvPr>
          <p:cNvSpPr txBox="1"/>
          <p:nvPr/>
        </p:nvSpPr>
        <p:spPr>
          <a:xfrm>
            <a:off x="2000853" y="2574040"/>
            <a:ext cx="78190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태양광 중개사업자에게 필요한</a:t>
            </a:r>
            <a:endParaRPr lang="ko-KR" altLang="en-US" sz="20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D1655C-0AE6-448E-9EB4-3253DCCEFA95}"/>
              </a:ext>
            </a:extLst>
          </p:cNvPr>
          <p:cNvSpPr txBox="1"/>
          <p:nvPr/>
        </p:nvSpPr>
        <p:spPr>
          <a:xfrm>
            <a:off x="1417039" y="2874758"/>
            <a:ext cx="5838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rgbClr val="FFC000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“</a:t>
            </a:r>
            <a:endParaRPr lang="ko-KR" altLang="en-US" sz="5400">
              <a:solidFill>
                <a:srgbClr val="FFC000"/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470962-9EF2-4575-A322-FA7839F38ADD}"/>
              </a:ext>
            </a:extLst>
          </p:cNvPr>
          <p:cNvSpPr txBox="1"/>
          <p:nvPr/>
        </p:nvSpPr>
        <p:spPr>
          <a:xfrm>
            <a:off x="9369669" y="2874758"/>
            <a:ext cx="5838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>
                <a:solidFill>
                  <a:srgbClr val="FFC000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”</a:t>
            </a:r>
            <a:endParaRPr lang="ko-KR" altLang="en-US" sz="5400">
              <a:solidFill>
                <a:srgbClr val="FFC000"/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4365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F964B301-CC37-4B7C-8C6F-5639E3E3F57A}"/>
              </a:ext>
            </a:extLst>
          </p:cNvPr>
          <p:cNvSpPr txBox="1"/>
          <p:nvPr/>
        </p:nvSpPr>
        <p:spPr>
          <a:xfrm>
            <a:off x="196129" y="5875388"/>
            <a:ext cx="60945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1) </a:t>
            </a:r>
            <a:r>
              <a:rPr lang="ko-KR" altLang="en-US" sz="1200" dirty="0"/>
              <a:t>이기현</a:t>
            </a:r>
            <a:r>
              <a:rPr lang="en-US" altLang="ko-KR" sz="1200" dirty="0"/>
              <a:t>,</a:t>
            </a:r>
            <a:r>
              <a:rPr lang="ko-KR" altLang="en-US" sz="1200" dirty="0"/>
              <a:t>이건주</a:t>
            </a:r>
            <a:r>
              <a:rPr lang="en-US" altLang="ko-KR" sz="1200" dirty="0"/>
              <a:t>,</a:t>
            </a:r>
            <a:r>
              <a:rPr lang="ko-KR" altLang="en-US" sz="1200" dirty="0"/>
              <a:t>강성우</a:t>
            </a:r>
            <a:r>
              <a:rPr lang="en-US" altLang="ko-KR" sz="1200" dirty="0"/>
              <a:t>, </a:t>
            </a:r>
            <a:r>
              <a:rPr lang="ko-KR" altLang="en-US" sz="1200" dirty="0"/>
              <a:t>태양광 에너지의 효율적인 생산을 위한 발전소 </a:t>
            </a:r>
            <a:r>
              <a:rPr lang="ko-KR" altLang="en-US" sz="1200" dirty="0" err="1"/>
              <a:t>입지분석과</a:t>
            </a:r>
            <a:r>
              <a:rPr lang="ko-KR" altLang="en-US" sz="1200" dirty="0"/>
              <a:t> 선정</a:t>
            </a:r>
          </a:p>
        </p:txBody>
      </p:sp>
      <p:sp>
        <p:nvSpPr>
          <p:cNvPr id="19" name="바닥글 개체 틀 18">
            <a:extLst>
              <a:ext uri="{FF2B5EF4-FFF2-40B4-BE49-F238E27FC236}">
                <a16:creationId xmlns:a16="http://schemas.microsoft.com/office/drawing/2014/main" id="{180FD6FD-76C0-41CC-82B6-12CF39B2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조 솔라시도</a:t>
            </a:r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FDDB6D52-9B95-4600-BB28-42D00EA57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CD8ED-7A6B-4C52-8E0F-6C4E088A157A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0C53C-8049-4F87-822D-387CF9C61244}"/>
              </a:ext>
            </a:extLst>
          </p:cNvPr>
          <p:cNvSpPr txBox="1"/>
          <p:nvPr/>
        </p:nvSpPr>
        <p:spPr>
          <a:xfrm>
            <a:off x="128711" y="184785"/>
            <a:ext cx="1800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04 | </a:t>
            </a:r>
            <a:r>
              <a:rPr lang="ko-KR" altLang="en-US" sz="200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변수 선정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1BB90F6-7400-45B6-A56E-F41BADC6E0B3}"/>
              </a:ext>
            </a:extLst>
          </p:cNvPr>
          <p:cNvSpPr txBox="1"/>
          <p:nvPr/>
        </p:nvSpPr>
        <p:spPr>
          <a:xfrm>
            <a:off x="194649" y="6152387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2) </a:t>
            </a:r>
            <a:r>
              <a:rPr lang="ko-KR" altLang="en-US" sz="1200" dirty="0" err="1"/>
              <a:t>박상미</a:t>
            </a:r>
            <a:r>
              <a:rPr lang="en-US" altLang="ko-KR" sz="1200" dirty="0"/>
              <a:t>,  </a:t>
            </a:r>
            <a:r>
              <a:rPr lang="ko-KR" altLang="en-US" sz="1200" dirty="0"/>
              <a:t>국내의 시간에 따른 수평면전일사량 </a:t>
            </a:r>
            <a:r>
              <a:rPr lang="ko-KR" altLang="en-US" sz="1200" dirty="0" err="1"/>
              <a:t>상관식</a:t>
            </a:r>
            <a:r>
              <a:rPr lang="ko-KR" altLang="en-US" sz="1200" dirty="0"/>
              <a:t> 제안 및 정확성 평가</a:t>
            </a:r>
            <a:r>
              <a:rPr lang="en-US" altLang="ko-KR" sz="1200" dirty="0"/>
              <a:t>(II)</a:t>
            </a:r>
            <a:endParaRPr lang="ko-KR" alt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EE86098-230F-4CC0-8D92-F5580F3D9DBD}"/>
              </a:ext>
            </a:extLst>
          </p:cNvPr>
          <p:cNvSpPr txBox="1"/>
          <p:nvPr/>
        </p:nvSpPr>
        <p:spPr>
          <a:xfrm>
            <a:off x="196129" y="6415878"/>
            <a:ext cx="60945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3) </a:t>
            </a:r>
            <a:r>
              <a:rPr lang="ko-KR" altLang="en-US" sz="1200" dirty="0" err="1"/>
              <a:t>차왕철</a:t>
            </a:r>
            <a:r>
              <a:rPr lang="en-US" altLang="ko-KR" sz="1200" dirty="0"/>
              <a:t>, </a:t>
            </a:r>
            <a:r>
              <a:rPr lang="ko-KR" altLang="en-US" sz="1200" dirty="0"/>
              <a:t>태양광발전에 영향을 미치는 요소 분석을 통한 연간 발전량 예측에 관한 연구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166294" y="1677338"/>
            <a:ext cx="9215622" cy="3007256"/>
            <a:chOff x="1166294" y="1677338"/>
            <a:chExt cx="9215622" cy="3007256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C2578A31-F3D6-4214-9A8E-05BD45CA8FEC}"/>
                </a:ext>
              </a:extLst>
            </p:cNvPr>
            <p:cNvSpPr/>
            <p:nvPr/>
          </p:nvSpPr>
          <p:spPr>
            <a:xfrm>
              <a:off x="1166294" y="2535900"/>
              <a:ext cx="1722268" cy="172226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6EFC252-ACF6-4F9D-B03E-081D89015BA8}"/>
                </a:ext>
              </a:extLst>
            </p:cNvPr>
            <p:cNvSpPr txBox="1"/>
            <p:nvPr/>
          </p:nvSpPr>
          <p:spPr>
            <a:xfrm>
              <a:off x="3380740" y="1855400"/>
              <a:ext cx="5783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설비적 요소  </a:t>
              </a:r>
              <a:r>
                <a:rPr lang="en-US" altLang="ko-KR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| </a:t>
              </a:r>
              <a:r>
                <a:rPr lang="ko-KR" altLang="en-US"/>
                <a:t>기기의 노후</a:t>
              </a:r>
              <a:r>
                <a:rPr lang="en-US" altLang="ko-KR"/>
                <a:t>, </a:t>
              </a:r>
              <a:r>
                <a:rPr lang="ko-KR" altLang="en-US"/>
                <a:t>기기의 관리 상태</a:t>
              </a:r>
              <a:r>
                <a:rPr lang="en-US" altLang="ko-KR"/>
                <a:t>, </a:t>
              </a:r>
              <a:r>
                <a:rPr lang="ko-KR" altLang="en-US"/>
                <a:t>모듈의 설치 형태</a:t>
              </a:r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251CF18C-78B0-475C-9B41-75E1B7AF5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7828" y="2784784"/>
              <a:ext cx="1219200" cy="12192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BEE3CE5-395E-4737-93F3-A08FD8D3043C}"/>
                </a:ext>
              </a:extLst>
            </p:cNvPr>
            <p:cNvSpPr txBox="1"/>
            <p:nvPr/>
          </p:nvSpPr>
          <p:spPr>
            <a:xfrm>
              <a:off x="1309924" y="2106344"/>
              <a:ext cx="14350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태양광 발전량</a:t>
              </a: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245C3C2C-D576-4E72-913C-619BCBE4E6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44932" y="2243092"/>
              <a:ext cx="588818" cy="54169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7A90C997-BC7F-4B41-A820-9B11D9B6BB06}"/>
                </a:ext>
              </a:extLst>
            </p:cNvPr>
            <p:cNvCxnSpPr>
              <a:cxnSpLocks/>
            </p:cNvCxnSpPr>
            <p:nvPr/>
          </p:nvCxnSpPr>
          <p:spPr>
            <a:xfrm>
              <a:off x="3319841" y="2245407"/>
              <a:ext cx="6991016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C09A0261-1FD4-4B9E-88C4-F20845D8937B}"/>
                </a:ext>
              </a:extLst>
            </p:cNvPr>
            <p:cNvCxnSpPr>
              <a:cxnSpLocks/>
            </p:cNvCxnSpPr>
            <p:nvPr/>
          </p:nvCxnSpPr>
          <p:spPr>
            <a:xfrm>
              <a:off x="3461959" y="3111094"/>
              <a:ext cx="691995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8CAE63E2-D002-4C91-8998-024FBE4A6515}"/>
                </a:ext>
              </a:extLst>
            </p:cNvPr>
            <p:cNvCxnSpPr>
              <a:cxnSpLocks/>
            </p:cNvCxnSpPr>
            <p:nvPr/>
          </p:nvCxnSpPr>
          <p:spPr>
            <a:xfrm>
              <a:off x="3380740" y="4666031"/>
              <a:ext cx="6919957" cy="1856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4644EB9-BF51-4CCE-9BAE-6E05387AD38D}"/>
                </a:ext>
              </a:extLst>
            </p:cNvPr>
            <p:cNvSpPr txBox="1"/>
            <p:nvPr/>
          </p:nvSpPr>
          <p:spPr>
            <a:xfrm>
              <a:off x="3440364" y="2700412"/>
              <a:ext cx="55419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기후적 요소 </a:t>
              </a:r>
              <a:r>
                <a:rPr lang="en-US" altLang="ko-KR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| </a:t>
              </a:r>
              <a:r>
                <a:rPr lang="ko-KR" altLang="en-US"/>
                <a:t>공기 분자</a:t>
              </a:r>
              <a:r>
                <a:rPr lang="en-US" altLang="ko-KR"/>
                <a:t>, </a:t>
              </a:r>
              <a:r>
                <a:rPr lang="ko-KR" altLang="en-US"/>
                <a:t>먼지</a:t>
              </a:r>
              <a:r>
                <a:rPr lang="en-US" altLang="ko-KR"/>
                <a:t>, </a:t>
              </a:r>
              <a:r>
                <a:rPr lang="ko-KR" altLang="en-US"/>
                <a:t>수증기</a:t>
              </a:r>
              <a:r>
                <a:rPr lang="en-US" altLang="ko-KR"/>
                <a:t>, </a:t>
              </a:r>
              <a:r>
                <a:rPr lang="ko-KR" altLang="en-US"/>
                <a:t>오염물질</a:t>
              </a:r>
              <a:r>
                <a:rPr lang="en-US" altLang="ko-KR"/>
                <a:t>, </a:t>
              </a:r>
              <a:r>
                <a:rPr lang="ko-KR" altLang="en-US"/>
                <a:t>구름</a:t>
              </a:r>
              <a:r>
                <a:rPr lang="en-US" altLang="ko-KR"/>
                <a:t>, </a:t>
              </a:r>
              <a:r>
                <a:rPr lang="ko-KR" altLang="en-US"/>
                <a:t>습도</a:t>
              </a:r>
              <a:r>
                <a:rPr lang="en-US" altLang="ko-KR"/>
                <a:t> </a:t>
              </a:r>
              <a:endParaRPr lang="ko-KR" altLang="en-US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20BC8A54-65D0-4248-8CFE-1EA1B69FC3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24820" y="3108143"/>
              <a:ext cx="437139" cy="153135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625DE97-8123-4593-B920-1B89829A19B6}"/>
                </a:ext>
              </a:extLst>
            </p:cNvPr>
            <p:cNvSpPr txBox="1"/>
            <p:nvPr/>
          </p:nvSpPr>
          <p:spPr>
            <a:xfrm>
              <a:off x="3440364" y="4315262"/>
              <a:ext cx="36391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환경적 요소 </a:t>
              </a:r>
              <a:r>
                <a:rPr lang="en-US" altLang="ko-KR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| </a:t>
              </a:r>
              <a:r>
                <a:rPr lang="ko-KR" altLang="en-US" dirty="0" err="1"/>
                <a:t>음영장애물</a:t>
              </a:r>
              <a:r>
                <a:rPr lang="en-US" altLang="ko-KR" dirty="0"/>
                <a:t>, </a:t>
              </a:r>
              <a:r>
                <a:rPr lang="ko-KR" altLang="en-US" dirty="0"/>
                <a:t>새의 분비물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309F17E-EC81-4710-A832-3B9FBAACB23A}"/>
                </a:ext>
              </a:extLst>
            </p:cNvPr>
            <p:cNvSpPr txBox="1"/>
            <p:nvPr/>
          </p:nvSpPr>
          <p:spPr>
            <a:xfrm>
              <a:off x="8543742" y="2575870"/>
              <a:ext cx="3145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1)</a:t>
              </a:r>
              <a:endParaRPr lang="ko-KR" altLang="en-US" sz="105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085DD92-C783-408A-BECD-1AFA181189F4}"/>
                </a:ext>
              </a:extLst>
            </p:cNvPr>
            <p:cNvSpPr txBox="1"/>
            <p:nvPr/>
          </p:nvSpPr>
          <p:spPr>
            <a:xfrm>
              <a:off x="7079502" y="3363154"/>
              <a:ext cx="30649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2)</a:t>
              </a:r>
              <a:endParaRPr lang="ko-KR" altLang="en-US" sz="1050"/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30C444AF-0E25-4DE6-837F-89A2EFC8EA4F}"/>
                </a:ext>
              </a:extLst>
            </p:cNvPr>
            <p:cNvCxnSpPr>
              <a:cxnSpLocks/>
            </p:cNvCxnSpPr>
            <p:nvPr/>
          </p:nvCxnSpPr>
          <p:spPr>
            <a:xfrm>
              <a:off x="2955659" y="3693410"/>
              <a:ext cx="435241" cy="17572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6B201543-AD9E-46B6-9DFC-797FD3AC5D6B}"/>
                </a:ext>
              </a:extLst>
            </p:cNvPr>
            <p:cNvCxnSpPr>
              <a:cxnSpLocks/>
            </p:cNvCxnSpPr>
            <p:nvPr/>
          </p:nvCxnSpPr>
          <p:spPr>
            <a:xfrm>
              <a:off x="3385820" y="3869130"/>
              <a:ext cx="691995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67CCC51-D4BD-423E-A108-81622495DC7E}"/>
                </a:ext>
              </a:extLst>
            </p:cNvPr>
            <p:cNvSpPr txBox="1"/>
            <p:nvPr/>
          </p:nvSpPr>
          <p:spPr>
            <a:xfrm>
              <a:off x="3440364" y="3477846"/>
              <a:ext cx="39517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지리적 요소 </a:t>
              </a:r>
              <a:r>
                <a:rPr lang="en-US" altLang="ko-KR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| </a:t>
              </a:r>
              <a:r>
                <a:rPr lang="ko-KR" altLang="en-US"/>
                <a:t>태양의 위도</a:t>
              </a:r>
              <a:r>
                <a:rPr lang="en-US" altLang="ko-KR"/>
                <a:t>, </a:t>
              </a:r>
              <a:r>
                <a:rPr lang="ko-KR" altLang="en-US"/>
                <a:t>경도</a:t>
              </a:r>
              <a:r>
                <a:rPr lang="en-US" altLang="ko-KR"/>
                <a:t>, </a:t>
              </a:r>
              <a:r>
                <a:rPr lang="ko-KR" altLang="en-US"/>
                <a:t>해발고도</a:t>
              </a:r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51DAF156-93A6-48D5-92CF-99A564E88BAE}"/>
                </a:ext>
              </a:extLst>
            </p:cNvPr>
            <p:cNvCxnSpPr>
              <a:cxnSpLocks/>
            </p:cNvCxnSpPr>
            <p:nvPr/>
          </p:nvCxnSpPr>
          <p:spPr>
            <a:xfrm>
              <a:off x="2638018" y="4153120"/>
              <a:ext cx="752882" cy="51154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0FB690B-2466-4678-9116-849ADCE8E90B}"/>
                </a:ext>
              </a:extLst>
            </p:cNvPr>
            <p:cNvSpPr txBox="1"/>
            <p:nvPr/>
          </p:nvSpPr>
          <p:spPr>
            <a:xfrm>
              <a:off x="8918838" y="1677338"/>
              <a:ext cx="30649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3)</a:t>
              </a:r>
              <a:endParaRPr lang="ko-KR" alt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3130570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AE55510-1D94-4549-8351-61941FE4D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조 솔라시도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F33ED41-AF68-430D-9672-98EF35548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CD8ED-7A6B-4C52-8E0F-6C4E088A157A}" type="slidenum">
              <a:rPr lang="ko-KR" altLang="en-US" smtClean="0"/>
              <a:t>9</a:t>
            </a:fld>
            <a:endParaRPr lang="ko-KR" altLang="en-US"/>
          </a:p>
        </p:txBody>
      </p:sp>
      <p:graphicFrame>
        <p:nvGraphicFramePr>
          <p:cNvPr id="4" name="표 12">
            <a:extLst>
              <a:ext uri="{FF2B5EF4-FFF2-40B4-BE49-F238E27FC236}">
                <a16:creationId xmlns:a16="http://schemas.microsoft.com/office/drawing/2014/main" id="{B81E2DDE-BB2E-4C3D-AAC1-7C1A20B0F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439690"/>
              </p:ext>
            </p:extLst>
          </p:nvPr>
        </p:nvGraphicFramePr>
        <p:xfrm>
          <a:off x="485216" y="1640200"/>
          <a:ext cx="11005290" cy="3458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2984">
                  <a:extLst>
                    <a:ext uri="{9D8B030D-6E8A-4147-A177-3AD203B41FA5}">
                      <a16:colId xmlns:a16="http://schemas.microsoft.com/office/drawing/2014/main" val="1803237053"/>
                    </a:ext>
                  </a:extLst>
                </a:gridCol>
                <a:gridCol w="3009900">
                  <a:extLst>
                    <a:ext uri="{9D8B030D-6E8A-4147-A177-3AD203B41FA5}">
                      <a16:colId xmlns:a16="http://schemas.microsoft.com/office/drawing/2014/main" val="2941979964"/>
                    </a:ext>
                  </a:extLst>
                </a:gridCol>
                <a:gridCol w="5102406">
                  <a:extLst>
                    <a:ext uri="{9D8B030D-6E8A-4147-A177-3AD203B41FA5}">
                      <a16:colId xmlns:a16="http://schemas.microsoft.com/office/drawing/2014/main" val="2799398410"/>
                    </a:ext>
                  </a:extLst>
                </a:gridCol>
              </a:tblGrid>
              <a:tr h="444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데이터 출저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사용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데이터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113673"/>
                  </a:ext>
                </a:extLst>
              </a:tr>
              <a:tr h="1004963"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부산복합자재창고 태양광 발전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부산복합자재창고 태양광 발전 시간별 생산량 및 판매량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0901880"/>
                  </a:ext>
                </a:extLst>
              </a:tr>
              <a:tr h="1004963"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단기예보 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Open API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부산 기준 발표한 단기예보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6079603"/>
                  </a:ext>
                </a:extLst>
              </a:tr>
              <a:tr h="1004963"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태양 고도 정보</a:t>
                      </a:r>
                      <a:endParaRPr lang="en-US" altLang="ko-KR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위치 기반 태양 고도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16489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3A42674B-8468-46C5-AF16-DDCFDA6E6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316" y="2243876"/>
            <a:ext cx="2826415" cy="7017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5F9539-7371-4483-9009-74AA29F9248C}"/>
              </a:ext>
            </a:extLst>
          </p:cNvPr>
          <p:cNvSpPr txBox="1"/>
          <p:nvPr/>
        </p:nvSpPr>
        <p:spPr>
          <a:xfrm>
            <a:off x="485216" y="1310220"/>
            <a:ext cx="3078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사용 기간 </a:t>
            </a:r>
            <a:r>
              <a:rPr lang="en-US" altLang="ko-KR" sz="1400" dirty="0"/>
              <a:t>: 2017.06.01 ~ 2021.06.30</a:t>
            </a:r>
          </a:p>
        </p:txBody>
      </p:sp>
      <p:pic>
        <p:nvPicPr>
          <p:cNvPr id="7" name="Picture 2" descr="KASI 한국천문연구원">
            <a:extLst>
              <a:ext uri="{FF2B5EF4-FFF2-40B4-BE49-F238E27FC236}">
                <a16:creationId xmlns:a16="http://schemas.microsoft.com/office/drawing/2014/main" id="{F6AF0D0A-761E-48F0-AB0B-328BA69BE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90" y="4245718"/>
            <a:ext cx="2370065" cy="634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뉴스핌 - [2020국감] &amp;quot;기상청이 개발한 장비, 기상청도 안써&amp;quot;...상용화율 13%">
            <a:extLst>
              <a:ext uri="{FF2B5EF4-FFF2-40B4-BE49-F238E27FC236}">
                <a16:creationId xmlns:a16="http://schemas.microsoft.com/office/drawing/2014/main" id="{4562B609-F9EF-4CC4-9398-0ECE24097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16" y="3140651"/>
            <a:ext cx="2829140" cy="894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5E92E0-1D59-415D-A58F-1BFC4E2510EA}"/>
              </a:ext>
            </a:extLst>
          </p:cNvPr>
          <p:cNvSpPr txBox="1"/>
          <p:nvPr/>
        </p:nvSpPr>
        <p:spPr>
          <a:xfrm>
            <a:off x="128711" y="184785"/>
            <a:ext cx="1800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04 | </a:t>
            </a:r>
            <a:r>
              <a:rPr lang="ko-KR" altLang="en-US" sz="200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변수 선정</a:t>
            </a:r>
          </a:p>
        </p:txBody>
      </p:sp>
    </p:spTree>
    <p:extLst>
      <p:ext uri="{BB962C8B-B14F-4D97-AF65-F5344CB8AC3E}">
        <p14:creationId xmlns:p14="http://schemas.microsoft.com/office/powerpoint/2010/main" val="2486591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스퀘어_ac ExtraBold"/>
        <a:ea typeface="나눔스퀘어_ac ExtraBold"/>
        <a:cs typeface=""/>
      </a:majorFont>
      <a:minorFont>
        <a:latin typeface="나눔스퀘어_ac"/>
        <a:ea typeface="나눔스퀘어_a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659</Words>
  <Application>Microsoft Office PowerPoint</Application>
  <PresentationFormat>와이드스크린</PresentationFormat>
  <Paragraphs>143</Paragraphs>
  <Slides>12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나눔스퀘어_ac</vt:lpstr>
      <vt:lpstr>나눔스퀘어_ac Bold</vt:lpstr>
      <vt:lpstr>나눔스퀘어_ac ExtraBold</vt:lpstr>
      <vt:lpstr>나눔스퀘어_ac Light</vt:lpstr>
      <vt:lpstr>레시피코리아 Medium</vt:lpstr>
      <vt:lpstr>맑은 고딕</vt:lpstr>
      <vt:lpstr>에스코어 드림 6 Bold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admin</cp:lastModifiedBy>
  <cp:revision>12</cp:revision>
  <dcterms:created xsi:type="dcterms:W3CDTF">2021-08-10T01:10:31Z</dcterms:created>
  <dcterms:modified xsi:type="dcterms:W3CDTF">2021-08-17T14:32:20Z</dcterms:modified>
</cp:coreProperties>
</file>