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"/>
  </p:notesMasterIdLst>
  <p:sldIdLst>
    <p:sldId id="314" r:id="rId2"/>
  </p:sldIdLst>
  <p:sldSz cx="18288000" cy="10287000"/>
  <p:notesSz cx="6858000" cy="9144000"/>
  <p:embeddedFontLst>
    <p:embeddedFont>
      <p:font typeface="나눔스퀘어_ac" panose="020B0600000101010101" pitchFamily="50" charset="-127"/>
      <p:regular r:id="rId4"/>
    </p:embeddedFont>
    <p:embeddedFont>
      <p:font typeface="나눔스퀘어_ac ExtraBold" panose="020B0600000101010101" pitchFamily="50" charset="-127"/>
      <p:bold r:id="rId5"/>
    </p:embeddedFont>
    <p:embeddedFont>
      <p:font typeface="나눔스퀘어_ac Light" panose="020B0600000101010101" pitchFamily="50" charset="-127"/>
      <p:regular r:id="rId6"/>
    </p:embeddedFont>
    <p:embeddedFont>
      <p:font typeface="나눔스퀘어_ac Bold" panose="020B0600000101010101" pitchFamily="50" charset="-127"/>
      <p:bold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A21"/>
    <a:srgbClr val="FF7441"/>
    <a:srgbClr val="C12926"/>
    <a:srgbClr val="E6E6E6"/>
    <a:srgbClr val="FF3921"/>
    <a:srgbClr val="FF3A21"/>
    <a:srgbClr val="FF8B7C"/>
    <a:srgbClr val="6671FA"/>
    <a:srgbClr val="FFDD2D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80542" autoAdjust="0"/>
  </p:normalViewPr>
  <p:slideViewPr>
    <p:cSldViewPr>
      <p:cViewPr varScale="1">
        <p:scale>
          <a:sx n="34" d="100"/>
          <a:sy n="34" d="100"/>
        </p:scale>
        <p:origin x="86" y="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나눔스퀘어_ac" panose="020B0600000101010101" pitchFamily="50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나눔스퀘어_ac" panose="020B0600000101010101" pitchFamily="50" charset="-127"/>
              </a:defRPr>
            </a:lvl1pPr>
          </a:lstStyle>
          <a:p>
            <a:fld id="{08935231-14E4-4D47-BA23-8A5C5834E98F}" type="datetimeFigureOut">
              <a:rPr kumimoji="1" lang="ko-Kore-KR" altLang="en-US" smtClean="0"/>
              <a:pPr/>
              <a:t>08/19/2021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나눔스퀘어_ac" panose="020B0600000101010101" pitchFamily="50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나눔스퀘어_ac" panose="020B0600000101010101" pitchFamily="50" charset="-127"/>
              </a:defRPr>
            </a:lvl1pPr>
          </a:lstStyle>
          <a:p>
            <a:fld id="{1DB83F48-3D80-7945-BC8F-D7CE7FD7CD70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11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나눔스퀘어_ac" panose="020B0600000101010101" pitchFamily="50" charset="-127"/>
        <a:ea typeface="Gungsuh" panose="02030600000101010101" pitchFamily="18" charset="-127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나눔스퀘어_ac" panose="020B0600000101010101" pitchFamily="50" charset="-127"/>
        <a:ea typeface="Gungsuh" panose="02030600000101010101" pitchFamily="18" charset="-127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나눔스퀘어_ac" panose="020B0600000101010101" pitchFamily="50" charset="-127"/>
        <a:ea typeface="Gungsuh" panose="02030600000101010101" pitchFamily="18" charset="-127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나눔스퀘어_ac" panose="020B0600000101010101" pitchFamily="50" charset="-127"/>
        <a:ea typeface="Gungsuh" panose="02030600000101010101" pitchFamily="18" charset="-127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나눔스퀘어_ac" panose="020B0600000101010101" pitchFamily="50" charset="-127"/>
        <a:ea typeface="Gungsuh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83F48-3D80-7945-BC8F-D7CE7FD7CD70}" type="slidenum">
              <a:rPr kumimoji="1" lang="ko-Kore-KR" altLang="en-US" smtClean="0"/>
              <a:pPr/>
              <a:t>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018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6AA6512-F23A-A74D-BDA3-91A9382DDE6B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0ECC046-DC00-CD4A-B1B0-D5FCDC2D5E3C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BF6B007-B518-D64C-974B-8DC24FD2B083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1F61F65-DF03-5F48-A502-BDC1AC2D917F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1E7281-EFD9-8344-8952-5EC4C65B19AB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EC6C284D-A199-5A4C-B6AA-891AF0450D70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EA5CA32-6A40-2042-A59E-DB567CA7829B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F0073A7-E733-6B4F-A80A-1CF15F9BFFFF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D27C992-11A9-A444-9A77-AC10E8CFC97D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035387" y="9639299"/>
            <a:ext cx="2895600" cy="365125"/>
          </a:xfrm>
        </p:spPr>
        <p:txBody>
          <a:bodyPr/>
          <a:lstStyle>
            <a:lvl1pPr algn="r">
              <a:defRPr sz="1600" b="0" i="0">
                <a:solidFill>
                  <a:srgbClr val="FF392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솔라시도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7013" y="9639300"/>
            <a:ext cx="2133600" cy="365125"/>
          </a:xfrm>
        </p:spPr>
        <p:txBody>
          <a:bodyPr/>
          <a:lstStyle>
            <a:lvl1pPr algn="l">
              <a:defRPr sz="1700">
                <a:solidFill>
                  <a:srgbClr val="FF3921"/>
                </a:solidFill>
                <a:latin typeface="+mn-ea"/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BBAA389-F840-3241-A9D8-FCCC161CE76F}"/>
              </a:ext>
            </a:extLst>
          </p:cNvPr>
          <p:cNvSpPr/>
          <p:nvPr userDrawn="1"/>
        </p:nvSpPr>
        <p:spPr>
          <a:xfrm>
            <a:off x="0" y="213706"/>
            <a:ext cx="357013" cy="1086030"/>
          </a:xfrm>
          <a:prstGeom prst="rect">
            <a:avLst/>
          </a:prstGeom>
          <a:solidFill>
            <a:srgbClr val="FF3A21"/>
          </a:solidFill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363700" y="9087133"/>
            <a:ext cx="2895600" cy="365125"/>
          </a:xfrm>
        </p:spPr>
        <p:txBody>
          <a:bodyPr/>
          <a:lstStyle>
            <a:lvl1pPr algn="r">
              <a:defRPr sz="1700" b="0" i="0">
                <a:solidFill>
                  <a:srgbClr val="FF392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솔라시도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8008" y="9053185"/>
            <a:ext cx="2133600" cy="365125"/>
          </a:xfrm>
        </p:spPr>
        <p:txBody>
          <a:bodyPr/>
          <a:lstStyle>
            <a:lvl1pPr algn="l">
              <a:defRPr sz="1700">
                <a:solidFill>
                  <a:srgbClr val="FF392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BBAA389-F840-3241-A9D8-FCCC161CE76F}"/>
              </a:ext>
            </a:extLst>
          </p:cNvPr>
          <p:cNvSpPr/>
          <p:nvPr userDrawn="1"/>
        </p:nvSpPr>
        <p:spPr>
          <a:xfrm>
            <a:off x="0" y="213706"/>
            <a:ext cx="357013" cy="1086030"/>
          </a:xfrm>
          <a:prstGeom prst="rect">
            <a:avLst/>
          </a:prstGeom>
          <a:solidFill>
            <a:srgbClr val="FF3A21"/>
          </a:solidFill>
        </p:spPr>
        <p:txBody>
          <a:bodyPr/>
          <a:lstStyle/>
          <a:p>
            <a:endParaRPr lang="ko-Kore-KR" altLang="en-US" b="0" i="0" dirty="0">
              <a:latin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9735D58-B894-DB46-8D14-3E6EFA01B7A5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Gungsuh" panose="02030600000101010101" pitchFamily="18" charset="-127"/>
              </a:defRPr>
            </a:lvl1pPr>
          </a:lstStyle>
          <a:p>
            <a:fld id="{E86866C5-0994-5E42-81B8-48C84A9C3A0B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Gungsuh" panose="02030600000101010101" pitchFamily="18" charset="-127"/>
              </a:defRPr>
            </a:lvl1pPr>
          </a:lstStyle>
          <a:p>
            <a:r>
              <a:rPr lang="ko-KR" altLang="en-US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나눔스퀘어_ac" panose="020B0600000101010101" pitchFamily="50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나눔스퀘어_ac" panose="020B0600000101010101" pitchFamily="50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나눔스퀘어_ac" panose="020B0600000101010101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나눔스퀘어_ac" panose="020B0600000101010101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나눔스퀘어_ac" panose="020B0600000101010101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나눔스퀘어_ac" panose="020B0600000101010101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F12F-5778-4DB2-9FDB-77521F22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5" name="Group 5">
            <a:extLst>
              <a:ext uri="{FF2B5EF4-FFF2-40B4-BE49-F238E27FC236}">
                <a16:creationId xmlns:a16="http://schemas.microsoft.com/office/drawing/2014/main" id="{1AD8EE0C-7B72-4410-8DF5-0D45E8AA50B9}"/>
              </a:ext>
            </a:extLst>
          </p:cNvPr>
          <p:cNvGrpSpPr/>
          <p:nvPr/>
        </p:nvGrpSpPr>
        <p:grpSpPr>
          <a:xfrm>
            <a:off x="604179" y="232936"/>
            <a:ext cx="11330942" cy="1066800"/>
            <a:chOff x="0" y="0"/>
            <a:chExt cx="15107923" cy="1422400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3CA1690E-0C09-463F-9553-85192639ADB3}"/>
                </a:ext>
              </a:extLst>
            </p:cNvPr>
            <p:cNvSpPr txBox="1"/>
            <p:nvPr/>
          </p:nvSpPr>
          <p:spPr>
            <a:xfrm>
              <a:off x="0" y="-28575"/>
              <a:ext cx="12606799" cy="739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altLang="ko-KR" sz="3500">
                  <a:solidFill>
                    <a:srgbClr val="FF3A2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02. </a:t>
              </a:r>
              <a:r>
                <a:rPr lang="ko-KR" altLang="en-US" sz="3500">
                  <a:solidFill>
                    <a:srgbClr val="FF3A2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프로세싱</a:t>
              </a: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E257EB13-2EE6-4A87-A87F-5F805EE3A3FC}"/>
                </a:ext>
              </a:extLst>
            </p:cNvPr>
            <p:cNvSpPr txBox="1"/>
            <p:nvPr/>
          </p:nvSpPr>
          <p:spPr>
            <a:xfrm>
              <a:off x="0" y="682625"/>
              <a:ext cx="15107923" cy="739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ko-KR" altLang="en-US" sz="3500" b="1">
                  <a:solidFill>
                    <a:srgbClr val="FF3A2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수집</a:t>
              </a:r>
            </a:p>
          </p:txBody>
        </p:sp>
      </p:grpSp>
      <p:sp>
        <p:nvSpPr>
          <p:cNvPr id="28" name="AutoShape 8">
            <a:extLst>
              <a:ext uri="{FF2B5EF4-FFF2-40B4-BE49-F238E27FC236}">
                <a16:creationId xmlns:a16="http://schemas.microsoft.com/office/drawing/2014/main" id="{D9561366-76D9-46FE-92F1-33830BC6D0F4}"/>
              </a:ext>
            </a:extLst>
          </p:cNvPr>
          <p:cNvSpPr/>
          <p:nvPr/>
        </p:nvSpPr>
        <p:spPr>
          <a:xfrm>
            <a:off x="357013" y="9486900"/>
            <a:ext cx="17626187" cy="0"/>
          </a:xfrm>
          <a:prstGeom prst="line">
            <a:avLst/>
          </a:prstGeom>
          <a:ln w="19050" cap="flat">
            <a:solidFill>
              <a:srgbClr val="FF3A2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168D3567-7C32-9C49-9F77-0EA90B51DEA7}"/>
              </a:ext>
            </a:extLst>
          </p:cNvPr>
          <p:cNvSpPr/>
          <p:nvPr/>
        </p:nvSpPr>
        <p:spPr>
          <a:xfrm rot="5400000">
            <a:off x="5807738" y="5308208"/>
            <a:ext cx="6644813" cy="0"/>
          </a:xfrm>
          <a:prstGeom prst="line">
            <a:avLst/>
          </a:prstGeom>
          <a:ln w="19050" cap="flat">
            <a:solidFill>
              <a:srgbClr val="FF3A2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://koreasolarsys.co.kr/coding/sub2/images/s1_2_im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79" y="3935388"/>
            <a:ext cx="729240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466" y="4817170"/>
            <a:ext cx="6059282" cy="3995018"/>
          </a:xfrm>
          <a:prstGeom prst="rect">
            <a:avLst/>
          </a:prstGeom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8278DEBD-3894-E24A-8A75-5F3F3D293AA9}"/>
              </a:ext>
            </a:extLst>
          </p:cNvPr>
          <p:cNvSpPr txBox="1"/>
          <p:nvPr/>
        </p:nvSpPr>
        <p:spPr>
          <a:xfrm>
            <a:off x="2438969" y="8790470"/>
            <a:ext cx="4563115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Fig.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태양기상자원지도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일사량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국립기상과학원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8278DEBD-3894-E24A-8A75-5F3F3D293AA9}"/>
              </a:ext>
            </a:extLst>
          </p:cNvPr>
          <p:cNvSpPr txBox="1"/>
          <p:nvPr/>
        </p:nvSpPr>
        <p:spPr>
          <a:xfrm>
            <a:off x="11919027" y="8855535"/>
            <a:ext cx="3833987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Fig.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태양전지 모듈과 계절별 태양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남중고도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08401" y="2694440"/>
            <a:ext cx="2829621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19"/>
              </a:lnSpc>
            </a:pPr>
            <a:r>
              <a:rPr lang="ko-KR" altLang="en-US" sz="4800" smtClean="0">
                <a:solidFill>
                  <a:srgbClr val="FF3A21"/>
                </a:solidFill>
                <a:latin typeface="+mj-ea"/>
                <a:ea typeface="+mj-ea"/>
              </a:rPr>
              <a:t>기후데이터</a:t>
            </a:r>
            <a:endParaRPr lang="ko-KR" altLang="en-US" sz="4800" dirty="0">
              <a:solidFill>
                <a:srgbClr val="FF3A21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02963" y="2694440"/>
            <a:ext cx="2666114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19"/>
              </a:lnSpc>
            </a:pPr>
            <a:r>
              <a:rPr lang="ko-KR" altLang="en-US" sz="4800" dirty="0" smtClean="0">
                <a:solidFill>
                  <a:srgbClr val="FF3A21"/>
                </a:solidFill>
                <a:latin typeface="+mj-ea"/>
                <a:ea typeface="+mj-ea"/>
              </a:rPr>
              <a:t>위도</a:t>
            </a:r>
            <a:r>
              <a:rPr lang="en-US" altLang="ko-KR" sz="4800" dirty="0" smtClean="0">
                <a:solidFill>
                  <a:srgbClr val="FF3A21"/>
                </a:solidFill>
                <a:latin typeface="+mj-ea"/>
                <a:ea typeface="+mj-ea"/>
              </a:rPr>
              <a:t>, </a:t>
            </a:r>
            <a:r>
              <a:rPr lang="ko-KR" altLang="en-US" sz="4800" dirty="0" smtClean="0">
                <a:solidFill>
                  <a:srgbClr val="FF3A21"/>
                </a:solidFill>
                <a:latin typeface="+mj-ea"/>
                <a:ea typeface="+mj-ea"/>
              </a:rPr>
              <a:t>경도</a:t>
            </a:r>
            <a:endParaRPr lang="ko-KR" altLang="en-US" sz="4800" dirty="0">
              <a:solidFill>
                <a:srgbClr val="FF3A2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4179" y="1452135"/>
            <a:ext cx="7244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태양광 발전 </a:t>
            </a:r>
            <a:r>
              <a:rPr lang="en-US" altLang="ko-KR" sz="1600" dirty="0"/>
              <a:t>:</a:t>
            </a:r>
            <a:r>
              <a:rPr lang="ko-KR" altLang="en-US" sz="1600" dirty="0"/>
              <a:t> 태양의 빛 에너지를 이용해 전기에너지를 얻는 </a:t>
            </a:r>
            <a:r>
              <a:rPr lang="ko-KR" altLang="en-US" sz="1600" dirty="0" smtClean="0"/>
              <a:t>발전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태양광발전의 효율을 높이려면 여러 기후조건과 태양의 입사각 고려 필요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03803" y="3566056"/>
            <a:ext cx="7433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풍속에 따라 일사량이 달라지며 일사량에 따라 태양광 발전량 변화</a:t>
            </a:r>
            <a:endParaRPr lang="en-US" altLang="ko-KR" dirty="0"/>
          </a:p>
        </p:txBody>
      </p:sp>
      <p:sp>
        <p:nvSpPr>
          <p:cNvPr id="35" name="직사각형 34"/>
          <p:cNvSpPr/>
          <p:nvPr/>
        </p:nvSpPr>
        <p:spPr>
          <a:xfrm>
            <a:off x="9517473" y="3559202"/>
            <a:ext cx="8193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태양전지모듈은 </a:t>
            </a:r>
            <a:r>
              <a:rPr lang="ko-KR" altLang="en-US" dirty="0" err="1"/>
              <a:t>태양광선과</a:t>
            </a:r>
            <a:r>
              <a:rPr lang="ko-KR" altLang="en-US" dirty="0"/>
              <a:t> </a:t>
            </a:r>
            <a:r>
              <a:rPr lang="en-US" altLang="ko-KR" dirty="0"/>
              <a:t>90</a:t>
            </a:r>
            <a:r>
              <a:rPr lang="ko-KR" altLang="en-US" dirty="0"/>
              <a:t>도 각도일 때 가장 효율이 좋으며 방향은 정남향일수록 </a:t>
            </a:r>
            <a:r>
              <a:rPr lang="ko-KR" altLang="en-US" dirty="0" smtClean="0"/>
              <a:t>좋음</a:t>
            </a:r>
            <a:endParaRPr lang="en-US" altLang="ko-KR" dirty="0" smtClean="0"/>
          </a:p>
          <a:p>
            <a:r>
              <a:rPr lang="ko-KR" altLang="en-US" dirty="0" smtClean="0"/>
              <a:t>계절에 따라 태양의 </a:t>
            </a:r>
            <a:r>
              <a:rPr lang="ko-KR" altLang="en-US" dirty="0" err="1" smtClean="0"/>
              <a:t>남중고도가</a:t>
            </a:r>
            <a:r>
              <a:rPr lang="ko-KR" altLang="en-US" dirty="0" smtClean="0"/>
              <a:t> 달라 태양광의 입사각이 변화되어 태양광 발전량 변화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0404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_ac ExtraBold"/>
        <a:ea typeface="나눔스퀘어_ac Extra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81</Words>
  <Application>Microsoft Office PowerPoint</Application>
  <PresentationFormat>사용자 지정</PresentationFormat>
  <Paragraphs>13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나눔스퀘어_ac</vt:lpstr>
      <vt:lpstr>Gungsuh</vt:lpstr>
      <vt:lpstr>나눔스퀘어_ac ExtraBold</vt:lpstr>
      <vt:lpstr>나눔스퀘어_ac Light</vt:lpstr>
      <vt:lpstr>나눔스퀘어_ac Bold</vt:lpstr>
      <vt:lpstr>Arial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Solarsido project</dc:title>
  <dc:creator>User</dc:creator>
  <cp:lastModifiedBy>admin</cp:lastModifiedBy>
  <cp:revision>41</cp:revision>
  <dcterms:created xsi:type="dcterms:W3CDTF">2006-08-16T00:00:00Z</dcterms:created>
  <dcterms:modified xsi:type="dcterms:W3CDTF">2021-08-19T08:33:14Z</dcterms:modified>
  <dc:identifier>DAEnQ-0vn80</dc:identifier>
</cp:coreProperties>
</file>