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E8C51E2-D409-42AC-A283-C75D6C9EF59B}">
  <a:tblStyle styleName="Table_0" styleId="{9E8C51E2-D409-42AC-A283-C75D6C9EF59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65.xml" Type="http://schemas.openxmlformats.org/officeDocument/2006/relationships/slide" Id="rId71"/><Relationship Target="slides/slide28.xml" Type="http://schemas.openxmlformats.org/officeDocument/2006/relationships/slide" Id="rId34"/><Relationship Target="slides/slide64.xml" Type="http://schemas.openxmlformats.org/officeDocument/2006/relationships/slide" Id="rId70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0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2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3" name="Shape 5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8" name="Shape 5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2" name="Shape 4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7" name="Shape 4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pixastic.com/editor-test/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sencha.com/products/extjs/download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graphdracula.net/" Type="http://schemas.openxmlformats.org/officeDocument/2006/relationships/hyperlink" TargetMode="External" Id="rId4"/><Relationship Target="http://g.raphaeljs.com/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createjs.com/" Type="http://schemas.openxmlformats.org/officeDocument/2006/relationships/hyperlink" TargetMode="External" Id="rId4"/><Relationship Target="http://impactjs.com/" Type="http://schemas.openxmlformats.org/officeDocument/2006/relationships/hyperlink" TargetMode="External" Id="rId3"/><Relationship Target="http://lycheejs.org/index.html" Type="http://schemas.openxmlformats.org/officeDocument/2006/relationships/hyperlink" TargetMode="External" Id="rId6"/><Relationship Target="http://createjs.com/" Type="http://schemas.openxmlformats.org/officeDocument/2006/relationships/hyperlink" TargetMode="External" Id="rId5"/><Relationship Target="http://html5quintus.com/" Type="http://schemas.openxmlformats.org/officeDocument/2006/relationships/hyperlink" TargetMode="External" Id="rId7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mapeditor.org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cdn.html5quintus.com/v0.1.6/quintus-all.min.js" Type="http://schemas.openxmlformats.org/officeDocument/2006/relationships/hyperlink" TargetMode="External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github.com/cykod/Quintus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youtube.com/watch?v=Y2Y0U-2qJMs&amp;list=PL62E185BB8577B63D" Type="http://schemas.openxmlformats.org/officeDocument/2006/relationships/hyperlink" TargetMode="External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shop.oreilly.com/product/0636920015048.do" Type="http://schemas.openxmlformats.org/officeDocument/2006/relationships/hyperlink" TargetMode="External" Id="rId4"/><Relationship Target="http://www.amazon.com/gp/product/193398869X/ref=as_li_ss_il?ie=UTF8&amp;camp=1789&amp;creative=390957&amp;creativeASIN=193398869X&amp;linkCode=as2&amp;tag=jspro-20" Type="http://schemas.openxmlformats.org/officeDocument/2006/relationships/hyperlink" TargetMode="External" Id="rId3"/><Relationship Target="http://www.packtpub.com/learning-ext-javascript-4/book" Type="http://schemas.openxmlformats.org/officeDocument/2006/relationships/hyperlink" TargetMode="External" Id="rId5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Otras funciones del Canvas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y="4836035" x="685800"/>
            <a:ext cy="10322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Filtros con la librería Pixastic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361450" x="129125"/>
            <a:ext cy="5426699" cx="8822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lang="es">
                <a:solidFill>
                  <a:schemeClr val="hlink"/>
                </a:solidFill>
                <a:hlinkClick r:id="rId3"/>
              </a:rPr>
              <a:t>http://www.pixastic.com/editor-test/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var imagen = $(“img”)[0];</a:t>
            </a:r>
          </a:p>
          <a:p>
            <a:pPr rtl="0" lvl="0">
              <a:buNone/>
            </a:pPr>
            <a:r>
              <a:rPr b="1" lang="es"/>
              <a:t>Pixastic.process</a:t>
            </a:r>
            <a:r>
              <a:rPr lang="es"/>
              <a:t>(imagen , nombreEfecto 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nombreEfecto </a:t>
            </a:r>
            <a:r>
              <a:rPr lang="es"/>
              <a:t>puede tener los valores: </a:t>
            </a:r>
            <a:r>
              <a:rPr b="1" lang="es"/>
              <a:t>desaturate, glow, noise, emboss, sepia y solarize</a:t>
            </a:r>
            <a:r>
              <a:rPr lang="es"/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Practique </a:t>
            </a:r>
            <a:r>
              <a:rPr lang="es"/>
              <a:t>con canvas_pixastic.html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Otros filtros de pixastic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Se puede agregar un </a:t>
            </a:r>
            <a:r>
              <a:rPr b="1" lang="es"/>
              <a:t>tercer argumento</a:t>
            </a:r>
            <a:r>
              <a:rPr lang="es"/>
              <a:t> al método process, el cual es un objeto de configuración según el efecto.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Vea canvas_pixastic_varios.html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SVG y EXTJS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Introducción a SVG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68525"/>
            <a:ext cy="4967700" cx="90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SVG nos permite generar gráficos por medio de etiquetas.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Vea </a:t>
            </a:r>
            <a:r>
              <a:rPr lang="es">
                <a:solidFill>
                  <a:srgbClr val="000000"/>
                </a:solidFill>
              </a:rPr>
              <a:t>svg_figuras.html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Creando graficas con EXTJS 4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475775" x="176050"/>
            <a:ext cy="5092199" cx="867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ExtJS 4 es una librería permite crear Interfaces. Se importa a la pagina con: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s">
                <a:solidFill>
                  <a:srgbClr val="000000"/>
                </a:solidFill>
              </a:rPr>
              <a:t>&lt;link rel="stylesheet" type="text/css" href="http://cdn.sencha.io/ext-4.1.0-gpl/resources/css/ext-all.css"&gt;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800" lang="es">
                <a:solidFill>
                  <a:srgbClr val="000000"/>
                </a:solidFill>
              </a:rPr>
              <a:t>&lt;script src="http://cdn.sencha.io/ext-4.1.0-gpl/ext-all.js"&gt;&lt;/script&gt;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Librerías de ExtJS (descarga oficial)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/>
              <a:t>
</a:t>
            </a:r>
            <a:r>
              <a:rPr b="1" lang="es"/>
              <a:t>Alternativamente se puede descargar del siguiente link:</a:t>
            </a:r>
          </a:p>
          <a:p>
            <a:r>
              <a:t/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u="sng" lang="es">
                <a:solidFill>
                  <a:srgbClr val="1155CC"/>
                </a:solidFill>
                <a:hlinkClick r:id="rId3"/>
              </a:rPr>
              <a:t>http://www.sencha.com/products/extjs/download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Pasos para crear gráficas de Barras y de Pastel.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Definir los datos en forma de arreglo de objetos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Definir el almacén de datos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Crear el componente usando el almacén de datos.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Creacion de Graficas de Pastel con EXTJS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Vea extjs_barras.html extjs_pastel.html</a:t>
            </a:r>
          </a:p>
        </p:txBody>
      </p:sp>
      <p:sp>
        <p:nvSpPr>
          <p:cNvPr id="161" name="Shape 161"/>
          <p:cNvSpPr/>
          <p:nvPr/>
        </p:nvSpPr>
        <p:spPr>
          <a:xfrm>
            <a:off y="2314075" x="2011175"/>
            <a:ext cy="4153725" cx="4817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1- Definir los datos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417650" x="334900"/>
            <a:ext cy="5150099" cx="860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var </a:t>
            </a:r>
            <a:r>
              <a:rPr b="1" sz="1800" lang="es"/>
              <a:t>datosPastel </a:t>
            </a:r>
            <a:r>
              <a:rPr sz="1800" lang="es"/>
              <a:t>= [{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nombreRebanada </a:t>
            </a:r>
            <a:r>
              <a:rPr sz="1800" lang="es"/>
              <a:t>: 'Chrome',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valorRebanada </a:t>
            </a:r>
            <a:r>
              <a:rPr sz="1800" lang="es"/>
              <a:t>: 44.3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},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nombreRebanada </a:t>
            </a:r>
            <a:r>
              <a:rPr sz="1800" lang="es"/>
              <a:t>: 'IE',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valorRebanada </a:t>
            </a:r>
            <a:r>
              <a:rPr sz="1800" lang="es"/>
              <a:t>: 22.2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},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nombreRebanada </a:t>
            </a:r>
            <a:r>
              <a:rPr sz="1800" lang="es"/>
              <a:t>: 'Firefox',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valorRebanada </a:t>
            </a:r>
            <a:r>
              <a:rPr sz="1800" lang="es"/>
              <a:t>: 18.3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},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nombreRebanada </a:t>
            </a:r>
            <a:r>
              <a:rPr sz="1800" lang="es"/>
              <a:t>: 'Opera',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valorRebanada </a:t>
            </a:r>
            <a:r>
              <a:rPr sz="1800" lang="es"/>
              <a:t>: 9.1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},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nombreRebanada </a:t>
            </a:r>
            <a:r>
              <a:rPr sz="1800" lang="es"/>
              <a:t>: 'Otros',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	</a:t>
            </a:r>
            <a:r>
              <a:rPr b="1" sz="1800" lang="es"/>
              <a:t>valorRebanada </a:t>
            </a:r>
            <a:r>
              <a:rPr sz="1800" lang="es"/>
              <a:t>: 6.1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s"/>
              <a:t>				}];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2- Definir un almacén de datos (Store) con Ext.create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417650" x="207725"/>
            <a:ext cy="5150099" cx="868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  var almacenDatos = Ext.create('</a:t>
            </a:r>
            <a:r>
              <a:rPr b="1" sz="2400" lang="es">
                <a:solidFill>
                  <a:srgbClr val="000000"/>
                </a:solidFill>
              </a:rPr>
              <a:t>Ext.data.JsonStore</a:t>
            </a:r>
            <a:r>
              <a:rPr sz="2400" lang="es">
                <a:solidFill>
                  <a:srgbClr val="000000"/>
                </a:solidFill>
              </a:rPr>
              <a:t>',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		fields : [</a:t>
            </a:r>
            <a:r>
              <a:rPr b="1" sz="2400" lang="es">
                <a:solidFill>
                  <a:srgbClr val="000000"/>
                </a:solidFill>
              </a:rPr>
              <a:t>'nombreRebanada'</a:t>
            </a:r>
            <a:r>
              <a:rPr sz="2400" lang="es">
                <a:solidFill>
                  <a:srgbClr val="000000"/>
                </a:solidFill>
              </a:rPr>
              <a:t>, </a:t>
            </a:r>
            <a:r>
              <a:rPr b="1" sz="2400" lang="es">
                <a:solidFill>
                  <a:srgbClr val="000000"/>
                </a:solidFill>
              </a:rPr>
              <a:t>'valorRebanada'</a:t>
            </a:r>
            <a:r>
              <a:rPr sz="2400" lang="es">
                <a:solidFill>
                  <a:srgbClr val="000000"/>
                </a:solidFill>
              </a:rPr>
              <a:t>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		data : </a:t>
            </a:r>
            <a:r>
              <a:rPr b="1" sz="2400" lang="es">
                <a:solidFill>
                  <a:srgbClr val="000000"/>
                </a:solidFill>
              </a:rPr>
              <a:t>datosPastel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   });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Note que la propiedad </a:t>
            </a:r>
            <a:r>
              <a:rPr b="1" sz="2400" lang="es">
                <a:solidFill>
                  <a:srgbClr val="000000"/>
                </a:solidFill>
              </a:rPr>
              <a:t>fields</a:t>
            </a:r>
            <a:r>
              <a:rPr sz="2400" lang="es">
                <a:solidFill>
                  <a:srgbClr val="000000"/>
                </a:solidFill>
              </a:rPr>
              <a:t> contiene un arreglo de cadenas con los textos </a:t>
            </a:r>
            <a:r>
              <a:rPr b="1" sz="2400" lang="es">
                <a:solidFill>
                  <a:srgbClr val="000000"/>
                </a:solidFill>
              </a:rPr>
              <a:t>'nombreRebanada' y 'valorRebanada'</a:t>
            </a:r>
            <a:r>
              <a:rPr sz="2400" lang="es">
                <a:solidFill>
                  <a:srgbClr val="000000"/>
                </a:solidFill>
              </a:rPr>
              <a:t> (los nombres de las propiedades de las rebanadas).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rgbClr val="000000"/>
                </a:solidFill>
              </a:rPr>
              <a:t>Note que la propiedad </a:t>
            </a:r>
            <a:r>
              <a:rPr b="1" sz="2400" lang="es">
                <a:solidFill>
                  <a:srgbClr val="000000"/>
                </a:solidFill>
              </a:rPr>
              <a:t>data</a:t>
            </a:r>
            <a:r>
              <a:rPr sz="2400" lang="es">
                <a:solidFill>
                  <a:srgbClr val="000000"/>
                </a:solidFill>
              </a:rPr>
              <a:t> se le asigna el arreglo </a:t>
            </a:r>
            <a:r>
              <a:rPr b="1" sz="2400" lang="es">
                <a:solidFill>
                  <a:srgbClr val="000000"/>
                </a:solidFill>
              </a:rPr>
              <a:t>datosPastel.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Dibujar arcos con el método arc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9" name="Shape 69"/>
          <p:cNvSpPr/>
          <p:nvPr/>
        </p:nvSpPr>
        <p:spPr>
          <a:xfrm>
            <a:off y="1600200" x="138975"/>
            <a:ext cy="5053424" cx="8697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3- Crear el componente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
</a:t>
            </a:r>
            <a:r>
              <a:rPr sz="2400" lang="es">
                <a:solidFill>
                  <a:srgbClr val="000000"/>
                </a:solidFill>
              </a:rPr>
              <a:t>        Ext.create('Ext.chart.Chart',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             </a:t>
            </a:r>
            <a:r>
              <a:rPr b="1" sz="2400" lang="es">
                <a:solidFill>
                  <a:srgbClr val="000000"/>
                </a:solidFill>
              </a:rPr>
              <a:t>renderTo : "contenedor-barras",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             width : 500,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	           height : 300,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	           animate : true,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	    </a:t>
            </a:r>
            <a:r>
              <a:rPr b="1" sz="2400" lang="es">
                <a:solidFill>
                  <a:srgbClr val="000000"/>
                </a:solidFill>
              </a:rPr>
              <a:t>       store : almacenDatos,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             //muchas propiedades de configuracion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              ...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s">
                <a:solidFill>
                  <a:srgbClr val="000000"/>
                </a:solidFill>
              </a:rPr>
              <a:t>         });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Gráficas de barras y pastel en EXTJS 4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procedimiento en esencia es el mismo cualquier componente que muestre datos, aunque las opciones de configuración cambian por componente.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92" name="Shape 192"/>
          <p:cNvSpPr/>
          <p:nvPr/>
        </p:nvSpPr>
        <p:spPr>
          <a:xfrm>
            <a:off y="223350" x="1032875"/>
            <a:ext cy="6480775" cx="65372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Ejercicio 1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Construir una gráfica de pastel y de barras usando EXTJS 4 que tenga los siguientes datos: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y="2762450" x="404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{9E8C51E2-D409-42AC-A283-C75D6C9EF59B}</a:tableStyleId>
              </a:tblPr>
              <a:tblGrid>
                <a:gridCol w="3954575"/>
                <a:gridCol w="3954575"/>
              </a:tblGrid>
              <a:tr h="494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Lunes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13.5</a:t>
                      </a:r>
                    </a:p>
                  </a:txBody>
                  <a:tcPr marR="91425" marB="91425" marT="91425" marL="91425"/>
                </a:tc>
              </a:tr>
              <a:tr h="494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Martes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16</a:t>
                      </a:r>
                    </a:p>
                  </a:txBody>
                  <a:tcPr marR="91425" marB="91425" marT="91425" marL="91425"/>
                </a:tc>
              </a:tr>
              <a:tr h="494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Miercoles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20.1</a:t>
                      </a:r>
                    </a:p>
                  </a:txBody>
                  <a:tcPr marR="91425" marB="91425" marT="91425" marL="91425"/>
                </a:tc>
              </a:tr>
              <a:tr h="494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Jueves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17.5</a:t>
                      </a:r>
                    </a:p>
                  </a:txBody>
                  <a:tcPr marR="91425" marB="91425" marT="91425" marL="91425"/>
                </a:tc>
              </a:tr>
              <a:tr h="494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Viernes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3000" lang="es"/>
                        <a:t>30.9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Notas adicionales sobre raphael.js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417650" x="457200"/>
            <a:ext cy="5150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Otras librerías que permiten crear gráficas con SVG: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Gráficas de barras y pastel: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u="sng" lang="es">
                <a:solidFill>
                  <a:schemeClr val="hlink"/>
                </a:solidFill>
                <a:hlinkClick r:id="rId3"/>
              </a:rPr>
              <a:t>http://g.raphaeljs.com/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Librería para crear grafos:</a:t>
            </a:r>
          </a:p>
          <a:p>
            <a:pPr rtl="0" lvl="0">
              <a:buNone/>
            </a:pPr>
            <a:r>
              <a:rPr u="sng" lang="es">
                <a:solidFill>
                  <a:schemeClr val="hlink"/>
                </a:solidFill>
                <a:hlinkClick r:id="rId4"/>
              </a:rPr>
              <a:t>http://www.graphdracula.net/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Almacenamiento en el browser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El problema con la cookies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Las cookies se envían con cada request</a:t>
            </a:r>
          </a:p>
        </p:txBody>
      </p:sp>
      <p:sp>
        <p:nvSpPr>
          <p:cNvPr id="218" name="Shape 218"/>
          <p:cNvSpPr/>
          <p:nvPr/>
        </p:nvSpPr>
        <p:spPr>
          <a:xfrm>
            <a:off y="2351750" x="318949"/>
            <a:ext cy="3824525" cx="8407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El problema con la cookies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3485725"/>
            <a:ext cy="4967700" cx="5201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Las cookies solo pueden almacenar 4kb!!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Tienen una caducidad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envían por cada petición (imagenes, scripts, estilos).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(20 recursos)*2kb = </a:t>
            </a:r>
            <a:r>
              <a:rPr b="1" lang="es"/>
              <a:t>40kb</a:t>
            </a:r>
          </a:p>
          <a:p>
            <a:pPr lvl="0">
              <a:buNone/>
            </a:pPr>
            <a:r>
              <a:rPr b="1" lang="es"/>
              <a:t>Es por esto que se usa localStorage en HTML5</a:t>
            </a:r>
          </a:p>
        </p:txBody>
      </p:sp>
      <p:sp>
        <p:nvSpPr>
          <p:cNvPr id="225" name="Shape 225"/>
          <p:cNvSpPr/>
          <p:nvPr/>
        </p:nvSpPr>
        <p:spPr>
          <a:xfrm>
            <a:off y="1759524" x="363200"/>
            <a:ext cy="4316000" cx="3052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Problemas con las cookies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Vea cookies_problema.html</a:t>
            </a:r>
          </a:p>
          <a:p>
            <a:r>
              <a:t/>
            </a:r>
          </a:p>
          <a:p>
            <a:pPr>
              <a:buNone/>
            </a:pPr>
            <a:r>
              <a:rPr lang="es"/>
              <a:t>Vea con firebug en la pestaña el encabezado de cualquiera de las imágenes y vea que va implícita una cookie.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El objeto localStorage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Este objeto nos permite guardar </a:t>
            </a:r>
            <a:r>
              <a:rPr b="1" lang="es"/>
              <a:t>cadenas </a:t>
            </a:r>
            <a:r>
              <a:rPr lang="es"/>
              <a:t>que persisten aun cuando el navegador se cierra.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 i="1"/>
              <a:t>Agregar un valor:</a:t>
            </a:r>
          </a:p>
          <a:p>
            <a:pPr rtl="0" lvl="0">
              <a:buNone/>
            </a:pPr>
            <a:r>
              <a:rPr b="1" lang="es"/>
              <a:t>localStorage</a:t>
            </a:r>
            <a:r>
              <a:rPr lang="es"/>
              <a:t>.</a:t>
            </a:r>
            <a:r>
              <a:rPr b="1" lang="es"/>
              <a:t>setItem</a:t>
            </a:r>
            <a:r>
              <a:rPr lang="es"/>
              <a:t>(nombreItem, valorItem);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 i="1"/>
              <a:t>Obtener un valor</a:t>
            </a:r>
          </a:p>
          <a:p>
            <a:pPr rtl="0" lvl="0">
              <a:buNone/>
            </a:pPr>
            <a:r>
              <a:rPr b="1" lang="es"/>
              <a:t>localStorage</a:t>
            </a:r>
            <a:r>
              <a:rPr lang="es"/>
              <a:t>.</a:t>
            </a:r>
            <a:r>
              <a:rPr b="1" lang="es"/>
              <a:t>getItem</a:t>
            </a:r>
            <a:r>
              <a:rPr lang="es"/>
              <a:t>(nombreItem);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Dibujando arcos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17650" x="372425"/>
            <a:ext cy="5298599" cx="844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Los ángulos son en radianes.</a:t>
            </a:r>
            <a:r>
              <a:rPr lang="es"/>
              <a:t> Después de invocar a </a:t>
            </a:r>
            <a:r>
              <a:rPr b="1" lang="es"/>
              <a:t>arc </a:t>
            </a:r>
            <a:r>
              <a:rPr lang="es"/>
              <a:t>se debe invocar a los métodos </a:t>
            </a:r>
            <a:r>
              <a:rPr b="1" lang="es"/>
              <a:t>stroke</a:t>
            </a:r>
            <a:r>
              <a:rPr lang="es"/>
              <a:t>, o </a:t>
            </a:r>
            <a:r>
              <a:rPr b="1" lang="es"/>
              <a:t>fill</a:t>
            </a:r>
            <a:r>
              <a:rPr lang="es"/>
              <a:t>. 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La medición del ángulo SIEMPRE se hace en el sentido de las manecillas del reloj.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El trazo se hace del </a:t>
            </a:r>
            <a:r>
              <a:rPr b="1" lang="es"/>
              <a:t>ángulo inicial</a:t>
            </a:r>
            <a:r>
              <a:rPr lang="es"/>
              <a:t> al </a:t>
            </a:r>
            <a:r>
              <a:rPr b="1" lang="es"/>
              <a:t>ángulo final</a:t>
            </a:r>
            <a:r>
              <a:rPr lang="es"/>
              <a:t> en sentido de las manecillas del reloj.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Métodos de localStorage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507250" x="123150"/>
            <a:ext cy="5060700" cx="856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 i="1"/>
              <a:t>remover un valor: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localStorage</a:t>
            </a:r>
            <a:r>
              <a:rPr lang="es"/>
              <a:t>.</a:t>
            </a:r>
            <a:r>
              <a:rPr b="1" lang="es"/>
              <a:t>removeItem</a:t>
            </a:r>
            <a:r>
              <a:rPr lang="es"/>
              <a:t>(nombreItem)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 i="1"/>
              <a:t>Remover todos los datos: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localStorage.clear();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Practique con local_Storage.html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Notas sobre localStorage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417650" x="457200"/>
            <a:ext cy="5150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Los datos guardados en localStorage son accesibles </a:t>
            </a:r>
            <a:r>
              <a:rPr b="1" lang="es"/>
              <a:t>por otras ventanas</a:t>
            </a:r>
            <a:r>
              <a:rPr lang="es"/>
              <a:t> en</a:t>
            </a:r>
            <a:r>
              <a:rPr b="1" lang="es"/>
              <a:t> el mismo navegador</a:t>
            </a:r>
            <a:r>
              <a:rPr lang="es"/>
              <a:t> vea .</a:t>
            </a:r>
          </a:p>
          <a:p>
            <a:pPr rtl="0" lvl="0" indent="-381000" marL="457200">
              <a:buClr>
                <a:schemeClr val="dk1"/>
              </a:buClr>
              <a:buSzPct val="133333"/>
              <a:buFont typeface="Arial"/>
              <a:buChar char="•"/>
            </a:pPr>
            <a:r>
              <a:rPr lang="es"/>
              <a:t>El localStorage se crea por dominio.</a:t>
            </a:r>
          </a:p>
          <a:p>
            <a:pPr rtl="0" lvl="0">
              <a:buNone/>
            </a:pPr>
            <a:r>
              <a:rPr lang="es"/>
              <a:t>     midominio.com </a:t>
            </a:r>
          </a:p>
          <a:p>
            <a:pPr rtl="0" lvl="0">
              <a:buNone/>
            </a:pPr>
            <a:r>
              <a:rPr lang="es"/>
              <a:t>     otrodominio.com 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El límite de almacenamiento de datos es 5MB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Los datos de localStorage se borran si se eliminan todos los datos de navegación.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El objeto sessionStorage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Tiene los mismos métodos que localStorage, sin embargo </a:t>
            </a:r>
            <a:r>
              <a:rPr b="1" lang="es"/>
              <a:t>los datos que se guardan sólo están disponibles para una ventana.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Los datos se pierden al cerrar la ventana o al cerrar el navegador.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Vea session_storage.html y session_Storage_Otra_Pagina.html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Introducción a la creación de Videojuegos 2D</a:t>
            </a:r>
          </a:p>
        </p:txBody>
      </p:sp>
      <p:sp>
        <p:nvSpPr>
          <p:cNvPr id="261" name="Shape 26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Juegos usando el Canvas.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Los juegos se construyen usando el Canvas.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Por lo general se escucha el evento </a:t>
            </a:r>
            <a:r>
              <a:rPr b="1" lang="es"/>
              <a:t>mouseover </a:t>
            </a:r>
            <a:r>
              <a:rPr lang="es"/>
              <a:t>y </a:t>
            </a:r>
            <a:r>
              <a:rPr b="1" lang="es"/>
              <a:t>keydown </a:t>
            </a:r>
            <a:r>
              <a:rPr lang="es"/>
              <a:t>para el control del videojuego.</a:t>
            </a:r>
          </a:p>
          <a:p>
            <a:r>
              <a:t/>
            </a:r>
          </a:p>
          <a:p>
            <a:pPr>
              <a:buNone/>
            </a:pPr>
            <a:r>
              <a:rPr lang="es"/>
              <a:t>Por medio del canvas se pinta el escenario y los personajes en intervalos de tiempo, los cuales deben de ser lo más cortos posible para dar la sensación de continuidad en la animación.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HTML5 Frameworks para juegos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Impact JS (Costo 99 dolares): </a:t>
            </a:r>
            <a:r>
              <a:rPr u="sng" lang="es">
                <a:solidFill>
                  <a:schemeClr val="hlink"/>
                </a:solidFill>
                <a:hlinkClick r:id="rId3"/>
              </a:rPr>
              <a:t>http://impactjs.com/</a:t>
            </a:r>
            <a:r>
              <a:rPr lang="es"/>
              <a:t>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EaselJS (MIT): </a:t>
            </a:r>
            <a:r>
              <a:rPr u="sng" lang="es">
                <a:solidFill>
                  <a:schemeClr val="hlink"/>
                </a:solidFill>
                <a:hlinkClick r:id="rId4"/>
              </a:rPr>
              <a:t>http://createjs.com/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CreateJS (MIT): </a:t>
            </a:r>
            <a:r>
              <a:rPr u="sng" lang="es">
                <a:solidFill>
                  <a:schemeClr val="hlink"/>
                </a:solidFill>
                <a:hlinkClick r:id="rId5"/>
              </a:rPr>
              <a:t>http://createjs.com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LycheeJS: </a:t>
            </a:r>
            <a:r>
              <a:rPr u="sng" lang="es">
                <a:solidFill>
                  <a:schemeClr val="hlink"/>
                </a:solidFill>
                <a:hlinkClick r:id="rId6"/>
              </a:rPr>
              <a:t>http://lycheejs.org/index.html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Quintus: </a:t>
            </a:r>
            <a:r>
              <a:rPr u="sng" lang="es">
                <a:solidFill>
                  <a:schemeClr val="hlink"/>
                </a:solidFill>
                <a:hlinkClick r:id="rId7"/>
              </a:rPr>
              <a:t>http://html5quintus.com/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Continuamente se están produciendo nuevos frameworks para desarrollar juegos usando el Canvas.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Quintus Framework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Fácil de programar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Inspirado en la estructura de manejo de eventos de jQuery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Framework diseñado para ser muy ligero (20kb) y modular.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Terminología de videojuegos 2D.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Sprite</a:t>
            </a:r>
            <a:r>
              <a:rPr lang="es"/>
              <a:t>: Es una imagen.</a:t>
            </a:r>
          </a:p>
          <a:p>
            <a:pPr rtl="0" lvl="0">
              <a:buNone/>
            </a:pPr>
            <a:r>
              <a:rPr b="1" lang="es"/>
              <a:t>  Vea player.png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Sprite Sheet</a:t>
            </a:r>
            <a:r>
              <a:rPr lang="es"/>
              <a:t>: Es una coleccion de imagenes, guardadas en una sola imagen.</a:t>
            </a:r>
          </a:p>
          <a:p>
            <a:pPr rtl="0" lvl="0">
              <a:buNone/>
            </a:pPr>
            <a:r>
              <a:rPr lang="es"/>
              <a:t> Vea </a:t>
            </a:r>
            <a:r>
              <a:rPr b="1" lang="es"/>
              <a:t>tiles_map.png</a:t>
            </a:r>
          </a:p>
          <a:p>
            <a:r>
              <a:t/>
            </a:r>
          </a:p>
          <a:p>
            <a:pPr>
              <a:buNone/>
            </a:pPr>
            <a:r>
              <a:rPr b="1" lang="es"/>
              <a:t>Mapa del Escenario: </a:t>
            </a:r>
            <a:r>
              <a:rPr lang="es"/>
              <a:t>Por medio de sprite sheets define el escenario del juego. Vea </a:t>
            </a:r>
            <a:r>
              <a:rPr b="1" lang="es"/>
              <a:t>escenario.tmx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Terminología de videojuegos 2D.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s"/>
              <a:t>Capas de Mapas.</a:t>
            </a:r>
            <a:r>
              <a:rPr lang="es"/>
              <a:t> Permiten definir el fondo y que objetos son de colisiones (los bloques en los cuales el jugador puede caminar o que no puede traspasar).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Tiled Map Editor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Permite construir mapas a partir de sprite sheets. Se puede descargar en:</a:t>
            </a:r>
          </a:p>
          <a:p>
            <a:r>
              <a:t/>
            </a:r>
          </a:p>
          <a:p>
            <a:pPr>
              <a:buNone/>
            </a:pPr>
            <a:r>
              <a:rPr u="sng" lang="es">
                <a:solidFill>
                  <a:schemeClr val="hlink"/>
                </a:solidFill>
                <a:hlinkClick r:id="rId3"/>
              </a:rPr>
              <a:t>http://www.mapeditor.org/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Dibujar Arcos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529925" x="155050"/>
            <a:ext cy="4967700" cx="880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700" lang="es"/>
              <a:t>contexto.arc(x, y, radio, anguloInicio, anguloFin, invertir);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Si </a:t>
            </a:r>
            <a:r>
              <a:rPr b="1" lang="es"/>
              <a:t>invertir=true</a:t>
            </a:r>
            <a:r>
              <a:rPr lang="es"/>
              <a:t> el trazo se hace en sentido </a:t>
            </a:r>
            <a:r>
              <a:rPr b="1" lang="es"/>
              <a:t>contrario </a:t>
            </a:r>
            <a:r>
              <a:rPr lang="es"/>
              <a:t>a las manecillas del reloj.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Vea canvas_arco.html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Estructura de un proyecto Quintus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carpeta_proyecto</a:t>
            </a:r>
          </a:p>
          <a:p>
            <a:pPr rtl="0" lvl="0">
              <a:buNone/>
            </a:pPr>
            <a:r>
              <a:rPr lang="es"/>
              <a:t>   - </a:t>
            </a:r>
            <a:r>
              <a:rPr b="1" lang="es"/>
              <a:t>data</a:t>
            </a:r>
            <a:r>
              <a:rPr lang="es"/>
              <a:t> : En este folder van los archivos .tmx</a:t>
            </a:r>
          </a:p>
          <a:p>
            <a:pPr rtl="0" lvl="0">
              <a:buNone/>
            </a:pPr>
            <a:r>
              <a:rPr lang="es"/>
              <a:t>   - </a:t>
            </a:r>
            <a:r>
              <a:rPr b="1" lang="es"/>
              <a:t>images</a:t>
            </a:r>
            <a:r>
              <a:rPr lang="es"/>
              <a:t>: Aqui van las imagenes</a:t>
            </a:r>
          </a:p>
          <a:p>
            <a:pPr rtl="0" lvl="0">
              <a:buNone/>
            </a:pPr>
            <a:r>
              <a:rPr lang="es"/>
              <a:t>   -lib: Aqui van los archivos JavaScript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La carpeta data e images son las mas importantes.</a:t>
            </a:r>
          </a:p>
          <a:p>
            <a:pPr lvl="0">
              <a:buNone/>
            </a:pPr>
            <a:r>
              <a:rPr lang="es"/>
              <a:t>Quintus trabaja siguiendo el paradigma de </a:t>
            </a:r>
            <a:r>
              <a:rPr b="1" lang="es"/>
              <a:t>convención sobre configuración</a:t>
            </a:r>
            <a:r>
              <a:rPr lang="e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CDN de Quintus: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1600200" x="0"/>
            <a:ext cy="4967700" cx="9144000"/>
          </a:xfrm>
          <a:prstGeom prst="rect">
            <a:avLst/>
          </a:prstGeom>
          <a:solidFill>
            <a:srgbClr val="FFFFFF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7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Se puede importar por medio del CDN: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sz="27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Minimizado: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&lt;script src='</a:t>
            </a:r>
            <a:r>
              <a:rPr u="sng" sz="1800" lang="es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http://cdn.html5quintus.com/v0.1.6/quintus-all.min.js</a:t>
            </a:r>
            <a:r>
              <a:rPr sz="18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'&gt;&lt;/script&gt;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sz="27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 comentarios: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s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&lt;script src='http://cdn.html5quintus.com/v0.1.6/quintus-all.js'&gt;&lt;/script&gt;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Importar Quintus sin CDN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417650" x="457200"/>
            <a:ext cy="5150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500" lang="es"/>
              <a:t>Si se descargan los archivos del proyecto Github de Quintus </a:t>
            </a:r>
            <a:r>
              <a:rPr u="sng" sz="2500" lang="es">
                <a:solidFill>
                  <a:schemeClr val="hlink"/>
                </a:solidFill>
                <a:hlinkClick r:id="rId3"/>
              </a:rPr>
              <a:t>https://github.com/cykod/Quintus</a:t>
            </a:r>
            <a:r>
              <a:rPr sz="2500" lang="es"/>
              <a:t> se deben importar los siguientes scripts (segun el modulo que se vaya a usar):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src='lib/quintus_sprites.js'&gt;&lt;/script&gt;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src='lib/quintus_scenes.js'&gt;&lt;/script&gt;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src='lib/quintus_input.js'&gt;&lt;/script&gt;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src='lib/quintus_anim.js'&gt;&lt;/script&gt;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src='lib/quintus_2d.js'&gt;&lt;/script&gt;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src='lib/quintus_touch.js'&gt;&lt;/script&gt;</a:t>
            </a:r>
          </a:p>
          <a:p>
            <a:pPr rtl="0" lvl="0">
              <a:buClr>
                <a:schemeClr val="dk1"/>
              </a:buClr>
              <a:buSzPct val="50000"/>
              <a:buFont typeface="Arial"/>
              <a:buNone/>
            </a:pPr>
            <a:r>
              <a:rPr sz="2200" lang="es"/>
              <a:t>&lt;script src='lib/quintus_ui.js'&gt;&lt;/script&gt;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Configurar Quintus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1417650" x="275600"/>
            <a:ext cy="5150399" cx="866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s"/>
              <a:t>Crear un objeto Quintus:</a:t>
            </a:r>
          </a:p>
          <a:p>
            <a:pPr rtl="0" lvl="0">
              <a:buNone/>
            </a:pPr>
            <a:r>
              <a:rPr b="1" sz="2800" lang="es"/>
              <a:t>var Q = Quintus({development:true});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Incluir los módulos que sean necesarios(vea siguiente diapositiva):</a:t>
            </a:r>
          </a:p>
          <a:p>
            <a:pPr rtl="0" lvl="0">
              <a:buNone/>
            </a:pPr>
            <a:r>
              <a:rPr b="1" sz="2800" lang="es"/>
              <a:t>Q.include("LISTA_MODULOS");</a:t>
            </a:r>
          </a:p>
          <a:p>
            <a:pPr rtl="0" lvl="0">
              <a:buNone/>
            </a:pPr>
            <a:r>
              <a:rPr sz="2800" lang="es"/>
              <a:t>Indicar configuracion del canvas:</a:t>
            </a:r>
          </a:p>
          <a:p>
            <a:pPr rtl="0" lvl="0">
              <a:buNone/>
            </a:pPr>
            <a:r>
              <a:rPr b="1" sz="2800" lang="es"/>
              <a:t>Q.setup("ID_CANVAS");</a:t>
            </a:r>
          </a:p>
          <a:p>
            <a:pPr rtl="0" lvl="0">
              <a:buNone/>
            </a:pPr>
            <a:r>
              <a:rPr sz="2800" lang="es"/>
              <a:t>Habilitar Controles:</a:t>
            </a:r>
          </a:p>
          <a:p>
            <a:pPr rtl="0" lvl="0">
              <a:buNone/>
            </a:pPr>
            <a:r>
              <a:rPr b="1" sz="2800" lang="es"/>
              <a:t>Q.controls();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328" name="Shape 328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Módulos de Quintus a detalle.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491225" x="457200"/>
            <a:ext cy="5076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s"/>
              <a:t>Los módulos soportados por Quintus son los siguientes (se indican separados por comas en el método include):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Sprites</a:t>
            </a:r>
            <a:r>
              <a:rPr lang="es"/>
              <a:t>: Para dar soporte a imágenes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Scenes</a:t>
            </a:r>
            <a:r>
              <a:rPr lang="es"/>
              <a:t>: Para dar soporte a capas (Layers)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Input</a:t>
            </a:r>
            <a:r>
              <a:rPr lang="es"/>
              <a:t>: Soporte básico para controles.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2D</a:t>
            </a:r>
            <a:r>
              <a:rPr lang="es"/>
              <a:t>: Soporte para colisiones y gravedad.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Touch</a:t>
            </a:r>
            <a:r>
              <a:rPr lang="es"/>
              <a:t>: Para habilitar controles touch(móviles)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UI</a:t>
            </a:r>
            <a:r>
              <a:rPr lang="es"/>
              <a:t>: Para mostrar ventanas básicas.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Habilitar controles Touch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Si incluimos el módulo Touch (método Q.include) también podemos habilitar controles Touch para dispositivos móviles con:</a:t>
            </a:r>
          </a:p>
          <a:p>
            <a:r>
              <a:t/>
            </a:r>
          </a:p>
          <a:p>
            <a:pPr algn="ctr">
              <a:buNone/>
            </a:pPr>
            <a:r>
              <a:rPr b="1" lang="es"/>
              <a:t>Q.touch();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Conceptos básicos de Quintus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Escenario(stage): </a:t>
            </a:r>
            <a:r>
              <a:rPr lang="es"/>
              <a:t>Es el juego que se esta ejecutando.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Escena(scene): </a:t>
            </a:r>
            <a:r>
              <a:rPr lang="es"/>
              <a:t>Es un conjunto de capas. Las escenas se componen del fondo del videojuego y de los elementos con los que puede colisionar el personaje.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Capas(layers): </a:t>
            </a:r>
            <a:r>
              <a:rPr lang="es"/>
              <a:t>Son los componentes visuales del juego. Generalmente se tienen 2 capas: El </a:t>
            </a:r>
            <a:r>
              <a:rPr b="1" lang="es"/>
              <a:t>fondo</a:t>
            </a:r>
            <a:r>
              <a:rPr lang="es"/>
              <a:t> del juego y los elementos de </a:t>
            </a:r>
            <a:r>
              <a:rPr b="1" lang="es"/>
              <a:t>colisión</a:t>
            </a:r>
            <a:r>
              <a:rPr lang="es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Leer recursos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Todas las imágenes y los mapas (archivos .tmx) se leen de la siguiente forma: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Q.load</a:t>
            </a:r>
            <a:r>
              <a:rPr lang="es"/>
              <a:t>("ARCHIVO1.png, ARCHIVO2.tmx", function() {</a:t>
            </a:r>
          </a:p>
          <a:p>
            <a:pPr rtl="0" lvl="0">
              <a:buNone/>
            </a:pPr>
            <a:r>
              <a:rPr lang="es"/>
              <a:t>    //LOGICA PARA CONFIGURAR ESCENA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Configurar escenas del Juego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1600200" x="130300"/>
            <a:ext cy="4967700" cx="881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 i="1"/>
              <a:t>//Definir el mapa de Mosaicos:</a:t>
            </a:r>
          </a:p>
          <a:p>
            <a:pPr rtl="0" lvl="0">
              <a:buNone/>
            </a:pPr>
            <a:r>
              <a:rPr b="1" lang="es"/>
              <a:t>Q.sheet</a:t>
            </a:r>
            <a:r>
              <a:rPr lang="es"/>
              <a:t>("</a:t>
            </a:r>
            <a:r>
              <a:rPr b="1" lang="es"/>
              <a:t>mosaicos</a:t>
            </a:r>
            <a:r>
              <a:rPr lang="es"/>
              <a:t>", "MAPA_MOSAICO.png", {</a:t>
            </a:r>
          </a:p>
          <a:p>
            <a:pPr rtl="0" lvl="0">
              <a:buNone/>
            </a:pPr>
            <a:r>
              <a:rPr lang="es"/>
              <a:t>     </a:t>
            </a:r>
            <a:r>
              <a:rPr b="1" lang="es"/>
              <a:t>tilew</a:t>
            </a:r>
            <a:r>
              <a:rPr lang="es"/>
              <a:t> : 70, //ancho del mosaico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 </a:t>
            </a:r>
            <a:r>
              <a:rPr b="1" lang="es"/>
              <a:t>tileh</a:t>
            </a:r>
            <a:r>
              <a:rPr lang="es"/>
              <a:t> : 70  //altura del mosaico</a:t>
            </a:r>
          </a:p>
          <a:p>
            <a:pPr rtl="0" lvl="0">
              <a:buNone/>
            </a:pPr>
            <a:r>
              <a:rPr lang="es"/>
              <a:t>});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//Definir a qué escena pertenecen los recursos //leidos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Q.stageScene("nivel1");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Rectángulos con el Canvas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Rectángulos se pintan con: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b="1" lang="es"/>
              <a:t>contexto.rect(posX, posY, ancho, alto);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Se pueden rellenar con el método </a:t>
            </a:r>
            <a:r>
              <a:rPr b="1" lang="es"/>
              <a:t>fill()</a:t>
            </a:r>
            <a:r>
              <a:rPr lang="es"/>
              <a:t> y marcar su borde con </a:t>
            </a:r>
            <a:r>
              <a:rPr b="1" lang="es"/>
              <a:t>stroke()</a:t>
            </a:r>
            <a:r>
              <a:rPr lang="es"/>
              <a:t>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Vea canvas_rectangulo.html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365" name="Shape 365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Configurar las capas de las escenas 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Por lo general, una escena se compone de una capa que funciona de fondo y otra que funciona de colisión.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Q.scene("level1", function(stage) {</a:t>
            </a:r>
          </a:p>
          <a:p>
            <a:pPr rtl="0" lvl="0">
              <a:buNone/>
            </a:pPr>
            <a:r>
              <a:rPr lang="es"/>
              <a:t>     //DEFINIR CAPA DE FONDO</a:t>
            </a:r>
          </a:p>
          <a:p>
            <a:pPr rtl="0" lvl="0">
              <a:buNone/>
            </a:pPr>
            <a:r>
              <a:rPr lang="es"/>
              <a:t>     //DEFINIR CAPA DE COLISION</a:t>
            </a:r>
          </a:p>
          <a:p>
            <a:pPr>
              <a:buNone/>
            </a:pPr>
            <a:r>
              <a:rPr lang="es"/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Definir Capa de Fondo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var fondo = new Q.TileLayer({</a:t>
            </a:r>
          </a:p>
          <a:p>
            <a:pPr rtl="0" lvl="0">
              <a:buNone/>
            </a:pPr>
            <a:r>
              <a:rPr lang="es"/>
              <a:t>        dataAsset : 'ARCHIVO_MAPA.tmx',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    layerIndex : 0, 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sheet : </a:t>
            </a:r>
            <a:r>
              <a:rPr b="1" lang="es"/>
              <a:t>'mosaicos'</a:t>
            </a:r>
            <a:r>
              <a:rPr lang="es"/>
              <a:t>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tileW : 70, //ancho de un mosaico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tileH : 70,  //altura de un mosaico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type : </a:t>
            </a:r>
            <a:r>
              <a:rPr b="1" lang="es"/>
              <a:t>Q.SPRITE_NONE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     });</a:t>
            </a:r>
          </a:p>
          <a:p>
            <a:pPr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stage.insert</a:t>
            </a:r>
            <a:r>
              <a:rPr lang="es"/>
              <a:t>(fondo);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Definir Capa de colisiones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var colisiones = new Q.TileLayer({</a:t>
            </a:r>
          </a:p>
          <a:p>
            <a:pPr rtl="0" lvl="0">
              <a:buNone/>
            </a:pPr>
            <a:r>
              <a:rPr lang="es"/>
              <a:t>         dataAsset : 'ARCHIVO_MAPA.tmx',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layerIndex : 1,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sheet : </a:t>
            </a:r>
            <a:r>
              <a:rPr b="1" lang="es"/>
              <a:t>'mosaicos'</a:t>
            </a:r>
            <a:r>
              <a:rPr lang="es"/>
              <a:t>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tileW : 70,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		tileH : 70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});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stage.collisionLayer</a:t>
            </a:r>
            <a:r>
              <a:rPr lang="es"/>
              <a:t>(colisiones);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390" name="Shape 390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DEFINIR un jugador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800" lang="es"/>
              <a:t>Q.Sprite.extend</a:t>
            </a:r>
            <a:r>
              <a:rPr sz="2800" lang="es"/>
              <a:t>("</a:t>
            </a:r>
            <a:r>
              <a:rPr b="1" sz="2800" lang="es"/>
              <a:t>Jugador</a:t>
            </a:r>
            <a:r>
              <a:rPr sz="2800" lang="es"/>
              <a:t>", {</a:t>
            </a:r>
          </a:p>
          <a:p>
            <a:pPr rtl="0" lvl="0">
              <a:buNone/>
            </a:pPr>
            <a:r>
              <a:rPr sz="2800" lang="es"/>
              <a:t>    </a:t>
            </a:r>
            <a:r>
              <a:rPr b="1" sz="2800" lang="es"/>
              <a:t>init</a:t>
            </a:r>
            <a:r>
              <a:rPr sz="2800" lang="es"/>
              <a:t> : function(p) {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this._super(p, {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	</a:t>
            </a:r>
            <a:r>
              <a:rPr b="1" sz="2800" lang="es"/>
              <a:t>asset</a:t>
            </a:r>
            <a:r>
              <a:rPr sz="2800" lang="es"/>
              <a:t> : "NOMBRE_ARCHIVO.png",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	</a:t>
            </a:r>
            <a:r>
              <a:rPr b="1" sz="2800" lang="es"/>
              <a:t>x </a:t>
            </a:r>
            <a:r>
              <a:rPr sz="2800" lang="es"/>
              <a:t>: 110,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	</a:t>
            </a:r>
            <a:r>
              <a:rPr b="1" sz="2800" lang="es"/>
              <a:t>y </a:t>
            </a:r>
            <a:r>
              <a:rPr sz="2800" lang="es"/>
              <a:t>: 50,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	</a:t>
            </a:r>
            <a:r>
              <a:rPr b="1" sz="2800" lang="es"/>
              <a:t>jumpSpeed</a:t>
            </a:r>
            <a:r>
              <a:rPr sz="2800" lang="es"/>
              <a:t> : -380</a:t>
            </a:r>
          </a:p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sz="2800" lang="es"/>
              <a:t>		});</a:t>
            </a:r>
          </a:p>
          <a:p>
            <a:pPr rtl="0" lvl="0">
              <a:buNone/>
            </a:pPr>
            <a:r>
              <a:rPr b="1" sz="2800" lang="es"/>
              <a:t>		this.add('2d, platformerControls');</a:t>
            </a:r>
          </a:p>
          <a:p>
            <a:pPr rtl="0" lvl="0">
              <a:buNone/>
            </a:pPr>
            <a:r>
              <a:rPr sz="2800" lang="es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CREAR al jugador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1600200" x="232000"/>
            <a:ext cy="4967700" cx="845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Se debe agregar el siguiente código dentro del metodo Q.scene: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var jugador = </a:t>
            </a:r>
            <a:r>
              <a:rPr b="1" lang="es"/>
              <a:t>stage.insert</a:t>
            </a:r>
            <a:r>
              <a:rPr lang="es"/>
              <a:t>(new Q.</a:t>
            </a:r>
            <a:r>
              <a:rPr b="1" lang="es"/>
              <a:t>Jugador</a:t>
            </a:r>
            <a:r>
              <a:rPr lang="es"/>
              <a:t>());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stage.add("viewport").follow</a:t>
            </a:r>
            <a:r>
              <a:rPr lang="es"/>
              <a:t>(jugador);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409" name="Shape 409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método follow puede recibir el siguiente objeto de configuración: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 {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x : true,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y : true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  }, {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minX : 0,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maxX : background.p.w,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minY : 0,</a:t>
            </a:r>
          </a:p>
          <a:p>
            <a:pPr rtl="0" lvl="0">
              <a:buClr>
                <a:schemeClr val="dk1"/>
              </a:buClr>
              <a:buSzPct val="47826"/>
              <a:buFont typeface="Arial"/>
              <a:buNone/>
            </a:pPr>
            <a:r>
              <a:rPr sz="2300" lang="es"/>
              <a:t>	maxY : background.p.h</a:t>
            </a:r>
          </a:p>
          <a:p>
            <a:pPr rtl="0" lvl="0">
              <a:buNone/>
            </a:pPr>
            <a:r>
              <a:rPr sz="2300" lang="es"/>
              <a:t> }</a:t>
            </a:r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Corrigiendo la camara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422" name="Shape 422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Filtros con el Canvas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3752875" x="457200"/>
            <a:ext cy="2814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canvas se compone de </a:t>
            </a:r>
            <a:r>
              <a:rPr b="1" lang="es"/>
              <a:t>pixeles</a:t>
            </a:r>
            <a:r>
              <a:rPr lang="es"/>
              <a:t>, cada pixel es en realidad la combinación de 4 valores: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 R(rojo), G(verde), B(blue) y A (alpha channel).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4" name="Shape 94"/>
          <p:cNvSpPr/>
          <p:nvPr/>
        </p:nvSpPr>
        <p:spPr>
          <a:xfrm>
            <a:off y="1600200" x="67650"/>
            <a:ext cy="1970125" cx="8842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Hacer que el sprite del jugador cambie de dirección.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1345925" x="457200"/>
            <a:ext cy="5222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método extend se puede completar con el siguiente código:</a:t>
            </a:r>
          </a:p>
          <a:p>
            <a:pPr rtl="0" lvl="0">
              <a:buNone/>
            </a:pPr>
            <a:r>
              <a:rPr sz="2400" lang="es"/>
              <a:t>	step : function(dt) {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if (Q.inputs['left'] &amp;&amp; this.p.direction == 'right') {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		this.p.flip = 'x';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}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if (Q.inputs['right'] &amp;&amp; this.p.direction == 'left') {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  			      this.p.flip = false;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	}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s"/>
              <a:t>	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435" name="Shape 435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Opciones del metodo Q.setup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método setup acepta un objeto JavaScript de configuración con las siguientes propiedades: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maximize</a:t>
            </a:r>
            <a:r>
              <a:rPr lang="es"/>
              <a:t>: Permite hacer que el juego ocupe toda la pantalla por default. Valores posibles son </a:t>
            </a:r>
            <a:r>
              <a:rPr b="1" lang="es"/>
              <a:t>true</a:t>
            </a:r>
            <a:r>
              <a:rPr lang="es"/>
              <a:t> (siempre) o </a:t>
            </a:r>
            <a:r>
              <a:rPr b="1" lang="es"/>
              <a:t>“touch”</a:t>
            </a:r>
            <a:r>
              <a:rPr lang="es"/>
              <a:t> (solo con móviles)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width</a:t>
            </a:r>
            <a:r>
              <a:rPr lang="es"/>
              <a:t>: Permite cambiar el ancho del canvas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es"/>
              <a:t>height</a:t>
            </a:r>
            <a:r>
              <a:rPr lang="es"/>
              <a:t>: Permite cambiar la altura del canvas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Para programar en el proyecto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y="1600200" x="3252400"/>
            <a:ext cy="4967700" cx="543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Practique con index.html</a:t>
            </a:r>
          </a:p>
        </p:txBody>
      </p:sp>
      <p:sp>
        <p:nvSpPr>
          <p:cNvPr id="448" name="Shape 448"/>
          <p:cNvSpPr/>
          <p:nvPr/>
        </p:nvSpPr>
        <p:spPr>
          <a:xfrm>
            <a:off y="1972525" x="672450"/>
            <a:ext cy="3464249" cx="19701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Notas adicionales del curso</a:t>
            </a:r>
          </a:p>
        </p:txBody>
      </p:sp>
      <p:sp>
        <p:nvSpPr>
          <p:cNvPr id="454" name="Shape 45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Bibliografías para uso avanzado de JavaScript.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49999"/>
              <a:buFont typeface="Arial"/>
              <a:buChar char="•"/>
            </a:pPr>
            <a:r>
              <a:rPr b="1" sz="2000" lang="es">
                <a:solidFill>
                  <a:srgbClr val="000000"/>
                </a:solidFill>
              </a:rPr>
              <a:t>JavaScript: The Good Parts: </a:t>
            </a:r>
            <a:r>
              <a:rPr sz="2000" lang="es"/>
              <a:t>Un excelente libro para ver muy muy a detalle JavaScript. El autor de este libro, Douglas Crockford fue arquitecto de Yahoo y es actualmente el arquitecto Paypal. </a:t>
            </a:r>
          </a:p>
          <a:p>
            <a:pPr rtl="0" lvl="0">
              <a:buNone/>
            </a:pPr>
            <a:r>
              <a:rPr sz="2000" lang="es"/>
              <a:t>      http://www.amazon.com/dp/0596517742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es"/>
              <a:t>Douglas Crockford también tiene excelentes platicas que ha hecho en Google y Yahoo. En la siguiente liga hay una lista de reproducción de una de sus más famosas pláticas: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2000" lang="es">
                <a:solidFill>
                  <a:schemeClr val="hlink"/>
                </a:solidFill>
                <a:hlinkClick r:id="rId3"/>
              </a:rPr>
              <a:t>http://www.youtube.com/watch?v=Y2Y0U-2qJMs&amp;list=PL62E185BB8577B63D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-4572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s"/>
              <a:t>Bibliografías recomendadas para uso avanzado de JavaScript.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2000" lang="es">
                <a:solidFill>
                  <a:srgbClr val="000000"/>
                </a:solidFill>
              </a:rPr>
              <a:t>Secrets of the JavaScript Ninja: </a:t>
            </a:r>
            <a:r>
              <a:rPr sz="2000" lang="es"/>
              <a:t>El creador de la librería </a:t>
            </a:r>
            <a:r>
              <a:rPr b="1" sz="2000" lang="es"/>
              <a:t>jquery </a:t>
            </a:r>
            <a:r>
              <a:rPr sz="2000" lang="es"/>
              <a:t>exponen muy a detalle problemas muy sutiles que se presentan en JavaScript.</a:t>
            </a:r>
          </a:p>
          <a:p>
            <a:pPr rtl="0" lvl="0">
              <a:buNone/>
            </a:pPr>
            <a:r>
              <a:rPr u="sng" sz="1200" lang="es">
                <a:solidFill>
                  <a:schemeClr val="hlink"/>
                </a:solidFill>
                <a:hlinkClick r:id="rId3"/>
              </a:rPr>
              <a:t>http://www.amazon.com/gp/product/193398869X/ref=as_li_ss_il?ie=UTF8&amp;camp=1789&amp;creative=390957&amp;creativeASIN=193398869X&amp;linkCode=as2&amp;tag=jspro-20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2000" lang="es"/>
              <a:t>JavaScript &amp; jQuery: The Missing Manual: </a:t>
            </a:r>
            <a:r>
              <a:rPr sz="2000" lang="es"/>
              <a:t>Un excelente libro para ahondar en la librería jquery.</a:t>
            </a:r>
          </a:p>
          <a:p>
            <a:pPr rtl="0" lvl="0">
              <a:buNone/>
            </a:pPr>
            <a:r>
              <a:rPr u="sng" sz="1500" lang="es">
                <a:solidFill>
                  <a:schemeClr val="hlink"/>
                </a:solidFill>
                <a:hlinkClick r:id="rId4"/>
              </a:rPr>
              <a:t>http://shop.oreilly.com/product/0636920015048.do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91666"/>
              <a:buFont typeface="Arial"/>
              <a:buChar char="•"/>
            </a:pPr>
            <a:r>
              <a:rPr b="1" sz="2000" lang="es">
                <a:solidFill>
                  <a:srgbClr val="000000"/>
                </a:solidFill>
              </a:rPr>
              <a:t>Learning Ext JS 4: </a:t>
            </a:r>
            <a:r>
              <a:rPr sz="2000" lang="es">
                <a:solidFill>
                  <a:srgbClr val="000000"/>
                </a:solidFill>
              </a:rPr>
              <a:t>Un excelente libro para aprender ExtJS 4.</a:t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73333"/>
              <a:buNone/>
            </a:pPr>
            <a:r>
              <a:rPr u="sng" sz="1500" lang="es">
                <a:solidFill>
                  <a:schemeClr val="hlink"/>
                </a:solidFill>
                <a:hlinkClick r:id="rId5"/>
              </a:rPr>
              <a:t>http://www.packtpub.com/learning-ext-javascript-4/book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FIN DEL CURSO </a:t>
            </a:r>
          </a:p>
          <a:p>
            <a:pPr rtl="0" lvl="0">
              <a:buNone/>
            </a:pPr>
            <a:r>
              <a:rPr lang="es"/>
              <a:t>&lt;/CURSO&gt;</a:t>
            </a:r>
          </a:p>
        </p:txBody>
      </p:sp>
      <p:sp>
        <p:nvSpPr>
          <p:cNvPr id="472" name="Shape 472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Filtros con el canvas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141000"/>
            <a:ext cy="4967700" cx="874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El canvas representa esta información en un arreglo que se puede acceder con: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2307"/>
              <a:buFont typeface="Arial"/>
              <a:buNone/>
            </a:pPr>
            <a:r>
              <a:rPr sz="2600" lang="es"/>
              <a:t>var </a:t>
            </a:r>
            <a:r>
              <a:rPr b="1" sz="2600" lang="es"/>
              <a:t>datosImg </a:t>
            </a:r>
            <a:r>
              <a:rPr sz="2600" lang="es"/>
              <a:t>= contexto.</a:t>
            </a:r>
            <a:r>
              <a:rPr b="1" sz="2600" lang="es"/>
              <a:t>getImageData</a:t>
            </a:r>
            <a:r>
              <a:rPr sz="2600" lang="es"/>
              <a:t>(x, y, ancho, alto);</a:t>
            </a:r>
          </a:p>
          <a:p>
            <a:pPr rtl="0" lvl="0">
              <a:buNone/>
            </a:pPr>
            <a:r>
              <a:rPr sz="2600" lang="es"/>
              <a:t>var pixeles = </a:t>
            </a:r>
            <a:r>
              <a:rPr b="1" sz="2600" lang="es"/>
              <a:t>datosImg.data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Si se modifican los valores del arreglo</a:t>
            </a:r>
            <a:r>
              <a:rPr b="1" lang="es"/>
              <a:t> datosImg.data</a:t>
            </a:r>
            <a:r>
              <a:rPr lang="es"/>
              <a:t>, el resultado es que este representa una nueva imagen.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Filtros con el Canvas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524000" x="305550"/>
            <a:ext cy="4967700" cx="853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Al modificar datosImg.</a:t>
            </a:r>
            <a:r>
              <a:rPr b="1" lang="es"/>
              <a:t>data</a:t>
            </a:r>
            <a:r>
              <a:rPr lang="es"/>
              <a:t>, se puede usar este objeto para pintar una imagen diferente usando el método </a:t>
            </a:r>
            <a:r>
              <a:rPr b="1" lang="es"/>
              <a:t>putImageData</a:t>
            </a:r>
            <a:r>
              <a:rPr lang="es"/>
              <a:t>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contexto.</a:t>
            </a:r>
            <a:r>
              <a:rPr b="1" lang="es"/>
              <a:t>putImageData</a:t>
            </a:r>
            <a:r>
              <a:rPr lang="es"/>
              <a:t>(</a:t>
            </a:r>
            <a:r>
              <a:rPr b="1" lang="es"/>
              <a:t>datosImg</a:t>
            </a:r>
            <a:r>
              <a:rPr lang="es"/>
              <a:t>, posX, posY);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La invocación del método anterior toma el arreglo </a:t>
            </a:r>
            <a:r>
              <a:rPr b="1" lang="es"/>
              <a:t>data </a:t>
            </a:r>
            <a:r>
              <a:rPr lang="es"/>
              <a:t>que contiene </a:t>
            </a:r>
            <a:r>
              <a:rPr b="1" lang="es"/>
              <a:t>datosImg </a:t>
            </a:r>
            <a:r>
              <a:rPr lang="es"/>
              <a:t>y lo usa para pintar una imagen diferente a la original.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Filtros con el Canvas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
</a:t>
            </a:r>
            <a:r>
              <a:rPr lang="es"/>
              <a:t>Véa canvas_filtros.html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