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4482698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4482698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44826985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44826985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448269850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448269850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448269850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448269850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448269850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44826985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44826985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44826985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4482698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4482698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44826985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44826985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44826985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44826985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44826985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44826985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44826985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044826985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44826985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44826985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44826985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44826985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a:solidFill>
                  <a:srgbClr val="FF9900"/>
                </a:solidFill>
              </a:rPr>
              <a:t>DAA ASSIGNMENT</a:t>
            </a:r>
            <a:endParaRPr b="1">
              <a:solidFill>
                <a:srgbClr val="FF9900"/>
              </a:solidFill>
            </a:endParaRPr>
          </a:p>
        </p:txBody>
      </p:sp>
      <p:sp>
        <p:nvSpPr>
          <p:cNvPr id="135" name="Google Shape;135;p13"/>
          <p:cNvSpPr txBox="1"/>
          <p:nvPr>
            <p:ph idx="1" type="body"/>
          </p:nvPr>
        </p:nvSpPr>
        <p:spPr>
          <a:xfrm>
            <a:off x="122850" y="3648500"/>
            <a:ext cx="3403200" cy="11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00"/>
                </a:solidFill>
              </a:rPr>
              <a:t>Given By: Dr.Mohammed Javed</a:t>
            </a:r>
            <a:endParaRPr b="1">
              <a:solidFill>
                <a:srgbClr val="FFFF00"/>
              </a:solidFill>
            </a:endParaRPr>
          </a:p>
          <a:p>
            <a:pPr indent="0" lvl="0" marL="0" rtl="0" algn="l">
              <a:spcBef>
                <a:spcPts val="1200"/>
              </a:spcBef>
              <a:spcAft>
                <a:spcPts val="1200"/>
              </a:spcAft>
              <a:buNone/>
            </a:pPr>
            <a:r>
              <a:rPr b="1" lang="en">
                <a:solidFill>
                  <a:srgbClr val="FFFF00"/>
                </a:solidFill>
              </a:rPr>
              <a:t>Guided by: Mr. Bhavesh Kumar Bohora</a:t>
            </a:r>
            <a:r>
              <a:rPr lang="en">
                <a:solidFill>
                  <a:srgbClr val="FFFF00"/>
                </a:solidFill>
              </a:rPr>
              <a:t> </a:t>
            </a:r>
            <a:endParaRPr>
              <a:solidFill>
                <a:srgbClr val="FFFF00"/>
              </a:solidFill>
            </a:endParaRPr>
          </a:p>
        </p:txBody>
      </p:sp>
      <p:sp>
        <p:nvSpPr>
          <p:cNvPr id="136" name="Google Shape;136;p13"/>
          <p:cNvSpPr txBox="1"/>
          <p:nvPr>
            <p:ph idx="2" type="body"/>
          </p:nvPr>
        </p:nvSpPr>
        <p:spPr>
          <a:xfrm>
            <a:off x="6187946" y="25717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FF00"/>
                </a:solidFill>
              </a:rPr>
              <a:t>Submitted By:</a:t>
            </a:r>
            <a:endParaRPr b="1">
              <a:solidFill>
                <a:srgbClr val="00FF00"/>
              </a:solidFill>
            </a:endParaRPr>
          </a:p>
          <a:p>
            <a:pPr indent="0" lvl="0" marL="0" rtl="0" algn="l">
              <a:spcBef>
                <a:spcPts val="1200"/>
              </a:spcBef>
              <a:spcAft>
                <a:spcPts val="0"/>
              </a:spcAft>
              <a:buNone/>
            </a:pPr>
            <a:r>
              <a:rPr b="1" lang="en">
                <a:solidFill>
                  <a:srgbClr val="00FF00"/>
                </a:solidFill>
              </a:rPr>
              <a:t>Shivani Pal  –  IIT2021504</a:t>
            </a:r>
            <a:endParaRPr b="1">
              <a:solidFill>
                <a:srgbClr val="00FF00"/>
              </a:solidFill>
            </a:endParaRPr>
          </a:p>
          <a:p>
            <a:pPr indent="0" lvl="0" marL="0" rtl="0" algn="l">
              <a:spcBef>
                <a:spcPts val="1200"/>
              </a:spcBef>
              <a:spcAft>
                <a:spcPts val="0"/>
              </a:spcAft>
              <a:buNone/>
            </a:pPr>
            <a:r>
              <a:rPr b="1" lang="en">
                <a:solidFill>
                  <a:srgbClr val="00FF00"/>
                </a:solidFill>
              </a:rPr>
              <a:t>Rhythm Jain  –  IIT2021505</a:t>
            </a:r>
            <a:endParaRPr b="1">
              <a:solidFill>
                <a:srgbClr val="00FF00"/>
              </a:solidFill>
            </a:endParaRPr>
          </a:p>
          <a:p>
            <a:pPr indent="0" lvl="0" marL="0" rtl="0" algn="l">
              <a:spcBef>
                <a:spcPts val="1200"/>
              </a:spcBef>
              <a:spcAft>
                <a:spcPts val="0"/>
              </a:spcAft>
              <a:buNone/>
            </a:pPr>
            <a:r>
              <a:rPr b="1" lang="en">
                <a:solidFill>
                  <a:srgbClr val="00FF00"/>
                </a:solidFill>
              </a:rPr>
              <a:t>Aditya Yalamanchi  – IIB2021001</a:t>
            </a:r>
            <a:endParaRPr b="1">
              <a:solidFill>
                <a:srgbClr val="00FF00"/>
              </a:solidFill>
            </a:endParaRPr>
          </a:p>
          <a:p>
            <a:pPr indent="0" lvl="0" marL="0" rtl="0" algn="l">
              <a:spcBef>
                <a:spcPts val="1200"/>
              </a:spcBef>
              <a:spcAft>
                <a:spcPts val="1200"/>
              </a:spcAft>
              <a:buNone/>
            </a:pPr>
            <a:r>
              <a:rPr b="1" lang="en">
                <a:solidFill>
                  <a:srgbClr val="00FF00"/>
                </a:solidFill>
              </a:rPr>
              <a:t>Nitesh Kumar Shah  –  IIB2021002</a:t>
            </a:r>
            <a:endParaRPr b="1">
              <a:solidFill>
                <a:srgbClr val="00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204675"/>
            <a:ext cx="7038900" cy="11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FF"/>
                </a:solidFill>
              </a:rPr>
              <a:t>Code 2: (Optimized)</a:t>
            </a:r>
            <a:r>
              <a:rPr lang="en">
                <a:solidFill>
                  <a:srgbClr val="00FFFF"/>
                </a:solidFill>
              </a:rPr>
              <a:t> </a:t>
            </a:r>
            <a:endParaRPr>
              <a:solidFill>
                <a:srgbClr val="00FFFF"/>
              </a:solidFill>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2"/>
          <p:cNvPicPr preferRelativeResize="0"/>
          <p:nvPr/>
        </p:nvPicPr>
        <p:blipFill>
          <a:blip r:embed="rId3">
            <a:alphaModFix/>
          </a:blip>
          <a:stretch>
            <a:fillRect/>
          </a:stretch>
        </p:blipFill>
        <p:spPr>
          <a:xfrm>
            <a:off x="993774" y="807650"/>
            <a:ext cx="7342625" cy="419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3"/>
          <p:cNvPicPr preferRelativeResize="0"/>
          <p:nvPr/>
        </p:nvPicPr>
        <p:blipFill>
          <a:blip r:embed="rId3">
            <a:alphaModFix/>
          </a:blip>
          <a:stretch>
            <a:fillRect/>
          </a:stretch>
        </p:blipFill>
        <p:spPr>
          <a:xfrm>
            <a:off x="1239750" y="958275"/>
            <a:ext cx="7154427" cy="411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a:t>
            </a:r>
            <a:endParaRPr/>
          </a:p>
        </p:txBody>
      </p:sp>
      <p:sp>
        <p:nvSpPr>
          <p:cNvPr id="210" name="Google Shape;210;p24"/>
          <p:cNvSpPr txBox="1"/>
          <p:nvPr>
            <p:ph idx="1" type="body"/>
          </p:nvPr>
        </p:nvSpPr>
        <p:spPr>
          <a:xfrm>
            <a:off x="1251550" y="970525"/>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 sz="1900"/>
              <a:t> y=4</a:t>
            </a:r>
            <a:endParaRPr b="1" sz="1900"/>
          </a:p>
        </p:txBody>
      </p:sp>
      <p:pic>
        <p:nvPicPr>
          <p:cNvPr id="211" name="Google Shape;211;p24"/>
          <p:cNvPicPr preferRelativeResize="0"/>
          <p:nvPr/>
        </p:nvPicPr>
        <p:blipFill rotWithShape="1">
          <a:blip r:embed="rId3">
            <a:alphaModFix/>
          </a:blip>
          <a:srcRect b="2279" l="0" r="0" t="-2280"/>
          <a:stretch/>
        </p:blipFill>
        <p:spPr>
          <a:xfrm>
            <a:off x="1706338" y="1307850"/>
            <a:ext cx="5731325" cy="362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23850" y="373750"/>
            <a:ext cx="4587000" cy="401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800"/>
              <a:t>SPACE COMPLEXITY</a:t>
            </a:r>
            <a:endParaRPr sz="2800"/>
          </a:p>
          <a:p>
            <a:pPr indent="0" lvl="0" marL="0" rtl="0" algn="l">
              <a:spcBef>
                <a:spcPts val="0"/>
              </a:spcBef>
              <a:spcAft>
                <a:spcPts val="0"/>
              </a:spcAft>
              <a:buNone/>
            </a:pPr>
            <a:r>
              <a:t/>
            </a:r>
            <a:endParaRPr/>
          </a:p>
          <a:p>
            <a:pPr indent="0" lvl="0" marL="0" rtl="0" algn="l">
              <a:lnSpc>
                <a:spcPct val="115000"/>
              </a:lnSpc>
              <a:spcBef>
                <a:spcPts val="0"/>
              </a:spcBef>
              <a:spcAft>
                <a:spcPts val="1200"/>
              </a:spcAft>
              <a:buNone/>
            </a:pPr>
            <a:r>
              <a:rPr lang="en" sz="2000">
                <a:latin typeface="Lato"/>
                <a:ea typeface="Lato"/>
                <a:cs typeface="Lato"/>
                <a:sym typeface="Lato"/>
              </a:rPr>
              <a:t>The space complexity of all the algorithms is O(1) for the best case, the average case and the worst case because it uses a single variable.</a:t>
            </a:r>
            <a:endParaRPr sz="2300"/>
          </a:p>
        </p:txBody>
      </p:sp>
      <p:sp>
        <p:nvSpPr>
          <p:cNvPr id="217" name="Google Shape;217;p25"/>
          <p:cNvSpPr txBox="1"/>
          <p:nvPr>
            <p:ph idx="4294967295" type="body"/>
          </p:nvPr>
        </p:nvSpPr>
        <p:spPr>
          <a:xfrm>
            <a:off x="1720050" y="3746400"/>
            <a:ext cx="5013600" cy="6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823850" y="866775"/>
            <a:ext cx="4587000" cy="35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br>
              <a:rPr lang="en"/>
            </a:br>
            <a:r>
              <a:rPr lang="en" sz="1900"/>
              <a:t>We applied the concepts we learned in class to the given problem and created an algorithm with varying temporal complexities. Finally, we developed an algorithm that runs continuously. We also looked at the process and the number of operations for different inputs.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3468850" y="1085650"/>
            <a:ext cx="5017500" cy="171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t>QUESTION</a:t>
            </a:r>
            <a:endParaRPr sz="4300"/>
          </a:p>
          <a:p>
            <a:pPr indent="0" lvl="0" marL="0" rtl="0" algn="l">
              <a:spcBef>
                <a:spcPts val="0"/>
              </a:spcBef>
              <a:spcAft>
                <a:spcPts val="0"/>
              </a:spcAft>
              <a:buNone/>
            </a:pPr>
            <a:r>
              <a:t/>
            </a:r>
            <a:endParaRPr/>
          </a:p>
        </p:txBody>
      </p:sp>
      <p:sp>
        <p:nvSpPr>
          <p:cNvPr id="142" name="Google Shape;142;p14"/>
          <p:cNvSpPr txBox="1"/>
          <p:nvPr>
            <p:ph idx="1" type="subTitle"/>
          </p:nvPr>
        </p:nvSpPr>
        <p:spPr>
          <a:xfrm>
            <a:off x="3081675" y="1989900"/>
            <a:ext cx="5553000" cy="13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 AN ALGORITHM TO COMPUTE THE SUM OF THE FIRST n TERMS (n&gt;=1) OF THE SERIES </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sz="1000"/>
              <a:t>                                     </a:t>
            </a:r>
            <a:r>
              <a:rPr b="1" lang="en" sz="3600"/>
              <a:t> </a:t>
            </a:r>
            <a:r>
              <a:rPr lang="en" sz="2800"/>
              <a:t>S=1-3+5-7+9-........</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 1</a:t>
            </a:r>
            <a:endParaRPr/>
          </a:p>
        </p:txBody>
      </p:sp>
      <p:sp>
        <p:nvSpPr>
          <p:cNvPr id="148" name="Google Shape;148;p15"/>
          <p:cNvSpPr txBox="1"/>
          <p:nvPr>
            <p:ph idx="1" type="body"/>
          </p:nvPr>
        </p:nvSpPr>
        <p:spPr>
          <a:xfrm>
            <a:off x="1297500" y="1078025"/>
            <a:ext cx="7038900" cy="39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The algorithm takes input from the user for the value of n and uses a variable "k" which starts from 1 and increases by 2 in each iteration to represent the current term of the sequence.</a:t>
            </a:r>
            <a:endParaRPr/>
          </a:p>
          <a:p>
            <a:pPr indent="0" lvl="0" marL="0" rtl="0" algn="l">
              <a:spcBef>
                <a:spcPts val="1200"/>
              </a:spcBef>
              <a:spcAft>
                <a:spcPts val="0"/>
              </a:spcAft>
              <a:buNone/>
            </a:pPr>
            <a:r>
              <a:rPr lang="en"/>
              <a:t>2. The algorithm uses a variable "sum" to keep track of the running total of the sum and a variable "t" to keep track of the number of operations performed. </a:t>
            </a:r>
            <a:endParaRPr/>
          </a:p>
          <a:p>
            <a:pPr indent="0" lvl="0" marL="0" rtl="0" algn="l">
              <a:spcBef>
                <a:spcPts val="1200"/>
              </a:spcBef>
              <a:spcAft>
                <a:spcPts val="0"/>
              </a:spcAft>
              <a:buNone/>
            </a:pPr>
            <a:r>
              <a:rPr lang="en"/>
              <a:t>3. In each iteration, the algorithm checks if the current term is odd or even. If the current term is odd, the algorithm adds the value of "k" to the variable "sum" and prints the current term followed by a "-" sign. </a:t>
            </a:r>
            <a:endParaRPr/>
          </a:p>
          <a:p>
            <a:pPr indent="0" lvl="0" marL="0" rtl="0" algn="l">
              <a:spcBef>
                <a:spcPts val="1200"/>
              </a:spcBef>
              <a:spcAft>
                <a:spcPts val="0"/>
              </a:spcAft>
              <a:buNone/>
            </a:pPr>
            <a:r>
              <a:rPr lang="en"/>
              <a:t>4. If the current term is even, the algorithm subtracts the value of "k" from the variable "sum" and prints the current term followed by a "+" sign.</a:t>
            </a:r>
            <a:endParaRPr/>
          </a:p>
          <a:p>
            <a:pPr indent="0" lvl="0" marL="0" rtl="0" algn="l">
              <a:spcBef>
                <a:spcPts val="1200"/>
              </a:spcBef>
              <a:spcAft>
                <a:spcPts val="0"/>
              </a:spcAft>
              <a:buNone/>
            </a:pPr>
            <a:r>
              <a:rPr lang="en"/>
              <a:t>5. After all the terms have been processed, the algorithm prints the final sum. Also, it prints the value of "t" which represents the total number of operations used in the algorithm.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701275" y="73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rPr>
              <a:t>Code 1: </a:t>
            </a:r>
            <a:endParaRPr>
              <a:solidFill>
                <a:srgbClr val="00FF00"/>
              </a:solidFill>
            </a:endParaRPr>
          </a:p>
        </p:txBody>
      </p:sp>
      <p:sp>
        <p:nvSpPr>
          <p:cNvPr id="154" name="Google Shape;154;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1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837400" y="701100"/>
            <a:ext cx="7469226" cy="408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a:t>
            </a:r>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1224000" y="848075"/>
            <a:ext cx="6997424" cy="42586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a:t>
            </a:r>
            <a:endParaRPr/>
          </a:p>
        </p:txBody>
      </p:sp>
      <p:sp>
        <p:nvSpPr>
          <p:cNvPr id="169" name="Google Shape;169;p18"/>
          <p:cNvSpPr txBox="1"/>
          <p:nvPr>
            <p:ph idx="1" type="body"/>
          </p:nvPr>
        </p:nvSpPr>
        <p:spPr>
          <a:xfrm>
            <a:off x="1783625" y="8957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 y=8n+6</a:t>
            </a:r>
            <a:endParaRPr b="1" sz="1500"/>
          </a:p>
        </p:txBody>
      </p:sp>
      <p:pic>
        <p:nvPicPr>
          <p:cNvPr id="170" name="Google Shape;170;p18"/>
          <p:cNvPicPr preferRelativeResize="0"/>
          <p:nvPr/>
        </p:nvPicPr>
        <p:blipFill>
          <a:blip r:embed="rId3">
            <a:alphaModFix/>
          </a:blip>
          <a:stretch>
            <a:fillRect/>
          </a:stretch>
        </p:blipFill>
        <p:spPr>
          <a:xfrm>
            <a:off x="1906113" y="1381325"/>
            <a:ext cx="5331775" cy="3618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23850" y="866775"/>
            <a:ext cx="60018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22"/>
              <a:t>Space Complexity (Algo-1)</a:t>
            </a:r>
            <a:endParaRPr sz="2822"/>
          </a:p>
          <a:p>
            <a:pPr indent="0" lvl="0" marL="0" rtl="0" algn="l">
              <a:spcBef>
                <a:spcPts val="0"/>
              </a:spcBef>
              <a:spcAft>
                <a:spcPts val="0"/>
              </a:spcAft>
              <a:buNone/>
            </a:pPr>
            <a:r>
              <a:t/>
            </a:r>
            <a:endParaRPr sz="3022"/>
          </a:p>
          <a:p>
            <a:pPr indent="0" lvl="0" marL="0" rtl="0" algn="l">
              <a:spcBef>
                <a:spcPts val="0"/>
              </a:spcBef>
              <a:spcAft>
                <a:spcPts val="0"/>
              </a:spcAft>
              <a:buNone/>
            </a:pPr>
            <a:r>
              <a:rPr lang="en" sz="2177"/>
              <a:t>The Space Complexity of all the algorithms is O(1) for the best case, the average case and the worst case because it uses a single variable.</a:t>
            </a:r>
            <a:endParaRPr sz="217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170650" y="79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 2 </a:t>
            </a:r>
            <a:endParaRPr/>
          </a:p>
        </p:txBody>
      </p:sp>
      <p:sp>
        <p:nvSpPr>
          <p:cNvPr id="181" name="Google Shape;181;p20"/>
          <p:cNvSpPr txBox="1"/>
          <p:nvPr>
            <p:ph idx="1" type="body"/>
          </p:nvPr>
        </p:nvSpPr>
        <p:spPr>
          <a:xfrm>
            <a:off x="1297500" y="613000"/>
            <a:ext cx="7038900" cy="38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first </a:t>
            </a:r>
            <a:r>
              <a:rPr lang="en"/>
              <a:t>algorithms</a:t>
            </a:r>
            <a:r>
              <a:rPr lang="en"/>
              <a:t> optimized solution is provided by our second algorithm. Below, we'll go over how the upgraded version functions. </a:t>
            </a:r>
            <a:endParaRPr/>
          </a:p>
          <a:p>
            <a:pPr indent="0" lvl="0" marL="0" rtl="0" algn="l">
              <a:spcBef>
                <a:spcPts val="1200"/>
              </a:spcBef>
              <a:spcAft>
                <a:spcPts val="1200"/>
              </a:spcAft>
              <a:buNone/>
            </a:pPr>
            <a:r>
              <a:t/>
            </a:r>
            <a:endParaRPr/>
          </a:p>
        </p:txBody>
      </p:sp>
      <p:pic>
        <p:nvPicPr>
          <p:cNvPr id="182" name="Google Shape;182;p20"/>
          <p:cNvPicPr preferRelativeResize="0"/>
          <p:nvPr/>
        </p:nvPicPr>
        <p:blipFill>
          <a:blip r:embed="rId3">
            <a:alphaModFix/>
          </a:blip>
          <a:stretch>
            <a:fillRect/>
          </a:stretch>
        </p:blipFill>
        <p:spPr>
          <a:xfrm>
            <a:off x="1297500" y="1247100"/>
            <a:ext cx="3157475" cy="3762524"/>
          </a:xfrm>
          <a:prstGeom prst="rect">
            <a:avLst/>
          </a:prstGeom>
          <a:noFill/>
          <a:ln>
            <a:noFill/>
          </a:ln>
        </p:spPr>
      </p:pic>
      <p:pic>
        <p:nvPicPr>
          <p:cNvPr id="183" name="Google Shape;183;p20"/>
          <p:cNvPicPr preferRelativeResize="0"/>
          <p:nvPr/>
        </p:nvPicPr>
        <p:blipFill>
          <a:blip r:embed="rId4">
            <a:alphaModFix/>
          </a:blip>
          <a:stretch>
            <a:fillRect/>
          </a:stretch>
        </p:blipFill>
        <p:spPr>
          <a:xfrm>
            <a:off x="4572000" y="1247100"/>
            <a:ext cx="3684401" cy="2060174"/>
          </a:xfrm>
          <a:prstGeom prst="rect">
            <a:avLst/>
          </a:prstGeom>
          <a:noFill/>
          <a:ln>
            <a:noFill/>
          </a:ln>
        </p:spPr>
      </p:pic>
      <p:pic>
        <p:nvPicPr>
          <p:cNvPr id="184" name="Google Shape;184;p20"/>
          <p:cNvPicPr preferRelativeResize="0"/>
          <p:nvPr/>
        </p:nvPicPr>
        <p:blipFill>
          <a:blip r:embed="rId5">
            <a:alphaModFix/>
          </a:blip>
          <a:stretch>
            <a:fillRect/>
          </a:stretch>
        </p:blipFill>
        <p:spPr>
          <a:xfrm>
            <a:off x="4572000" y="3371725"/>
            <a:ext cx="3684400" cy="163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258075" y="866775"/>
            <a:ext cx="5152800" cy="4152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latin typeface="Lato"/>
                <a:ea typeface="Lato"/>
                <a:cs typeface="Lato"/>
                <a:sym typeface="Lato"/>
              </a:rPr>
              <a:t>This code is the implementation of the mathematical approach explained in the slide above. The Algorithm  calculates the sum of a subsequence of integers and the number of operations performed to get the sum. </a:t>
            </a:r>
            <a:endParaRPr sz="1300">
              <a:latin typeface="Lato"/>
              <a:ea typeface="Lato"/>
              <a:cs typeface="Lato"/>
              <a:sym typeface="Lato"/>
            </a:endParaRPr>
          </a:p>
          <a:p>
            <a:pPr indent="0" lvl="0" marL="0" rtl="0" algn="l">
              <a:lnSpc>
                <a:spcPct val="115000"/>
              </a:lnSpc>
              <a:spcBef>
                <a:spcPts val="1200"/>
              </a:spcBef>
              <a:spcAft>
                <a:spcPts val="0"/>
              </a:spcAft>
              <a:buNone/>
            </a:pPr>
            <a:r>
              <a:rPr lang="en" sz="1300">
                <a:latin typeface="Lato"/>
                <a:ea typeface="Lato"/>
                <a:cs typeface="Lato"/>
                <a:sym typeface="Lato"/>
              </a:rPr>
              <a:t>The code prompts the user to enter the value of n, and calculates the sum of the subsequence (either n or -n, depending on whether n is even or odd). </a:t>
            </a:r>
            <a:endParaRPr sz="1300">
              <a:latin typeface="Lato"/>
              <a:ea typeface="Lato"/>
              <a:cs typeface="Lato"/>
              <a:sym typeface="Lato"/>
            </a:endParaRPr>
          </a:p>
          <a:p>
            <a:pPr indent="0" lvl="0" marL="0" rtl="0" algn="l">
              <a:lnSpc>
                <a:spcPct val="115000"/>
              </a:lnSpc>
              <a:spcBef>
                <a:spcPts val="1200"/>
              </a:spcBef>
              <a:spcAft>
                <a:spcPts val="0"/>
              </a:spcAft>
              <a:buNone/>
            </a:pPr>
            <a:r>
              <a:rPr lang="en" sz="1300">
                <a:latin typeface="Lato"/>
                <a:ea typeface="Lato"/>
                <a:cs typeface="Lato"/>
                <a:sym typeface="Lato"/>
              </a:rPr>
              <a:t>Finally, it outputs the sum and the number of operations.</a:t>
            </a:r>
            <a:endParaRPr sz="1300">
              <a:latin typeface="Lato"/>
              <a:ea typeface="Lato"/>
              <a:cs typeface="Lato"/>
              <a:sym typeface="Lato"/>
            </a:endParaRPr>
          </a:p>
          <a:p>
            <a:pPr indent="0" lvl="0" marL="0" rtl="0" algn="l">
              <a:spcBef>
                <a:spcPts val="1200"/>
              </a:spcBef>
              <a:spcAft>
                <a:spcPts val="0"/>
              </a:spcAft>
              <a:buNone/>
            </a:pPr>
            <a:r>
              <a:t/>
            </a:r>
            <a:endParaRPr sz="2200"/>
          </a:p>
        </p:txBody>
      </p:sp>
      <p:sp>
        <p:nvSpPr>
          <p:cNvPr id="190" name="Google Shape;190;p21"/>
          <p:cNvSpPr txBox="1"/>
          <p:nvPr>
            <p:ph idx="4294967295" type="body"/>
          </p:nvPr>
        </p:nvSpPr>
        <p:spPr>
          <a:xfrm flipH="1" rot="10800000">
            <a:off x="7368200" y="4404312"/>
            <a:ext cx="6759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