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9" r:id="rId6"/>
    <p:sldId id="267" r:id="rId7"/>
    <p:sldId id="263" r:id="rId8"/>
    <p:sldId id="264" r:id="rId9"/>
    <p:sldId id="265" r:id="rId10"/>
    <p:sldId id="268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F4A81CA-47F5-40B5-8E8A-3BAE5BDDE1B1}" type="datetimeFigureOut">
              <a:rPr lang="en-CA" smtClean="0"/>
              <a:t>19/09/2013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060964-6874-4FF5-934F-E767F4159D9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4A81CA-47F5-40B5-8E8A-3BAE5BDDE1B1}" type="datetimeFigureOut">
              <a:rPr lang="en-CA" smtClean="0"/>
              <a:t>19/09/2013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060964-6874-4FF5-934F-E767F4159D9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4A81CA-47F5-40B5-8E8A-3BAE5BDDE1B1}" type="datetimeFigureOut">
              <a:rPr lang="en-CA" smtClean="0"/>
              <a:t>19/09/2013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060964-6874-4FF5-934F-E767F4159D9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4A81CA-47F5-40B5-8E8A-3BAE5BDDE1B1}" type="datetimeFigureOut">
              <a:rPr lang="en-CA" smtClean="0"/>
              <a:t>19/09/2013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060964-6874-4FF5-934F-E767F4159D9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4A81CA-47F5-40B5-8E8A-3BAE5BDDE1B1}" type="datetimeFigureOut">
              <a:rPr lang="en-CA" smtClean="0"/>
              <a:t>19/09/2013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060964-6874-4FF5-934F-E767F4159D9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4A81CA-47F5-40B5-8E8A-3BAE5BDDE1B1}" type="datetimeFigureOut">
              <a:rPr lang="en-CA" smtClean="0"/>
              <a:t>19/09/2013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060964-6874-4FF5-934F-E767F4159D92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4A81CA-47F5-40B5-8E8A-3BAE5BDDE1B1}" type="datetimeFigureOut">
              <a:rPr lang="en-CA" smtClean="0"/>
              <a:t>19/09/2013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060964-6874-4FF5-934F-E767F4159D92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4A81CA-47F5-40B5-8E8A-3BAE5BDDE1B1}" type="datetimeFigureOut">
              <a:rPr lang="en-CA" smtClean="0"/>
              <a:t>19/09/2013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060964-6874-4FF5-934F-E767F4159D92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4A81CA-47F5-40B5-8E8A-3BAE5BDDE1B1}" type="datetimeFigureOut">
              <a:rPr lang="en-CA" smtClean="0"/>
              <a:t>19/09/2013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060964-6874-4FF5-934F-E767F4159D9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F4A81CA-47F5-40B5-8E8A-3BAE5BDDE1B1}" type="datetimeFigureOut">
              <a:rPr lang="en-CA" smtClean="0"/>
              <a:t>19/09/2013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060964-6874-4FF5-934F-E767F4159D92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F4A81CA-47F5-40B5-8E8A-3BAE5BDDE1B1}" type="datetimeFigureOut">
              <a:rPr lang="en-CA" smtClean="0"/>
              <a:t>19/09/2013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060964-6874-4FF5-934F-E767F4159D92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F4A81CA-47F5-40B5-8E8A-3BAE5BDDE1B1}" type="datetimeFigureOut">
              <a:rPr lang="en-CA" smtClean="0"/>
              <a:t>19/09/2013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D060964-6874-4FF5-934F-E767F4159D92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EagleCAD</a:t>
            </a:r>
            <a:r>
              <a:rPr lang="en-CA" dirty="0"/>
              <a:t> </a:t>
            </a:r>
            <a:r>
              <a:rPr lang="en-CA" dirty="0" smtClean="0"/>
              <a:t>Tutorial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Andy Li</a:t>
            </a:r>
          </a:p>
          <a:p>
            <a:r>
              <a:rPr lang="en-CA" dirty="0" smtClean="0"/>
              <a:t>McMaster Solar Car Project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712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talkingelectronics.com/projects/OP-AMP/images/741Pinout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68728"/>
            <a:ext cx="9036496" cy="513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37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Exercise: 555 Timer circuit</a:t>
            </a:r>
            <a:endParaRPr lang="en-CA" dirty="0"/>
          </a:p>
        </p:txBody>
      </p:sp>
      <p:pic>
        <p:nvPicPr>
          <p:cNvPr id="2050" name="Picture 2" descr="http://upload.wikimedia.org/wikipedia/commons/thumb/3/3d/555_Astable_Diagram.svg/275px-555_Astable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96752"/>
            <a:ext cx="5580620" cy="507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macsolarcar.com/wp-content/uploads/2011/08/MSCP-logo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416" y="6123384"/>
            <a:ext cx="17907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1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Stands for </a:t>
            </a:r>
            <a:r>
              <a:rPr lang="en-CA" dirty="0" smtClean="0"/>
              <a:t>Easily Applicable </a:t>
            </a:r>
            <a:r>
              <a:rPr lang="en-CA" dirty="0" smtClean="0"/>
              <a:t>Graphical Layout Editor</a:t>
            </a:r>
          </a:p>
          <a:p>
            <a:r>
              <a:rPr lang="en-CA" dirty="0" smtClean="0"/>
              <a:t>Draw out circuit schematics</a:t>
            </a:r>
          </a:p>
          <a:p>
            <a:r>
              <a:rPr lang="en-CA" dirty="0" smtClean="0"/>
              <a:t>Design circuit boards</a:t>
            </a:r>
          </a:p>
          <a:p>
            <a:r>
              <a:rPr lang="en-CA" dirty="0" smtClean="0"/>
              <a:t>Routing </a:t>
            </a:r>
            <a:r>
              <a:rPr lang="en-CA" dirty="0" smtClean="0"/>
              <a:t>a good board takes patience and practice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Eagle?</a:t>
            </a:r>
            <a:endParaRPr lang="en-CA" dirty="0"/>
          </a:p>
        </p:txBody>
      </p:sp>
      <p:pic>
        <p:nvPicPr>
          <p:cNvPr id="4098" name="Picture 2" descr="http://www.macsolarcar.com/wp-content/uploads/2011/08/MSCP-logo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416" y="6123384"/>
            <a:ext cx="17907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2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43000"/>
          </a:xfrm>
        </p:spPr>
        <p:txBody>
          <a:bodyPr/>
          <a:lstStyle/>
          <a:p>
            <a:r>
              <a:rPr lang="en-CA" dirty="0" smtClean="0"/>
              <a:t>Project examples</a:t>
            </a:r>
            <a:endParaRPr lang="en-CA" dirty="0"/>
          </a:p>
        </p:txBody>
      </p:sp>
      <p:pic>
        <p:nvPicPr>
          <p:cNvPr id="9" name="Picture 2" descr="http://www.macsolarcar.com/wp-content/uploads/2011/08/MSCP-logo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416" y="6123384"/>
            <a:ext cx="17907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71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09120"/>
          </a:xfrm>
        </p:spPr>
        <p:txBody>
          <a:bodyPr>
            <a:normAutofit/>
          </a:bodyPr>
          <a:lstStyle/>
          <a:p>
            <a:r>
              <a:rPr lang="en-CA" dirty="0" smtClean="0"/>
              <a:t>Routes connect the circuit together (wires)</a:t>
            </a:r>
          </a:p>
          <a:p>
            <a:r>
              <a:rPr lang="en-CA" dirty="0" smtClean="0"/>
              <a:t>Pads are what the </a:t>
            </a:r>
            <a:r>
              <a:rPr lang="en-CA" dirty="0" smtClean="0"/>
              <a:t>parts are soldered to</a:t>
            </a:r>
            <a:endParaRPr lang="en-CA" dirty="0" smtClean="0"/>
          </a:p>
          <a:p>
            <a:r>
              <a:rPr lang="en-CA" dirty="0" smtClean="0"/>
              <a:t>Default route thickness is 0.016in, good enough for most connections</a:t>
            </a:r>
          </a:p>
          <a:p>
            <a:r>
              <a:rPr lang="en-CA" dirty="0" smtClean="0"/>
              <a:t>Use thicker routes for high voltage/current</a:t>
            </a:r>
          </a:p>
          <a:p>
            <a:r>
              <a:rPr lang="en-CA" dirty="0" smtClean="0"/>
              <a:t>PCBs </a:t>
            </a:r>
            <a:r>
              <a:rPr lang="en-CA" dirty="0" smtClean="0"/>
              <a:t>sometimes have more than one layer, use </a:t>
            </a:r>
            <a:r>
              <a:rPr lang="en-CA" dirty="0" err="1" smtClean="0"/>
              <a:t>vias</a:t>
            </a:r>
            <a:r>
              <a:rPr lang="en-CA" dirty="0" smtClean="0"/>
              <a:t> when routing to connect multiple </a:t>
            </a:r>
            <a:r>
              <a:rPr lang="en-CA" dirty="0" smtClean="0"/>
              <a:t>layers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Terminology</a:t>
            </a:r>
            <a:endParaRPr lang="en-CA" dirty="0"/>
          </a:p>
        </p:txBody>
      </p:sp>
      <p:pic>
        <p:nvPicPr>
          <p:cNvPr id="4" name="Picture 2" descr="http://www.macsolarcar.com/wp-content/uploads/2011/08/MSCP-logo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416" y="6123384"/>
            <a:ext cx="17907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9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Ratsnest</a:t>
            </a:r>
            <a:r>
              <a:rPr lang="en-CA" dirty="0"/>
              <a:t> </a:t>
            </a:r>
            <a:r>
              <a:rPr lang="en-CA" dirty="0" smtClean="0"/>
              <a:t>is a function that cleans up connections on the board</a:t>
            </a:r>
          </a:p>
          <a:p>
            <a:r>
              <a:rPr lang="en-CA" dirty="0" smtClean="0"/>
              <a:t>Ground plane represents ground, traces are cut out of the ground plane</a:t>
            </a:r>
          </a:p>
          <a:p>
            <a:r>
              <a:rPr lang="en-CA" dirty="0" smtClean="0"/>
              <a:t>Surface mount </a:t>
            </a:r>
            <a:r>
              <a:rPr lang="en-CA" dirty="0" err="1" smtClean="0"/>
              <a:t>vs</a:t>
            </a:r>
            <a:r>
              <a:rPr lang="en-CA" dirty="0" smtClean="0"/>
              <a:t> through hole packages</a:t>
            </a:r>
          </a:p>
          <a:p>
            <a:r>
              <a:rPr lang="en-CA" dirty="0" smtClean="0"/>
              <a:t>Eagle recognises a LOT of different components</a:t>
            </a:r>
            <a:r>
              <a:rPr lang="en-CA" smtClean="0"/>
              <a:t>, organized </a:t>
            </a:r>
            <a:r>
              <a:rPr lang="en-CA" dirty="0" smtClean="0"/>
              <a:t>by libraries</a:t>
            </a:r>
            <a:endParaRPr lang="en-CA" dirty="0"/>
          </a:p>
          <a:p>
            <a:r>
              <a:rPr lang="en-CA" dirty="0" smtClean="0"/>
              <a:t>Finished PCBs are either milled out of copper board, or made professionally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Terminology (cont.)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351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fpga4fun.com/images/SMDsiz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61"/>
            <a:ext cx="9144000" cy="253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1.bp.blogspot.com/-79GtIX0hpYs/UebMjee54JI/AAAAAAAAAn4/CNyqvqCbuPE/s640/TO220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6512" y="4221088"/>
            <a:ext cx="3816424" cy="238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ecx.images-amazon.com/images/I/4170Sh-jxdL._SY300_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73814" y="4450264"/>
            <a:ext cx="2352891" cy="23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encrypted-tbn3.gstatic.com/images?q=tbn:ANd9GcTICBEHbjjXdbiIuonFTs05jxkv3EDmyWqBONlY2oRYBhwFCK-p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7" b="12333"/>
          <a:stretch/>
        </p:blipFill>
        <p:spPr bwMode="auto">
          <a:xfrm>
            <a:off x="6086442" y="4596240"/>
            <a:ext cx="3024336" cy="228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encrypted-tbn0.gstatic.com/images?q=tbn:ANd9GcRFgMgGkc0Kpv8GtE8isPXE0LqrMQgz9WLXaJ45cPiXx5JqSiO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705" y="1955898"/>
            <a:ext cx="37433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vivreencolombiebritannique.ca/components/com_wordpress/wp/wp-content/uploads/2011/03/428-48-QFN1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2672876"/>
            <a:ext cx="2340300" cy="234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dlnmh9ip6v2uc.cloudfront.net/assets/8/3/6/3/b/51dc6e21ce395f0807000000.png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691101"/>
            <a:ext cx="2778133" cy="205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95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Start with the largest component in the circuit (microcontroller, chip, </a:t>
            </a:r>
            <a:r>
              <a:rPr lang="en-CA" dirty="0" err="1" smtClean="0"/>
              <a:t>etc</a:t>
            </a:r>
            <a:r>
              <a:rPr lang="en-CA" dirty="0" smtClean="0"/>
              <a:t>)</a:t>
            </a:r>
          </a:p>
          <a:p>
            <a:r>
              <a:rPr lang="en-CA" dirty="0" smtClean="0"/>
              <a:t>Arrange components into groups (power supply, filters, serial interface, </a:t>
            </a:r>
            <a:r>
              <a:rPr lang="en-CA" dirty="0" err="1" smtClean="0"/>
              <a:t>etc</a:t>
            </a:r>
            <a:r>
              <a:rPr lang="en-CA" dirty="0" smtClean="0"/>
              <a:t>)</a:t>
            </a:r>
            <a:endParaRPr lang="en-CA" dirty="0" smtClean="0"/>
          </a:p>
          <a:p>
            <a:r>
              <a:rPr lang="en-CA" dirty="0" smtClean="0"/>
              <a:t>Keep the schematic as </a:t>
            </a:r>
            <a:r>
              <a:rPr lang="en-CA" dirty="0" smtClean="0"/>
              <a:t>tidy </a:t>
            </a:r>
            <a:r>
              <a:rPr lang="en-CA" dirty="0" smtClean="0"/>
              <a:t>as possible, spread your components out a little, </a:t>
            </a:r>
            <a:r>
              <a:rPr lang="en-CA" dirty="0" smtClean="0"/>
              <a:t>avoid cluttering wires</a:t>
            </a:r>
            <a:endParaRPr lang="en-CA" dirty="0" smtClean="0"/>
          </a:p>
          <a:p>
            <a:r>
              <a:rPr lang="en-CA" dirty="0" smtClean="0"/>
              <a:t>Label important nodes (supply, ground, output, </a:t>
            </a:r>
            <a:r>
              <a:rPr lang="en-CA" dirty="0" smtClean="0"/>
              <a:t>I2C/SPI lines, </a:t>
            </a:r>
            <a:r>
              <a:rPr lang="en-CA" dirty="0" err="1" smtClean="0"/>
              <a:t>etc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Designing a circuit</a:t>
            </a:r>
            <a:endParaRPr lang="en-CA" dirty="0"/>
          </a:p>
        </p:txBody>
      </p:sp>
      <p:pic>
        <p:nvPicPr>
          <p:cNvPr id="4" name="Picture 2" descr="http://www.macsolarcar.com/wp-content/uploads/2011/08/MSCP-logo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416" y="6123384"/>
            <a:ext cx="17907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37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Start with the largest component in the circuit</a:t>
            </a:r>
          </a:p>
          <a:p>
            <a:r>
              <a:rPr lang="en-CA" dirty="0" smtClean="0"/>
              <a:t>Place components where there would be the least overlap</a:t>
            </a:r>
          </a:p>
          <a:p>
            <a:r>
              <a:rPr lang="en-CA" dirty="0" smtClean="0"/>
              <a:t>Once everything is arranged neatly</a:t>
            </a:r>
            <a:r>
              <a:rPr lang="en-CA" dirty="0" smtClean="0"/>
              <a:t>, create a ground plane, and </a:t>
            </a:r>
            <a:r>
              <a:rPr lang="en-CA" dirty="0" smtClean="0"/>
              <a:t>start routing the board </a:t>
            </a:r>
            <a:r>
              <a:rPr lang="en-CA" dirty="0" smtClean="0"/>
              <a:t>group by group, </a:t>
            </a:r>
            <a:r>
              <a:rPr lang="en-CA" dirty="0" smtClean="0"/>
              <a:t>beginning with the closest components</a:t>
            </a:r>
          </a:p>
          <a:p>
            <a:r>
              <a:rPr lang="en-CA" dirty="0" smtClean="0"/>
              <a:t>Take into account spacing between routes and components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Routing a board</a:t>
            </a:r>
            <a:endParaRPr lang="en-CA" dirty="0"/>
          </a:p>
        </p:txBody>
      </p:sp>
      <p:pic>
        <p:nvPicPr>
          <p:cNvPr id="4" name="Picture 2" descr="http://www.macsolarcar.com/wp-content/uploads/2011/08/MSCP-logo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416" y="6123384"/>
            <a:ext cx="17907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5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Example: Op-Amp Circuit</a:t>
            </a:r>
            <a:endParaRPr lang="en-CA" dirty="0"/>
          </a:p>
        </p:txBody>
      </p:sp>
      <p:pic>
        <p:nvPicPr>
          <p:cNvPr id="4" name="Picture 2" descr="https://encrypted-tbn0.gstatic.com/images?q=tbn:ANd9GcTTFK4NaxI4l7vmkwjTj12WeM4j9PxVunQ98Bi028BDhNg5EZSGL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82824"/>
            <a:ext cx="7056784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macsolarcar.com/wp-content/uploads/2011/08/MSCP-logo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416" y="6123384"/>
            <a:ext cx="17907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39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234</TotalTime>
  <Words>272</Words>
  <Application>Microsoft Office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EagleCAD Tutorial</vt:lpstr>
      <vt:lpstr>What is Eagle?</vt:lpstr>
      <vt:lpstr>Project examples</vt:lpstr>
      <vt:lpstr>Terminology</vt:lpstr>
      <vt:lpstr>Terminology (cont.)</vt:lpstr>
      <vt:lpstr>PowerPoint Presentation</vt:lpstr>
      <vt:lpstr>Designing a circuit</vt:lpstr>
      <vt:lpstr>Routing a board</vt:lpstr>
      <vt:lpstr>Example: Op-Amp Circuit</vt:lpstr>
      <vt:lpstr>PowerPoint Presentation</vt:lpstr>
      <vt:lpstr>Exercise: 555 Timer circuit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EagleCAD Tutorial</dc:title>
  <dc:creator>Andy</dc:creator>
  <cp:lastModifiedBy>Andy</cp:lastModifiedBy>
  <cp:revision>25</cp:revision>
  <dcterms:created xsi:type="dcterms:W3CDTF">2013-09-17T22:06:04Z</dcterms:created>
  <dcterms:modified xsi:type="dcterms:W3CDTF">2013-09-20T03:17:07Z</dcterms:modified>
</cp:coreProperties>
</file>