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6" r:id="rId3"/>
    <p:sldId id="304" r:id="rId4"/>
    <p:sldId id="306" r:id="rId5"/>
    <p:sldId id="305" r:id="rId6"/>
    <p:sldId id="307" r:id="rId7"/>
    <p:sldId id="308"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309"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7" r:id="rId49"/>
    <p:sldId id="298" r:id="rId50"/>
    <p:sldId id="299" r:id="rId51"/>
    <p:sldId id="300" r:id="rId52"/>
    <p:sldId id="301" r:id="rId53"/>
    <p:sldId id="302" r:id="rId54"/>
    <p:sldId id="303" r:id="rId55"/>
    <p:sldId id="310"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6/16/2025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3037-5817-4640-9074-E49063D43AA3}"/>
              </a:ext>
            </a:extLst>
          </p:cNvPr>
          <p:cNvSpPr>
            <a:spLocks noGrp="1"/>
          </p:cNvSpPr>
          <p:nvPr>
            <p:ph type="ctrTitle"/>
          </p:nvPr>
        </p:nvSpPr>
        <p:spPr/>
        <p:txBody>
          <a:bodyPr>
            <a:normAutofit/>
          </a:bodyPr>
          <a:lstStyle/>
          <a:p>
            <a:pPr algn="l"/>
            <a:r>
              <a:rPr lang="en-US" sz="3600" dirty="0"/>
              <a:t>Central banks</a:t>
            </a:r>
            <a:endParaRPr lang="en-KE" sz="3600" dirty="0"/>
          </a:p>
        </p:txBody>
      </p:sp>
      <p:sp>
        <p:nvSpPr>
          <p:cNvPr id="3" name="Subtitle 2">
            <a:extLst>
              <a:ext uri="{FF2B5EF4-FFF2-40B4-BE49-F238E27FC236}">
                <a16:creationId xmlns:a16="http://schemas.microsoft.com/office/drawing/2014/main" id="{56E8C658-4642-4745-8959-019DF7A2D71D}"/>
              </a:ext>
            </a:extLst>
          </p:cNvPr>
          <p:cNvSpPr>
            <a:spLocks noGrp="1"/>
          </p:cNvSpPr>
          <p:nvPr>
            <p:ph type="subTitle" idx="1"/>
          </p:nvPr>
        </p:nvSpPr>
        <p:spPr/>
        <p:txBody>
          <a:bodyPr>
            <a:normAutofit/>
          </a:bodyPr>
          <a:lstStyle/>
          <a:p>
            <a:pPr algn="ctr"/>
            <a:r>
              <a:rPr lang="en-US" sz="2800" dirty="0"/>
              <a:t>Banking law </a:t>
            </a:r>
          </a:p>
          <a:p>
            <a:pPr algn="ctr"/>
            <a:r>
              <a:rPr lang="en-US" sz="2800"/>
              <a:t>CLS 305</a:t>
            </a:r>
            <a:endParaRPr lang="en-KE" sz="2800" dirty="0"/>
          </a:p>
        </p:txBody>
      </p:sp>
    </p:spTree>
    <p:extLst>
      <p:ext uri="{BB962C8B-B14F-4D97-AF65-F5344CB8AC3E}">
        <p14:creationId xmlns:p14="http://schemas.microsoft.com/office/powerpoint/2010/main" val="833550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DC89-74DD-400F-9C26-C80EE3EBE981}"/>
              </a:ext>
            </a:extLst>
          </p:cNvPr>
          <p:cNvSpPr>
            <a:spLocks noGrp="1"/>
          </p:cNvSpPr>
          <p:nvPr>
            <p:ph type="title"/>
          </p:nvPr>
        </p:nvSpPr>
        <p:spPr>
          <a:xfrm>
            <a:off x="685801" y="212652"/>
            <a:ext cx="10131425" cy="854148"/>
          </a:xfrm>
        </p:spPr>
        <p:txBody>
          <a:bodyPr>
            <a:normAutofit/>
          </a:bodyPr>
          <a:lstStyle/>
          <a:p>
            <a:r>
              <a:rPr lang="en-GB" sz="3200" dirty="0"/>
              <a:t>Issue of Currency</a:t>
            </a:r>
            <a:endParaRPr lang="en-KE" sz="3200" dirty="0"/>
          </a:p>
        </p:txBody>
      </p:sp>
      <p:sp>
        <p:nvSpPr>
          <p:cNvPr id="3" name="Content Placeholder 2">
            <a:extLst>
              <a:ext uri="{FF2B5EF4-FFF2-40B4-BE49-F238E27FC236}">
                <a16:creationId xmlns:a16="http://schemas.microsoft.com/office/drawing/2014/main" id="{8640DB37-0275-48FD-B92A-C15A92AD5BFC}"/>
              </a:ext>
            </a:extLst>
          </p:cNvPr>
          <p:cNvSpPr>
            <a:spLocks noGrp="1"/>
          </p:cNvSpPr>
          <p:nvPr>
            <p:ph idx="1"/>
          </p:nvPr>
        </p:nvSpPr>
        <p:spPr>
          <a:xfrm>
            <a:off x="685801" y="914401"/>
            <a:ext cx="10131425" cy="4876800"/>
          </a:xfrm>
        </p:spPr>
        <p:txBody>
          <a:bodyPr>
            <a:normAutofit/>
          </a:bodyPr>
          <a:lstStyle/>
          <a:p>
            <a:pPr algn="just"/>
            <a:r>
              <a:rPr lang="en-US" dirty="0"/>
              <a:t> </a:t>
            </a:r>
            <a:r>
              <a:rPr lang="en-US" sz="2500" dirty="0"/>
              <a:t>CBK issues all currency notes and coins in Kenya except the virtual currencies such as Bitcoins, </a:t>
            </a:r>
            <a:r>
              <a:rPr lang="en-US" sz="2500" dirty="0" err="1"/>
              <a:t>Samakicoins</a:t>
            </a:r>
            <a:r>
              <a:rPr lang="en-US" sz="2500" dirty="0"/>
              <a:t>, etc. </a:t>
            </a:r>
          </a:p>
          <a:p>
            <a:pPr algn="just"/>
            <a:r>
              <a:rPr lang="en-US" sz="2500" dirty="0"/>
              <a:t>When the central government expenditure exceeds government revenue and the government is unable to reduce its expenditure, then it borrows from the CBK. </a:t>
            </a:r>
          </a:p>
          <a:p>
            <a:pPr algn="just"/>
            <a:r>
              <a:rPr lang="en-US" sz="2500" dirty="0"/>
              <a:t>This is done by selling security bills to CBK which creates new currency notes for the purpose. </a:t>
            </a:r>
          </a:p>
          <a:p>
            <a:pPr algn="just"/>
            <a:r>
              <a:rPr lang="en-US" sz="2500" dirty="0"/>
              <a:t>This is called monetization of budget deficit or deficit financing. </a:t>
            </a:r>
          </a:p>
          <a:p>
            <a:pPr algn="just"/>
            <a:r>
              <a:rPr lang="en-US" sz="2500" dirty="0"/>
              <a:t>The government spends new currency and puts it into circulation to meet its expenditure.</a:t>
            </a:r>
            <a:endParaRPr lang="en-KE" sz="2500" dirty="0"/>
          </a:p>
        </p:txBody>
      </p:sp>
    </p:spTree>
    <p:extLst>
      <p:ext uri="{BB962C8B-B14F-4D97-AF65-F5344CB8AC3E}">
        <p14:creationId xmlns:p14="http://schemas.microsoft.com/office/powerpoint/2010/main" val="2294477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8ECB-42F3-4B93-AD83-6423659F1819}"/>
              </a:ext>
            </a:extLst>
          </p:cNvPr>
          <p:cNvSpPr>
            <a:spLocks noGrp="1"/>
          </p:cNvSpPr>
          <p:nvPr>
            <p:ph type="title"/>
          </p:nvPr>
        </p:nvSpPr>
        <p:spPr>
          <a:xfrm>
            <a:off x="685801" y="233917"/>
            <a:ext cx="10131425" cy="648586"/>
          </a:xfrm>
        </p:spPr>
        <p:txBody>
          <a:bodyPr/>
          <a:lstStyle/>
          <a:p>
            <a:r>
              <a:rPr lang="en-GB" dirty="0"/>
              <a:t>Banker to Government</a:t>
            </a:r>
            <a:endParaRPr lang="en-KE" dirty="0"/>
          </a:p>
        </p:txBody>
      </p:sp>
      <p:sp>
        <p:nvSpPr>
          <p:cNvPr id="3" name="Content Placeholder 2">
            <a:extLst>
              <a:ext uri="{FF2B5EF4-FFF2-40B4-BE49-F238E27FC236}">
                <a16:creationId xmlns:a16="http://schemas.microsoft.com/office/drawing/2014/main" id="{0A95E9E3-4558-4DD4-9CB3-FE4C04EEA1AB}"/>
              </a:ext>
            </a:extLst>
          </p:cNvPr>
          <p:cNvSpPr>
            <a:spLocks noGrp="1"/>
          </p:cNvSpPr>
          <p:nvPr>
            <p:ph idx="1"/>
          </p:nvPr>
        </p:nvSpPr>
        <p:spPr>
          <a:xfrm>
            <a:off x="685801" y="1010093"/>
            <a:ext cx="10131425" cy="4781108"/>
          </a:xfrm>
        </p:spPr>
        <p:txBody>
          <a:bodyPr>
            <a:noAutofit/>
          </a:bodyPr>
          <a:lstStyle/>
          <a:p>
            <a:pPr algn="just"/>
            <a:r>
              <a:rPr lang="en-US" sz="2800" dirty="0"/>
              <a:t>Central bank functions as a banker to the government—both central and county governments. </a:t>
            </a:r>
          </a:p>
          <a:p>
            <a:pPr algn="just"/>
            <a:r>
              <a:rPr lang="en-US" sz="2800" dirty="0"/>
              <a:t>It carries out all banking business of the government. </a:t>
            </a:r>
          </a:p>
          <a:p>
            <a:pPr algn="just"/>
            <a:r>
              <a:rPr lang="en-US" sz="2800" dirty="0"/>
              <a:t>Government keeps their cash balances in the current account with the central bank. </a:t>
            </a:r>
          </a:p>
          <a:p>
            <a:pPr algn="just"/>
            <a:r>
              <a:rPr lang="en-US" sz="2800" dirty="0"/>
              <a:t>Similarly, central bank accepts receipts and makes payment on behalf of the governments. </a:t>
            </a:r>
          </a:p>
          <a:p>
            <a:pPr algn="just"/>
            <a:r>
              <a:rPr lang="en-US" sz="2800" dirty="0"/>
              <a:t>Also, central bank carries out exchange, remittance and other banking operations on behalf of the government. </a:t>
            </a:r>
            <a:endParaRPr lang="en-KE" sz="2800" dirty="0"/>
          </a:p>
        </p:txBody>
      </p:sp>
    </p:spTree>
    <p:extLst>
      <p:ext uri="{BB962C8B-B14F-4D97-AF65-F5344CB8AC3E}">
        <p14:creationId xmlns:p14="http://schemas.microsoft.com/office/powerpoint/2010/main" val="1798649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F417C-4987-42DA-A38E-4D1EAC787D47}"/>
              </a:ext>
            </a:extLst>
          </p:cNvPr>
          <p:cNvSpPr>
            <a:spLocks noGrp="1"/>
          </p:cNvSpPr>
          <p:nvPr>
            <p:ph type="title"/>
          </p:nvPr>
        </p:nvSpPr>
        <p:spPr>
          <a:xfrm>
            <a:off x="685801" y="255181"/>
            <a:ext cx="10131425" cy="811619"/>
          </a:xfrm>
        </p:spPr>
        <p:txBody>
          <a:bodyPr/>
          <a:lstStyle/>
          <a:p>
            <a:r>
              <a:rPr lang="en-US" dirty="0"/>
              <a:t>Banker to the government</a:t>
            </a:r>
            <a:endParaRPr lang="en-KE" dirty="0"/>
          </a:p>
        </p:txBody>
      </p:sp>
      <p:sp>
        <p:nvSpPr>
          <p:cNvPr id="3" name="Content Placeholder 2">
            <a:extLst>
              <a:ext uri="{FF2B5EF4-FFF2-40B4-BE49-F238E27FC236}">
                <a16:creationId xmlns:a16="http://schemas.microsoft.com/office/drawing/2014/main" id="{0BCF73B6-944C-4A1A-84B5-A7180012D762}"/>
              </a:ext>
            </a:extLst>
          </p:cNvPr>
          <p:cNvSpPr>
            <a:spLocks noGrp="1"/>
          </p:cNvSpPr>
          <p:nvPr>
            <p:ph idx="1"/>
          </p:nvPr>
        </p:nvSpPr>
        <p:spPr>
          <a:xfrm>
            <a:off x="685801" y="1222745"/>
            <a:ext cx="10131425" cy="4568456"/>
          </a:xfrm>
        </p:spPr>
        <p:txBody>
          <a:bodyPr>
            <a:normAutofit/>
          </a:bodyPr>
          <a:lstStyle/>
          <a:p>
            <a:pPr algn="just"/>
            <a:r>
              <a:rPr lang="en-US" sz="2800" dirty="0"/>
              <a:t>Central bank gives loans and advances to governments for temporary periods, as and when necessary and it also manages the public debt of the country. </a:t>
            </a:r>
          </a:p>
          <a:p>
            <a:pPr algn="just"/>
            <a:r>
              <a:rPr lang="en-US" sz="2800" dirty="0"/>
              <a:t>The central government can borrow any amount of money from CBK by selling its shilling securities to the latter. </a:t>
            </a:r>
          </a:p>
          <a:p>
            <a:pPr algn="just"/>
            <a:r>
              <a:rPr lang="en-US" sz="2800" dirty="0"/>
              <a:t>Government borrows temporarily from the-Central Bank in times of need. </a:t>
            </a:r>
          </a:p>
          <a:p>
            <a:pPr algn="just"/>
            <a:r>
              <a:rPr lang="en-US" sz="2800" dirty="0"/>
              <a:t>These loans are called “</a:t>
            </a:r>
            <a:r>
              <a:rPr lang="en-US" sz="2800" dirty="0">
                <a:solidFill>
                  <a:srgbClr val="FF0000"/>
                </a:solidFill>
              </a:rPr>
              <a:t>ways and means advances</a:t>
            </a:r>
            <a:r>
              <a:rPr lang="en-US" sz="2800" dirty="0"/>
              <a:t>”</a:t>
            </a:r>
            <a:endParaRPr lang="en-KE" sz="2800" dirty="0"/>
          </a:p>
        </p:txBody>
      </p:sp>
    </p:spTree>
    <p:extLst>
      <p:ext uri="{BB962C8B-B14F-4D97-AF65-F5344CB8AC3E}">
        <p14:creationId xmlns:p14="http://schemas.microsoft.com/office/powerpoint/2010/main" val="112199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67C0-A7FD-48EE-97D1-00A286D4E59A}"/>
              </a:ext>
            </a:extLst>
          </p:cNvPr>
          <p:cNvSpPr>
            <a:spLocks noGrp="1"/>
          </p:cNvSpPr>
          <p:nvPr>
            <p:ph type="title"/>
          </p:nvPr>
        </p:nvSpPr>
        <p:spPr/>
        <p:txBody>
          <a:bodyPr/>
          <a:lstStyle/>
          <a:p>
            <a:r>
              <a:rPr lang="en-US" dirty="0"/>
              <a:t>BANKER TO THE GOVERNMENT</a:t>
            </a:r>
            <a:endParaRPr lang="en-KE" dirty="0"/>
          </a:p>
        </p:txBody>
      </p:sp>
      <p:sp>
        <p:nvSpPr>
          <p:cNvPr id="3" name="Content Placeholder 2">
            <a:extLst>
              <a:ext uri="{FF2B5EF4-FFF2-40B4-BE49-F238E27FC236}">
                <a16:creationId xmlns:a16="http://schemas.microsoft.com/office/drawing/2014/main" id="{222E4486-2142-4BCD-AF9B-20E4263FEA91}"/>
              </a:ext>
            </a:extLst>
          </p:cNvPr>
          <p:cNvSpPr>
            <a:spLocks noGrp="1"/>
          </p:cNvSpPr>
          <p:nvPr>
            <p:ph idx="1"/>
          </p:nvPr>
        </p:nvSpPr>
        <p:spPr/>
        <p:txBody>
          <a:bodyPr>
            <a:normAutofit lnSpcReduction="10000"/>
          </a:bodyPr>
          <a:lstStyle/>
          <a:p>
            <a:pPr algn="just"/>
            <a:r>
              <a:rPr lang="en-US" sz="2800" dirty="0"/>
              <a:t>Besides these, all other government loans, temporary (like treasury bills) and permanent, are floated through the Central Bank. </a:t>
            </a:r>
          </a:p>
          <a:p>
            <a:pPr algn="just"/>
            <a:r>
              <a:rPr lang="en-US" sz="2800" dirty="0"/>
              <a:t>In addition, it remits government funds, purchases foreign currencies, as well as manages the public debt. </a:t>
            </a:r>
          </a:p>
          <a:p>
            <a:pPr algn="just"/>
            <a:r>
              <a:rPr lang="en-US" sz="2800" dirty="0"/>
              <a:t>It also acts as the financial adviser of the government-the CBK performs all these functions for the Central and County Governments in Kenya.</a:t>
            </a:r>
            <a:endParaRPr lang="en-KE" sz="2800" dirty="0"/>
          </a:p>
        </p:txBody>
      </p:sp>
    </p:spTree>
    <p:extLst>
      <p:ext uri="{BB962C8B-B14F-4D97-AF65-F5344CB8AC3E}">
        <p14:creationId xmlns:p14="http://schemas.microsoft.com/office/powerpoint/2010/main" val="346996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3527-BEB8-4B97-94E5-931B702F3869}"/>
              </a:ext>
            </a:extLst>
          </p:cNvPr>
          <p:cNvSpPr>
            <a:spLocks noGrp="1"/>
          </p:cNvSpPr>
          <p:nvPr>
            <p:ph type="title"/>
          </p:nvPr>
        </p:nvSpPr>
        <p:spPr/>
        <p:txBody>
          <a:bodyPr/>
          <a:lstStyle/>
          <a:p>
            <a:r>
              <a:rPr lang="en-GB" dirty="0"/>
              <a:t>Bankers’ Bank and Supervisor</a:t>
            </a:r>
            <a:endParaRPr lang="en-KE" dirty="0"/>
          </a:p>
        </p:txBody>
      </p:sp>
      <p:sp>
        <p:nvSpPr>
          <p:cNvPr id="3" name="Content Placeholder 2">
            <a:extLst>
              <a:ext uri="{FF2B5EF4-FFF2-40B4-BE49-F238E27FC236}">
                <a16:creationId xmlns:a16="http://schemas.microsoft.com/office/drawing/2014/main" id="{4C1FAA52-6652-4521-B5E8-806C3F95725E}"/>
              </a:ext>
            </a:extLst>
          </p:cNvPr>
          <p:cNvSpPr>
            <a:spLocks noGrp="1"/>
          </p:cNvSpPr>
          <p:nvPr>
            <p:ph idx="1"/>
          </p:nvPr>
        </p:nvSpPr>
        <p:spPr/>
        <p:txBody>
          <a:bodyPr>
            <a:normAutofit/>
          </a:bodyPr>
          <a:lstStyle/>
          <a:p>
            <a:pPr algn="just"/>
            <a:r>
              <a:rPr lang="en-US" sz="2800" dirty="0"/>
              <a:t>There are usually many banks in a country. </a:t>
            </a:r>
          </a:p>
          <a:p>
            <a:pPr algn="just"/>
            <a:r>
              <a:rPr lang="en-US" sz="2800" dirty="0"/>
              <a:t>There should be some agency to regulate and supervise their proper functioning. </a:t>
            </a:r>
          </a:p>
          <a:p>
            <a:pPr algn="just"/>
            <a:r>
              <a:rPr lang="en-US" sz="2800" dirty="0"/>
              <a:t>This duty is discharged by the central bank. Central bank acts as banker’s bank in three capacities: (</a:t>
            </a:r>
            <a:r>
              <a:rPr lang="en-US" sz="2800" dirty="0" err="1"/>
              <a:t>i</a:t>
            </a:r>
            <a:r>
              <a:rPr lang="en-US" sz="2800" dirty="0"/>
              <a:t>) It is the custodian of their cash reserves. </a:t>
            </a:r>
            <a:endParaRPr lang="en-KE" sz="2800" dirty="0"/>
          </a:p>
        </p:txBody>
      </p:sp>
    </p:spTree>
    <p:extLst>
      <p:ext uri="{BB962C8B-B14F-4D97-AF65-F5344CB8AC3E}">
        <p14:creationId xmlns:p14="http://schemas.microsoft.com/office/powerpoint/2010/main" val="1023271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D83F-43E3-4242-AF3E-D37190F2BBBE}"/>
              </a:ext>
            </a:extLst>
          </p:cNvPr>
          <p:cNvSpPr>
            <a:spLocks noGrp="1"/>
          </p:cNvSpPr>
          <p:nvPr>
            <p:ph type="title"/>
          </p:nvPr>
        </p:nvSpPr>
        <p:spPr/>
        <p:txBody>
          <a:bodyPr/>
          <a:lstStyle/>
          <a:p>
            <a:r>
              <a:rPr lang="en-GB" dirty="0"/>
              <a:t>Bankers’ Bank and Supervisor</a:t>
            </a:r>
            <a:endParaRPr lang="en-KE" dirty="0"/>
          </a:p>
        </p:txBody>
      </p:sp>
      <p:sp>
        <p:nvSpPr>
          <p:cNvPr id="3" name="Content Placeholder 2">
            <a:extLst>
              <a:ext uri="{FF2B5EF4-FFF2-40B4-BE49-F238E27FC236}">
                <a16:creationId xmlns:a16="http://schemas.microsoft.com/office/drawing/2014/main" id="{8C76B68E-771C-40AF-A6E2-EDEE8A5D1434}"/>
              </a:ext>
            </a:extLst>
          </p:cNvPr>
          <p:cNvSpPr>
            <a:spLocks noGrp="1"/>
          </p:cNvSpPr>
          <p:nvPr>
            <p:ph idx="1"/>
          </p:nvPr>
        </p:nvSpPr>
        <p:spPr/>
        <p:txBody>
          <a:bodyPr>
            <a:normAutofit/>
          </a:bodyPr>
          <a:lstStyle/>
          <a:p>
            <a:pPr algn="just"/>
            <a:r>
              <a:rPr lang="en-US" sz="2800" dirty="0"/>
              <a:t>Banks in a country are required to keep a certain percentage of their deposits with the central bank; and in this way the central bank is the ultimate holder of the cash reserves of commercial banks.</a:t>
            </a:r>
            <a:endParaRPr lang="en-KE" sz="2800" dirty="0"/>
          </a:p>
        </p:txBody>
      </p:sp>
    </p:spTree>
    <p:extLst>
      <p:ext uri="{BB962C8B-B14F-4D97-AF65-F5344CB8AC3E}">
        <p14:creationId xmlns:p14="http://schemas.microsoft.com/office/powerpoint/2010/main" val="2912595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8A10-C199-4830-A902-BF8C072FD4CD}"/>
              </a:ext>
            </a:extLst>
          </p:cNvPr>
          <p:cNvSpPr>
            <a:spLocks noGrp="1"/>
          </p:cNvSpPr>
          <p:nvPr>
            <p:ph type="title"/>
          </p:nvPr>
        </p:nvSpPr>
        <p:spPr/>
        <p:txBody>
          <a:bodyPr/>
          <a:lstStyle/>
          <a:p>
            <a:r>
              <a:rPr lang="en-GB" dirty="0"/>
              <a:t>Bankers’ Bank and Supervisor</a:t>
            </a:r>
            <a:br>
              <a:rPr lang="en-GB" dirty="0"/>
            </a:br>
            <a:endParaRPr lang="en-KE" dirty="0"/>
          </a:p>
        </p:txBody>
      </p:sp>
      <p:sp>
        <p:nvSpPr>
          <p:cNvPr id="3" name="Content Placeholder 2">
            <a:extLst>
              <a:ext uri="{FF2B5EF4-FFF2-40B4-BE49-F238E27FC236}">
                <a16:creationId xmlns:a16="http://schemas.microsoft.com/office/drawing/2014/main" id="{AE12DD3F-C758-42FF-9CCE-1CC62046ABAC}"/>
              </a:ext>
            </a:extLst>
          </p:cNvPr>
          <p:cNvSpPr>
            <a:spLocks noGrp="1"/>
          </p:cNvSpPr>
          <p:nvPr>
            <p:ph idx="1"/>
          </p:nvPr>
        </p:nvSpPr>
        <p:spPr/>
        <p:txBody>
          <a:bodyPr>
            <a:noAutofit/>
          </a:bodyPr>
          <a:lstStyle/>
          <a:p>
            <a:pPr marL="0" indent="0" algn="just">
              <a:buNone/>
            </a:pPr>
            <a:r>
              <a:rPr lang="en-US" sz="2800" dirty="0"/>
              <a:t>(ii) Central bank is lender of last resort.</a:t>
            </a:r>
          </a:p>
          <a:p>
            <a:pPr algn="just"/>
            <a:r>
              <a:rPr lang="en-US" sz="2800" dirty="0"/>
              <a:t>Whenever banks are short of funds, they can take loans from the central bank and get their trade bills discounted. </a:t>
            </a:r>
          </a:p>
          <a:p>
            <a:pPr algn="just"/>
            <a:r>
              <a:rPr lang="en-US" sz="2800" dirty="0"/>
              <a:t>The central bank is a source of great strength to the banking system, </a:t>
            </a:r>
          </a:p>
          <a:p>
            <a:pPr algn="just"/>
            <a:r>
              <a:rPr lang="en-US" sz="2800" dirty="0"/>
              <a:t>(iii) It acts as a bank of central clearance, settlements and transfers. </a:t>
            </a:r>
            <a:endParaRPr lang="en-KE" sz="2800" dirty="0"/>
          </a:p>
        </p:txBody>
      </p:sp>
    </p:spTree>
    <p:extLst>
      <p:ext uri="{BB962C8B-B14F-4D97-AF65-F5344CB8AC3E}">
        <p14:creationId xmlns:p14="http://schemas.microsoft.com/office/powerpoint/2010/main" val="860176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2474A-F0D1-4B6C-A6A2-0A1635764A9A}"/>
              </a:ext>
            </a:extLst>
          </p:cNvPr>
          <p:cNvSpPr>
            <a:spLocks noGrp="1"/>
          </p:cNvSpPr>
          <p:nvPr>
            <p:ph type="title"/>
          </p:nvPr>
        </p:nvSpPr>
        <p:spPr/>
        <p:txBody>
          <a:bodyPr/>
          <a:lstStyle/>
          <a:p>
            <a:r>
              <a:rPr lang="en-US" dirty="0"/>
              <a:t>Controller of Credit and Money Supply</a:t>
            </a:r>
            <a:endParaRPr lang="en-KE" dirty="0"/>
          </a:p>
        </p:txBody>
      </p:sp>
      <p:sp>
        <p:nvSpPr>
          <p:cNvPr id="3" name="Content Placeholder 2">
            <a:extLst>
              <a:ext uri="{FF2B5EF4-FFF2-40B4-BE49-F238E27FC236}">
                <a16:creationId xmlns:a16="http://schemas.microsoft.com/office/drawing/2014/main" id="{C26BF504-68DE-4395-9171-3189507747A2}"/>
              </a:ext>
            </a:extLst>
          </p:cNvPr>
          <p:cNvSpPr>
            <a:spLocks noGrp="1"/>
          </p:cNvSpPr>
          <p:nvPr>
            <p:ph idx="1"/>
          </p:nvPr>
        </p:nvSpPr>
        <p:spPr/>
        <p:txBody>
          <a:bodyPr>
            <a:normAutofit/>
          </a:bodyPr>
          <a:lstStyle/>
          <a:p>
            <a:pPr algn="just"/>
            <a:r>
              <a:rPr lang="en-US" sz="2800" dirty="0"/>
              <a:t>Central bank controls credit and money supply through its monetary policy which consists of two parts—currency and credit. </a:t>
            </a:r>
          </a:p>
          <a:p>
            <a:pPr algn="just"/>
            <a:r>
              <a:rPr lang="en-US" sz="2800" dirty="0"/>
              <a:t>Central bank has monopoly of issuing currency and thereby can control the volume of currency. </a:t>
            </a:r>
            <a:endParaRPr lang="en-KE" sz="2800" dirty="0"/>
          </a:p>
        </p:txBody>
      </p:sp>
    </p:spTree>
    <p:extLst>
      <p:ext uri="{BB962C8B-B14F-4D97-AF65-F5344CB8AC3E}">
        <p14:creationId xmlns:p14="http://schemas.microsoft.com/office/powerpoint/2010/main" val="2510320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B5E86-219B-46FE-8F79-6B97FBBAB8B3}"/>
              </a:ext>
            </a:extLst>
          </p:cNvPr>
          <p:cNvSpPr>
            <a:spLocks noGrp="1"/>
          </p:cNvSpPr>
          <p:nvPr>
            <p:ph type="title"/>
          </p:nvPr>
        </p:nvSpPr>
        <p:spPr/>
        <p:txBody>
          <a:bodyPr/>
          <a:lstStyle/>
          <a:p>
            <a:r>
              <a:rPr lang="en-US" dirty="0"/>
              <a:t>Controller of Credit and Money Supply</a:t>
            </a:r>
            <a:endParaRPr lang="en-KE" dirty="0"/>
          </a:p>
        </p:txBody>
      </p:sp>
      <p:sp>
        <p:nvSpPr>
          <p:cNvPr id="3" name="Content Placeholder 2">
            <a:extLst>
              <a:ext uri="{FF2B5EF4-FFF2-40B4-BE49-F238E27FC236}">
                <a16:creationId xmlns:a16="http://schemas.microsoft.com/office/drawing/2014/main" id="{B528DF59-9492-4D0A-8314-3504061DEA83}"/>
              </a:ext>
            </a:extLst>
          </p:cNvPr>
          <p:cNvSpPr>
            <a:spLocks noGrp="1"/>
          </p:cNvSpPr>
          <p:nvPr>
            <p:ph idx="1"/>
          </p:nvPr>
        </p:nvSpPr>
        <p:spPr/>
        <p:txBody>
          <a:bodyPr>
            <a:normAutofit/>
          </a:bodyPr>
          <a:lstStyle/>
          <a:p>
            <a:pPr algn="just"/>
            <a:r>
              <a:rPr lang="en-US" sz="2800" dirty="0"/>
              <a:t>Central bank controls credit and money supply through its monetary policy which consists of two parts—currency and credit.</a:t>
            </a:r>
          </a:p>
          <a:p>
            <a:pPr algn="just"/>
            <a:r>
              <a:rPr lang="en-US" sz="2800" dirty="0"/>
              <a:t>Central bank has monopoly of issuing currency and thereby can control the volume of currency.</a:t>
            </a:r>
          </a:p>
          <a:p>
            <a:pPr algn="just"/>
            <a:r>
              <a:rPr lang="en-US" sz="2800" dirty="0"/>
              <a:t>It can also determine interest rates</a:t>
            </a:r>
            <a:endParaRPr lang="en-KE" sz="2800" dirty="0"/>
          </a:p>
        </p:txBody>
      </p:sp>
    </p:spTree>
    <p:extLst>
      <p:ext uri="{BB962C8B-B14F-4D97-AF65-F5344CB8AC3E}">
        <p14:creationId xmlns:p14="http://schemas.microsoft.com/office/powerpoint/2010/main" val="2675056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06479-1FF5-445C-BD50-D7459AD351A6}"/>
              </a:ext>
            </a:extLst>
          </p:cNvPr>
          <p:cNvSpPr>
            <a:spLocks noGrp="1"/>
          </p:cNvSpPr>
          <p:nvPr>
            <p:ph type="title"/>
          </p:nvPr>
        </p:nvSpPr>
        <p:spPr>
          <a:xfrm>
            <a:off x="685801" y="170122"/>
            <a:ext cx="10131425" cy="489098"/>
          </a:xfrm>
        </p:spPr>
        <p:txBody>
          <a:bodyPr>
            <a:normAutofit fontScale="90000"/>
          </a:bodyPr>
          <a:lstStyle/>
          <a:p>
            <a:r>
              <a:rPr lang="en-GB" dirty="0"/>
              <a:t>Instruments of money policy</a:t>
            </a:r>
            <a:endParaRPr lang="en-KE" dirty="0"/>
          </a:p>
        </p:txBody>
      </p:sp>
      <p:sp>
        <p:nvSpPr>
          <p:cNvPr id="3" name="Content Placeholder 2">
            <a:extLst>
              <a:ext uri="{FF2B5EF4-FFF2-40B4-BE49-F238E27FC236}">
                <a16:creationId xmlns:a16="http://schemas.microsoft.com/office/drawing/2014/main" id="{26C65680-B779-4811-8573-ACEB26465EB9}"/>
              </a:ext>
            </a:extLst>
          </p:cNvPr>
          <p:cNvSpPr>
            <a:spLocks noGrp="1"/>
          </p:cNvSpPr>
          <p:nvPr>
            <p:ph idx="1"/>
          </p:nvPr>
        </p:nvSpPr>
        <p:spPr>
          <a:xfrm>
            <a:off x="685801" y="744279"/>
            <a:ext cx="10131425" cy="5046922"/>
          </a:xfrm>
        </p:spPr>
        <p:txBody>
          <a:bodyPr>
            <a:noAutofit/>
          </a:bodyPr>
          <a:lstStyle/>
          <a:p>
            <a:pPr algn="just"/>
            <a:r>
              <a:rPr lang="en-US" sz="2800" b="1" u="sng" dirty="0">
                <a:solidFill>
                  <a:srgbClr val="FF0000"/>
                </a:solidFill>
              </a:rPr>
              <a:t>(</a:t>
            </a:r>
            <a:r>
              <a:rPr lang="en-US" sz="2800" b="1" u="sng" dirty="0" err="1">
                <a:solidFill>
                  <a:srgbClr val="FF0000"/>
                </a:solidFill>
              </a:rPr>
              <a:t>i</a:t>
            </a:r>
            <a:r>
              <a:rPr lang="en-US" sz="2800" b="1" u="sng" dirty="0">
                <a:solidFill>
                  <a:srgbClr val="FF0000"/>
                </a:solidFill>
              </a:rPr>
              <a:t>) Bank Rate </a:t>
            </a:r>
          </a:p>
          <a:p>
            <a:pPr algn="just"/>
            <a:r>
              <a:rPr lang="en-US" sz="2800" dirty="0"/>
              <a:t>This is the rate of interest at which the central bank lends to commercial banks. </a:t>
            </a:r>
          </a:p>
          <a:p>
            <a:pPr algn="just"/>
            <a:r>
              <a:rPr lang="en-US" sz="2800" dirty="0"/>
              <a:t>It is, in a way, cost of borrowing. </a:t>
            </a:r>
          </a:p>
          <a:p>
            <a:pPr algn="just"/>
            <a:r>
              <a:rPr lang="en-US" sz="2800" dirty="0"/>
              <a:t>Cheap credit promotes investment whereas dear money discourages it. </a:t>
            </a:r>
          </a:p>
          <a:p>
            <a:pPr algn="just"/>
            <a:r>
              <a:rPr lang="en-US" sz="2800" dirty="0"/>
              <a:t>In a situation of excess demand and inflationary pressure, central bank increases the bank rate. </a:t>
            </a:r>
          </a:p>
          <a:p>
            <a:pPr algn="just"/>
            <a:r>
              <a:rPr lang="en-US" sz="2800" dirty="0"/>
              <a:t>High bank rate forces the commercial banks to raise, in turn, the rate of interest which makes credit dear.</a:t>
            </a:r>
            <a:endParaRPr lang="en-KE" sz="2800" dirty="0"/>
          </a:p>
        </p:txBody>
      </p:sp>
    </p:spTree>
    <p:extLst>
      <p:ext uri="{BB962C8B-B14F-4D97-AF65-F5344CB8AC3E}">
        <p14:creationId xmlns:p14="http://schemas.microsoft.com/office/powerpoint/2010/main" val="3362677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2DCC-2405-F66A-2BB6-5B6EFD4FCDB3}"/>
              </a:ext>
            </a:extLst>
          </p:cNvPr>
          <p:cNvSpPr>
            <a:spLocks noGrp="1"/>
          </p:cNvSpPr>
          <p:nvPr>
            <p:ph type="title"/>
          </p:nvPr>
        </p:nvSpPr>
        <p:spPr/>
        <p:txBody>
          <a:bodyPr/>
          <a:lstStyle/>
          <a:p>
            <a:r>
              <a:rPr lang="en-US" dirty="0"/>
              <a:t>iNTRODUCTION</a:t>
            </a:r>
            <a:endParaRPr lang="en-KE" dirty="0"/>
          </a:p>
        </p:txBody>
      </p:sp>
      <p:sp>
        <p:nvSpPr>
          <p:cNvPr id="3" name="Content Placeholder 2">
            <a:extLst>
              <a:ext uri="{FF2B5EF4-FFF2-40B4-BE49-F238E27FC236}">
                <a16:creationId xmlns:a16="http://schemas.microsoft.com/office/drawing/2014/main" id="{5DF14203-77E2-24F9-0808-F5735373C674}"/>
              </a:ext>
            </a:extLst>
          </p:cNvPr>
          <p:cNvSpPr>
            <a:spLocks noGrp="1"/>
          </p:cNvSpPr>
          <p:nvPr>
            <p:ph idx="1"/>
          </p:nvPr>
        </p:nvSpPr>
        <p:spPr/>
        <p:txBody>
          <a:bodyPr>
            <a:normAutofit lnSpcReduction="10000"/>
          </a:bodyPr>
          <a:lstStyle/>
          <a:p>
            <a:pPr algn="just"/>
            <a:r>
              <a:rPr lang="en-US" sz="2800" dirty="0"/>
              <a:t>Central banks represent a country's financial institution but they can also represent a group of them. </a:t>
            </a:r>
          </a:p>
          <a:p>
            <a:pPr algn="just"/>
            <a:r>
              <a:rPr lang="en-US" sz="2800" dirty="0"/>
              <a:t>The eurozone is an example of a financial institution made up of a group of countries. </a:t>
            </a:r>
          </a:p>
          <a:p>
            <a:pPr algn="just"/>
            <a:r>
              <a:rPr lang="en-US" sz="2800" dirty="0"/>
              <a:t>In this case, the power falls under the </a:t>
            </a:r>
            <a:r>
              <a:rPr lang="en-US" sz="2800" dirty="0" err="1"/>
              <a:t>Eurosystem</a:t>
            </a:r>
            <a:r>
              <a:rPr lang="en-US" sz="2800" dirty="0"/>
              <a:t>, which is made up of two fundamental parts: the European Central Bank (ECB) and the national central banks of the eurozone's member states that have the euro as their official currency.</a:t>
            </a:r>
            <a:endParaRPr lang="en-KE" sz="2800" dirty="0"/>
          </a:p>
        </p:txBody>
      </p:sp>
    </p:spTree>
    <p:extLst>
      <p:ext uri="{BB962C8B-B14F-4D97-AF65-F5344CB8AC3E}">
        <p14:creationId xmlns:p14="http://schemas.microsoft.com/office/powerpoint/2010/main" val="2686744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C015-4A51-49EB-8172-54276C40C430}"/>
              </a:ext>
            </a:extLst>
          </p:cNvPr>
          <p:cNvSpPr>
            <a:spLocks noGrp="1"/>
          </p:cNvSpPr>
          <p:nvPr>
            <p:ph type="title"/>
          </p:nvPr>
        </p:nvSpPr>
        <p:spPr/>
        <p:txBody>
          <a:bodyPr/>
          <a:lstStyle/>
          <a:p>
            <a:pPr marL="285750" lvl="0" indent="-285750">
              <a:spcBef>
                <a:spcPts val="0"/>
              </a:spcBef>
              <a:spcAft>
                <a:spcPts val="1000"/>
              </a:spcAft>
            </a:pPr>
            <a:r>
              <a:rPr lang="en-US" sz="2800" b="1" u="sng" cap="none" dirty="0">
                <a:ln>
                  <a:noFill/>
                </a:ln>
                <a:solidFill>
                  <a:srgbClr val="FF0000"/>
                </a:solidFill>
                <a:latin typeface="Calibri" panose="020F0502020204030204"/>
                <a:ea typeface="+mn-ea"/>
                <a:cs typeface="+mn-cs"/>
              </a:rPr>
              <a:t>(</a:t>
            </a:r>
            <a:r>
              <a:rPr lang="en-US" sz="2800" b="1" u="sng" cap="none" dirty="0" err="1">
                <a:ln>
                  <a:noFill/>
                </a:ln>
                <a:solidFill>
                  <a:srgbClr val="FF0000"/>
                </a:solidFill>
                <a:latin typeface="Calibri" panose="020F0502020204030204"/>
                <a:ea typeface="+mn-ea"/>
                <a:cs typeface="+mn-cs"/>
              </a:rPr>
              <a:t>i</a:t>
            </a:r>
            <a:r>
              <a:rPr lang="en-US" sz="2800" b="1" u="sng" cap="none" dirty="0">
                <a:ln>
                  <a:noFill/>
                </a:ln>
                <a:solidFill>
                  <a:srgbClr val="FF0000"/>
                </a:solidFill>
                <a:latin typeface="Calibri" panose="020F0502020204030204"/>
                <a:ea typeface="+mn-ea"/>
                <a:cs typeface="+mn-cs"/>
              </a:rPr>
              <a:t>) Bank Rate </a:t>
            </a:r>
            <a:br>
              <a:rPr lang="en-US" sz="2800" b="1" u="sng" cap="none" dirty="0">
                <a:ln>
                  <a:noFill/>
                </a:ln>
                <a:solidFill>
                  <a:srgbClr val="FF0000"/>
                </a:solidFill>
                <a:latin typeface="Calibri" panose="020F0502020204030204"/>
                <a:ea typeface="+mn-ea"/>
                <a:cs typeface="+mn-cs"/>
              </a:rPr>
            </a:br>
            <a:endParaRPr lang="en-KE" dirty="0"/>
          </a:p>
        </p:txBody>
      </p:sp>
      <p:sp>
        <p:nvSpPr>
          <p:cNvPr id="3" name="Content Placeholder 2">
            <a:extLst>
              <a:ext uri="{FF2B5EF4-FFF2-40B4-BE49-F238E27FC236}">
                <a16:creationId xmlns:a16="http://schemas.microsoft.com/office/drawing/2014/main" id="{2892FB89-8B09-449A-B4E3-7B8CFDA6E2C8}"/>
              </a:ext>
            </a:extLst>
          </p:cNvPr>
          <p:cNvSpPr>
            <a:spLocks noGrp="1"/>
          </p:cNvSpPr>
          <p:nvPr>
            <p:ph idx="1"/>
          </p:nvPr>
        </p:nvSpPr>
        <p:spPr/>
        <p:txBody>
          <a:bodyPr>
            <a:normAutofit fontScale="92500"/>
          </a:bodyPr>
          <a:lstStyle/>
          <a:p>
            <a:pPr algn="just"/>
            <a:r>
              <a:rPr lang="en-US" sz="2800" dirty="0"/>
              <a:t>Higher interest rate, will cause demand for loans and other purposes falls. </a:t>
            </a:r>
          </a:p>
          <a:p>
            <a:pPr algn="just"/>
            <a:r>
              <a:rPr lang="en-US" sz="2800" dirty="0"/>
              <a:t>Thus, increase in bank rate by the central bank adversely affects credit creation by commercial banks. </a:t>
            </a:r>
          </a:p>
          <a:p>
            <a:pPr algn="just"/>
            <a:r>
              <a:rPr lang="en-US" sz="2800" dirty="0"/>
              <a:t>A decrease in bank rate will have the opposite effect.</a:t>
            </a:r>
          </a:p>
          <a:p>
            <a:pPr algn="just"/>
            <a:r>
              <a:rPr lang="en-US" sz="2800" dirty="0"/>
              <a:t>Bank rate (also called repo rate, i.e. the rate at which banks borrow from CBK) is 10.75% set on February 5, 2025 and Reverse Repo Rate (rate at which banks park their surplus funds with CBK) is 0.</a:t>
            </a:r>
            <a:endParaRPr lang="en-KE" sz="2800" dirty="0"/>
          </a:p>
        </p:txBody>
      </p:sp>
    </p:spTree>
    <p:extLst>
      <p:ext uri="{BB962C8B-B14F-4D97-AF65-F5344CB8AC3E}">
        <p14:creationId xmlns:p14="http://schemas.microsoft.com/office/powerpoint/2010/main" val="2483349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04338-9FDF-4134-BE31-EB09ED58DCE9}"/>
              </a:ext>
            </a:extLst>
          </p:cNvPr>
          <p:cNvSpPr>
            <a:spLocks noGrp="1"/>
          </p:cNvSpPr>
          <p:nvPr>
            <p:ph type="title"/>
          </p:nvPr>
        </p:nvSpPr>
        <p:spPr/>
        <p:txBody>
          <a:bodyPr/>
          <a:lstStyle/>
          <a:p>
            <a:r>
              <a:rPr lang="en-US" dirty="0"/>
              <a:t>Instrument of monetary policy</a:t>
            </a:r>
            <a:endParaRPr lang="en-KE" dirty="0"/>
          </a:p>
        </p:txBody>
      </p:sp>
      <p:sp>
        <p:nvSpPr>
          <p:cNvPr id="3" name="Content Placeholder 2">
            <a:extLst>
              <a:ext uri="{FF2B5EF4-FFF2-40B4-BE49-F238E27FC236}">
                <a16:creationId xmlns:a16="http://schemas.microsoft.com/office/drawing/2014/main" id="{2DB858F3-A2FA-4970-AC69-3AD1CE507134}"/>
              </a:ext>
            </a:extLst>
          </p:cNvPr>
          <p:cNvSpPr>
            <a:spLocks noGrp="1"/>
          </p:cNvSpPr>
          <p:nvPr>
            <p:ph idx="1"/>
          </p:nvPr>
        </p:nvSpPr>
        <p:spPr/>
        <p:txBody>
          <a:bodyPr>
            <a:normAutofit/>
          </a:bodyPr>
          <a:lstStyle/>
          <a:p>
            <a:pPr algn="just"/>
            <a:r>
              <a:rPr lang="en-GB" sz="2800" u="sng" dirty="0">
                <a:solidFill>
                  <a:srgbClr val="FF0000"/>
                </a:solidFill>
              </a:rPr>
              <a:t>(ii) Open Market Operations</a:t>
            </a:r>
          </a:p>
          <a:p>
            <a:pPr algn="just"/>
            <a:r>
              <a:rPr lang="en-US" sz="2800" dirty="0"/>
              <a:t>These refer to buying and selling of government securities by central bank to the public and banks. </a:t>
            </a:r>
          </a:p>
          <a:p>
            <a:pPr algn="just"/>
            <a:r>
              <a:rPr lang="en-US" sz="2800" dirty="0"/>
              <a:t>This is done to influence money supply in the country. </a:t>
            </a:r>
          </a:p>
          <a:p>
            <a:pPr algn="just"/>
            <a:r>
              <a:rPr lang="en-US" sz="2800" dirty="0"/>
              <a:t>Sale of government securities to commercial banks means flow of money into the central bank which reduces cash reserves for commercial banks.</a:t>
            </a:r>
            <a:endParaRPr lang="en-KE" sz="2800" dirty="0"/>
          </a:p>
        </p:txBody>
      </p:sp>
    </p:spTree>
    <p:extLst>
      <p:ext uri="{BB962C8B-B14F-4D97-AF65-F5344CB8AC3E}">
        <p14:creationId xmlns:p14="http://schemas.microsoft.com/office/powerpoint/2010/main" val="3364281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6676-B68E-4C71-92EF-F8BD1DA19676}"/>
              </a:ext>
            </a:extLst>
          </p:cNvPr>
          <p:cNvSpPr>
            <a:spLocks noGrp="1"/>
          </p:cNvSpPr>
          <p:nvPr>
            <p:ph type="title"/>
          </p:nvPr>
        </p:nvSpPr>
        <p:spPr/>
        <p:txBody>
          <a:bodyPr/>
          <a:lstStyle/>
          <a:p>
            <a:pPr marL="285750" lvl="0" indent="-285750">
              <a:spcBef>
                <a:spcPts val="0"/>
              </a:spcBef>
              <a:spcAft>
                <a:spcPts val="1000"/>
              </a:spcAft>
            </a:pPr>
            <a:r>
              <a:rPr lang="en-GB" sz="2800" cap="none" dirty="0">
                <a:ln>
                  <a:noFill/>
                </a:ln>
                <a:solidFill>
                  <a:srgbClr val="FF0000"/>
                </a:solidFill>
                <a:latin typeface="Calibri" panose="020F0502020204030204"/>
                <a:ea typeface="+mn-ea"/>
                <a:cs typeface="+mn-cs"/>
              </a:rPr>
              <a:t>(ii) Open Market Operations</a:t>
            </a:r>
            <a:br>
              <a:rPr lang="en-GB" sz="2800" cap="none" dirty="0">
                <a:ln>
                  <a:noFill/>
                </a:ln>
                <a:solidFill>
                  <a:srgbClr val="FF0000"/>
                </a:solidFill>
                <a:latin typeface="Calibri" panose="020F0502020204030204"/>
                <a:ea typeface="+mn-ea"/>
                <a:cs typeface="+mn-cs"/>
              </a:rPr>
            </a:br>
            <a:endParaRPr lang="en-KE" dirty="0"/>
          </a:p>
        </p:txBody>
      </p:sp>
      <p:sp>
        <p:nvSpPr>
          <p:cNvPr id="3" name="Content Placeholder 2">
            <a:extLst>
              <a:ext uri="{FF2B5EF4-FFF2-40B4-BE49-F238E27FC236}">
                <a16:creationId xmlns:a16="http://schemas.microsoft.com/office/drawing/2014/main" id="{16B255D1-E6E6-4B1A-8246-9BB9FA093A9D}"/>
              </a:ext>
            </a:extLst>
          </p:cNvPr>
          <p:cNvSpPr>
            <a:spLocks noGrp="1"/>
          </p:cNvSpPr>
          <p:nvPr>
            <p:ph idx="1"/>
          </p:nvPr>
        </p:nvSpPr>
        <p:spPr/>
        <p:txBody>
          <a:bodyPr>
            <a:normAutofit/>
          </a:bodyPr>
          <a:lstStyle/>
          <a:p>
            <a:pPr algn="just"/>
            <a:r>
              <a:rPr lang="en-US" sz="2800" dirty="0"/>
              <a:t>Consequently, credit availability of commercial banks is curtailed / controlled. </a:t>
            </a:r>
          </a:p>
          <a:p>
            <a:pPr algn="just"/>
            <a:r>
              <a:rPr lang="en-US" sz="2800" dirty="0"/>
              <a:t>When central bank buys securities, it increases cash reserves of the banks and their ability to give credit.</a:t>
            </a:r>
            <a:endParaRPr lang="en-KE" sz="2800" dirty="0"/>
          </a:p>
        </p:txBody>
      </p:sp>
    </p:spTree>
    <p:extLst>
      <p:ext uri="{BB962C8B-B14F-4D97-AF65-F5344CB8AC3E}">
        <p14:creationId xmlns:p14="http://schemas.microsoft.com/office/powerpoint/2010/main" val="3440871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A56C-99F0-4A3B-9281-090321D0D786}"/>
              </a:ext>
            </a:extLst>
          </p:cNvPr>
          <p:cNvSpPr>
            <a:spLocks noGrp="1"/>
          </p:cNvSpPr>
          <p:nvPr>
            <p:ph type="title"/>
          </p:nvPr>
        </p:nvSpPr>
        <p:spPr>
          <a:xfrm>
            <a:off x="685801" y="159489"/>
            <a:ext cx="10131425" cy="446568"/>
          </a:xfrm>
        </p:spPr>
        <p:txBody>
          <a:bodyPr>
            <a:normAutofit fontScale="90000"/>
          </a:bodyPr>
          <a:lstStyle/>
          <a:p>
            <a:r>
              <a:rPr lang="en-US" dirty="0"/>
              <a:t>Monetary policy</a:t>
            </a:r>
            <a:endParaRPr lang="en-KE" dirty="0"/>
          </a:p>
        </p:txBody>
      </p:sp>
      <p:sp>
        <p:nvSpPr>
          <p:cNvPr id="3" name="Content Placeholder 2">
            <a:extLst>
              <a:ext uri="{FF2B5EF4-FFF2-40B4-BE49-F238E27FC236}">
                <a16:creationId xmlns:a16="http://schemas.microsoft.com/office/drawing/2014/main" id="{59E728BC-5C3C-4F67-ABE4-0800DD8A92FD}"/>
              </a:ext>
            </a:extLst>
          </p:cNvPr>
          <p:cNvSpPr>
            <a:spLocks noGrp="1"/>
          </p:cNvSpPr>
          <p:nvPr>
            <p:ph idx="1"/>
          </p:nvPr>
        </p:nvSpPr>
        <p:spPr>
          <a:xfrm>
            <a:off x="685801" y="606057"/>
            <a:ext cx="10131425" cy="5185143"/>
          </a:xfrm>
        </p:spPr>
        <p:txBody>
          <a:bodyPr>
            <a:normAutofit/>
          </a:bodyPr>
          <a:lstStyle/>
          <a:p>
            <a:pPr algn="just"/>
            <a:r>
              <a:rPr lang="en-GB" sz="2800" u="sng" dirty="0">
                <a:solidFill>
                  <a:srgbClr val="FF0000"/>
                </a:solidFill>
              </a:rPr>
              <a:t>(iii) Cash Reserve Ratio (CRR)</a:t>
            </a:r>
          </a:p>
          <a:p>
            <a:pPr algn="just"/>
            <a:r>
              <a:rPr lang="en-US" sz="2800" dirty="0"/>
              <a:t>Commercial banks are required under the law to keep a certain percentage of their total deposits with the central bank in the form of cash reserves. </a:t>
            </a:r>
          </a:p>
          <a:p>
            <a:pPr algn="just"/>
            <a:r>
              <a:rPr lang="en-US" sz="2800" dirty="0"/>
              <a:t>This is called CRR-it is a powerful instrument to control credit and lending capacity of the banks. </a:t>
            </a:r>
          </a:p>
          <a:p>
            <a:pPr algn="just"/>
            <a:r>
              <a:rPr lang="en-US" sz="2800" dirty="0"/>
              <a:t> The CRR is currently set at 3.25 percent of the total of a bank's domestic and foreign currency deposit liabilities.</a:t>
            </a:r>
            <a:endParaRPr lang="en-KE" dirty="0"/>
          </a:p>
        </p:txBody>
      </p:sp>
    </p:spTree>
    <p:extLst>
      <p:ext uri="{BB962C8B-B14F-4D97-AF65-F5344CB8AC3E}">
        <p14:creationId xmlns:p14="http://schemas.microsoft.com/office/powerpoint/2010/main" val="879184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A776-40BD-4353-95FA-73CC4E4F4EF4}"/>
              </a:ext>
            </a:extLst>
          </p:cNvPr>
          <p:cNvSpPr>
            <a:spLocks noGrp="1"/>
          </p:cNvSpPr>
          <p:nvPr>
            <p:ph type="title"/>
          </p:nvPr>
        </p:nvSpPr>
        <p:spPr/>
        <p:txBody>
          <a:bodyPr/>
          <a:lstStyle/>
          <a:p>
            <a:pPr marL="285750" lvl="0" indent="-285750">
              <a:spcBef>
                <a:spcPts val="0"/>
              </a:spcBef>
              <a:spcAft>
                <a:spcPts val="1000"/>
              </a:spcAft>
            </a:pPr>
            <a:r>
              <a:rPr lang="en-GB" sz="2800" u="sng" cap="none" dirty="0">
                <a:ln>
                  <a:noFill/>
                </a:ln>
                <a:solidFill>
                  <a:srgbClr val="FF0000"/>
                </a:solidFill>
                <a:latin typeface="Calibri" panose="020F0502020204030204"/>
                <a:ea typeface="+mn-ea"/>
                <a:cs typeface="+mn-cs"/>
              </a:rPr>
              <a:t>(iii) Cash Reserve Ratio (CRR)</a:t>
            </a:r>
            <a:br>
              <a:rPr lang="en-GB" sz="2800" u="sng" cap="none" dirty="0">
                <a:ln>
                  <a:noFill/>
                </a:ln>
                <a:solidFill>
                  <a:srgbClr val="FF0000"/>
                </a:solidFill>
                <a:latin typeface="Calibri" panose="020F0502020204030204"/>
                <a:ea typeface="+mn-ea"/>
                <a:cs typeface="+mn-cs"/>
              </a:rPr>
            </a:br>
            <a:endParaRPr lang="en-KE" dirty="0"/>
          </a:p>
        </p:txBody>
      </p:sp>
      <p:sp>
        <p:nvSpPr>
          <p:cNvPr id="3" name="Content Placeholder 2">
            <a:extLst>
              <a:ext uri="{FF2B5EF4-FFF2-40B4-BE49-F238E27FC236}">
                <a16:creationId xmlns:a16="http://schemas.microsoft.com/office/drawing/2014/main" id="{2816CE63-6BFD-4689-A729-D5440F98D4A3}"/>
              </a:ext>
            </a:extLst>
          </p:cNvPr>
          <p:cNvSpPr>
            <a:spLocks noGrp="1"/>
          </p:cNvSpPr>
          <p:nvPr>
            <p:ph idx="1"/>
          </p:nvPr>
        </p:nvSpPr>
        <p:spPr/>
        <p:txBody>
          <a:bodyPr>
            <a:normAutofit/>
          </a:bodyPr>
          <a:lstStyle/>
          <a:p>
            <a:r>
              <a:rPr lang="en-US" sz="2800" dirty="0"/>
              <a:t>To curtail the credit giving capacity of the banks, central bank raises the CRR but when it wants to enhance the credit giving powers of the bank, it reduces the CRR. </a:t>
            </a:r>
          </a:p>
          <a:p>
            <a:r>
              <a:rPr lang="en-US" sz="2800" dirty="0"/>
              <a:t>Similarly, there is another measure called Legal Reserve Ratio—LRR which has two components—CRR and Statutory Liquidity Ratio (SLR).</a:t>
            </a:r>
            <a:endParaRPr lang="en-KE" sz="2800" dirty="0"/>
          </a:p>
        </p:txBody>
      </p:sp>
    </p:spTree>
    <p:extLst>
      <p:ext uri="{BB962C8B-B14F-4D97-AF65-F5344CB8AC3E}">
        <p14:creationId xmlns:p14="http://schemas.microsoft.com/office/powerpoint/2010/main" val="2023229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9BB15-1468-4E95-90CF-9B995419A4A7}"/>
              </a:ext>
            </a:extLst>
          </p:cNvPr>
          <p:cNvSpPr>
            <a:spLocks noGrp="1"/>
          </p:cNvSpPr>
          <p:nvPr>
            <p:ph type="title"/>
          </p:nvPr>
        </p:nvSpPr>
        <p:spPr/>
        <p:txBody>
          <a:bodyPr/>
          <a:lstStyle/>
          <a:p>
            <a:pPr marL="285750" lvl="0" indent="-285750">
              <a:spcBef>
                <a:spcPts val="0"/>
              </a:spcBef>
              <a:spcAft>
                <a:spcPts val="1000"/>
              </a:spcAft>
            </a:pPr>
            <a:r>
              <a:rPr lang="en-GB" sz="2800" u="sng" cap="none" dirty="0">
                <a:ln>
                  <a:noFill/>
                </a:ln>
                <a:solidFill>
                  <a:srgbClr val="FF0000"/>
                </a:solidFill>
                <a:latin typeface="Calibri" panose="020F0502020204030204"/>
                <a:ea typeface="+mn-ea"/>
                <a:cs typeface="+mn-cs"/>
              </a:rPr>
              <a:t>(iii) Cash Reserve Ratio (CRR)</a:t>
            </a:r>
            <a:br>
              <a:rPr lang="en-GB" sz="2800" u="sng" cap="none" dirty="0">
                <a:ln>
                  <a:noFill/>
                </a:ln>
                <a:solidFill>
                  <a:srgbClr val="FF0000"/>
                </a:solidFill>
                <a:latin typeface="Calibri" panose="020F0502020204030204"/>
                <a:ea typeface="+mn-ea"/>
                <a:cs typeface="+mn-cs"/>
              </a:rPr>
            </a:br>
            <a:endParaRPr lang="en-KE" dirty="0"/>
          </a:p>
        </p:txBody>
      </p:sp>
      <p:sp>
        <p:nvSpPr>
          <p:cNvPr id="3" name="Content Placeholder 2">
            <a:extLst>
              <a:ext uri="{FF2B5EF4-FFF2-40B4-BE49-F238E27FC236}">
                <a16:creationId xmlns:a16="http://schemas.microsoft.com/office/drawing/2014/main" id="{E033CAB4-3EA7-4110-933C-957AB85A9D34}"/>
              </a:ext>
            </a:extLst>
          </p:cNvPr>
          <p:cNvSpPr>
            <a:spLocks noGrp="1"/>
          </p:cNvSpPr>
          <p:nvPr>
            <p:ph idx="1"/>
          </p:nvPr>
        </p:nvSpPr>
        <p:spPr/>
        <p:txBody>
          <a:bodyPr>
            <a:normAutofit/>
          </a:bodyPr>
          <a:lstStyle/>
          <a:p>
            <a:pPr algn="just"/>
            <a:r>
              <a:rPr lang="en-US" sz="2800" dirty="0"/>
              <a:t>According to Statutory Liquidity Ratio or SLR, every bank is required to keep a fixed percentage (ratio) of its assets in cash called liquidity ratio-the minimum liquidity ratio that CBK requires commercial banks to hold range from 20%.</a:t>
            </a:r>
          </a:p>
          <a:p>
            <a:pPr algn="just"/>
            <a:r>
              <a:rPr lang="en-US" sz="2800" dirty="0"/>
              <a:t>SLR is raised to reduce the ability of the banks to give credit. </a:t>
            </a:r>
          </a:p>
          <a:p>
            <a:pPr algn="just"/>
            <a:r>
              <a:rPr lang="en-US" sz="2800" dirty="0"/>
              <a:t>But SLR is reduced when the situation in the economy demands expansion of credit.</a:t>
            </a:r>
            <a:endParaRPr lang="en-KE" sz="2800" dirty="0"/>
          </a:p>
        </p:txBody>
      </p:sp>
    </p:spTree>
    <p:extLst>
      <p:ext uri="{BB962C8B-B14F-4D97-AF65-F5344CB8AC3E}">
        <p14:creationId xmlns:p14="http://schemas.microsoft.com/office/powerpoint/2010/main" val="543770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A254-A9AF-44CF-BCBB-F407B9ECB1A6}"/>
              </a:ext>
            </a:extLst>
          </p:cNvPr>
          <p:cNvSpPr>
            <a:spLocks noGrp="1"/>
          </p:cNvSpPr>
          <p:nvPr>
            <p:ph type="title"/>
          </p:nvPr>
        </p:nvSpPr>
        <p:spPr/>
        <p:txBody>
          <a:bodyPr/>
          <a:lstStyle/>
          <a:p>
            <a:r>
              <a:rPr lang="en-GB" dirty="0"/>
              <a:t>Exchange Control</a:t>
            </a:r>
            <a:endParaRPr lang="en-KE" dirty="0"/>
          </a:p>
        </p:txBody>
      </p:sp>
      <p:sp>
        <p:nvSpPr>
          <p:cNvPr id="3" name="Content Placeholder 2">
            <a:extLst>
              <a:ext uri="{FF2B5EF4-FFF2-40B4-BE49-F238E27FC236}">
                <a16:creationId xmlns:a16="http://schemas.microsoft.com/office/drawing/2014/main" id="{8A68E630-D2BC-4044-9400-AAB8508F412A}"/>
              </a:ext>
            </a:extLst>
          </p:cNvPr>
          <p:cNvSpPr>
            <a:spLocks noGrp="1"/>
          </p:cNvSpPr>
          <p:nvPr>
            <p:ph idx="1"/>
          </p:nvPr>
        </p:nvSpPr>
        <p:spPr/>
        <p:txBody>
          <a:bodyPr>
            <a:normAutofit/>
          </a:bodyPr>
          <a:lstStyle/>
          <a:p>
            <a:pPr algn="just"/>
            <a:r>
              <a:rPr lang="en-US" sz="2800" dirty="0"/>
              <a:t>Another duty of a central bank is to see that the external value of currency is maintained. </a:t>
            </a:r>
          </a:p>
          <a:p>
            <a:pPr algn="just"/>
            <a:r>
              <a:rPr lang="en-US" sz="2800" dirty="0"/>
              <a:t>For instance, in Kenya, the Central Bank of Kenya takes steps to ensure external value of a shilling. </a:t>
            </a:r>
          </a:p>
          <a:p>
            <a:pPr algn="just"/>
            <a:r>
              <a:rPr lang="en-US" sz="2800" dirty="0"/>
              <a:t>It adopts suitable measures to attain this object. </a:t>
            </a:r>
          </a:p>
          <a:p>
            <a:pPr algn="just"/>
            <a:r>
              <a:rPr lang="en-US" sz="2800" dirty="0"/>
              <a:t>The exchange control system is one such measure. </a:t>
            </a:r>
            <a:endParaRPr lang="en-KE" sz="2800" dirty="0"/>
          </a:p>
        </p:txBody>
      </p:sp>
    </p:spTree>
    <p:extLst>
      <p:ext uri="{BB962C8B-B14F-4D97-AF65-F5344CB8AC3E}">
        <p14:creationId xmlns:p14="http://schemas.microsoft.com/office/powerpoint/2010/main" val="2460457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B928-6EB0-4A5B-A829-7317D8823235}"/>
              </a:ext>
            </a:extLst>
          </p:cNvPr>
          <p:cNvSpPr>
            <a:spLocks noGrp="1"/>
          </p:cNvSpPr>
          <p:nvPr>
            <p:ph type="title"/>
          </p:nvPr>
        </p:nvSpPr>
        <p:spPr/>
        <p:txBody>
          <a:bodyPr/>
          <a:lstStyle/>
          <a:p>
            <a:r>
              <a:rPr lang="en-GB" dirty="0"/>
              <a:t>Exchange Control</a:t>
            </a:r>
            <a:endParaRPr lang="en-KE" dirty="0"/>
          </a:p>
        </p:txBody>
      </p:sp>
      <p:sp>
        <p:nvSpPr>
          <p:cNvPr id="3" name="Content Placeholder 2">
            <a:extLst>
              <a:ext uri="{FF2B5EF4-FFF2-40B4-BE49-F238E27FC236}">
                <a16:creationId xmlns:a16="http://schemas.microsoft.com/office/drawing/2014/main" id="{014B5620-BB4E-4289-AAA7-36DBDD9CA3A3}"/>
              </a:ext>
            </a:extLst>
          </p:cNvPr>
          <p:cNvSpPr>
            <a:spLocks noGrp="1"/>
          </p:cNvSpPr>
          <p:nvPr>
            <p:ph idx="1"/>
          </p:nvPr>
        </p:nvSpPr>
        <p:spPr/>
        <p:txBody>
          <a:bodyPr>
            <a:normAutofit/>
          </a:bodyPr>
          <a:lstStyle/>
          <a:p>
            <a:pPr algn="just"/>
            <a:r>
              <a:rPr lang="en-US" sz="2800" dirty="0"/>
              <a:t>A stable exchange rate is necessary to maintain and promote a country’s foreign trade and to encourage the inflow of foreign investments, which is so essential for accelerating the pace of economic growth, particularly in the under-developed countries.</a:t>
            </a:r>
            <a:endParaRPr lang="en-KE" sz="2800" dirty="0"/>
          </a:p>
        </p:txBody>
      </p:sp>
    </p:spTree>
    <p:extLst>
      <p:ext uri="{BB962C8B-B14F-4D97-AF65-F5344CB8AC3E}">
        <p14:creationId xmlns:p14="http://schemas.microsoft.com/office/powerpoint/2010/main" val="534929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5469-20DE-4C1A-BBBE-35246341D432}"/>
              </a:ext>
            </a:extLst>
          </p:cNvPr>
          <p:cNvSpPr>
            <a:spLocks noGrp="1"/>
          </p:cNvSpPr>
          <p:nvPr>
            <p:ph type="title"/>
          </p:nvPr>
        </p:nvSpPr>
        <p:spPr/>
        <p:txBody>
          <a:bodyPr/>
          <a:lstStyle/>
          <a:p>
            <a:r>
              <a:rPr lang="en-GB" dirty="0"/>
              <a:t>Exchange Control</a:t>
            </a:r>
            <a:endParaRPr lang="en-KE" dirty="0"/>
          </a:p>
        </p:txBody>
      </p:sp>
      <p:sp>
        <p:nvSpPr>
          <p:cNvPr id="3" name="Content Placeholder 2">
            <a:extLst>
              <a:ext uri="{FF2B5EF4-FFF2-40B4-BE49-F238E27FC236}">
                <a16:creationId xmlns:a16="http://schemas.microsoft.com/office/drawing/2014/main" id="{DE212798-ED68-47DC-B803-6F8F6A2D6670}"/>
              </a:ext>
            </a:extLst>
          </p:cNvPr>
          <p:cNvSpPr>
            <a:spLocks noGrp="1"/>
          </p:cNvSpPr>
          <p:nvPr>
            <p:ph idx="1"/>
          </p:nvPr>
        </p:nvSpPr>
        <p:spPr/>
        <p:txBody>
          <a:bodyPr>
            <a:normAutofit/>
          </a:bodyPr>
          <a:lstStyle/>
          <a:p>
            <a:pPr algn="just"/>
            <a:r>
              <a:rPr lang="en-US" sz="2800" dirty="0"/>
              <a:t>In order to maintain the rate of exchange stable, a Central Bank is always prepared to buy and sell foreign currencies at the rates fixed by it. </a:t>
            </a:r>
          </a:p>
          <a:p>
            <a:pPr algn="just"/>
            <a:r>
              <a:rPr lang="en-US" sz="2800" dirty="0"/>
              <a:t>However, when the cost-price situation in the country as also the balance of payments position, undergo a substantial change, the old rate of exchange may have to be changed.</a:t>
            </a:r>
            <a:endParaRPr lang="en-KE" sz="2800" dirty="0"/>
          </a:p>
        </p:txBody>
      </p:sp>
    </p:spTree>
    <p:extLst>
      <p:ext uri="{BB962C8B-B14F-4D97-AF65-F5344CB8AC3E}">
        <p14:creationId xmlns:p14="http://schemas.microsoft.com/office/powerpoint/2010/main" val="3477553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6D30-5DBA-4E89-A44A-F3F334E8AE5C}"/>
              </a:ext>
            </a:extLst>
          </p:cNvPr>
          <p:cNvSpPr>
            <a:spLocks noGrp="1"/>
          </p:cNvSpPr>
          <p:nvPr>
            <p:ph type="title"/>
          </p:nvPr>
        </p:nvSpPr>
        <p:spPr/>
        <p:txBody>
          <a:bodyPr/>
          <a:lstStyle/>
          <a:p>
            <a:r>
              <a:rPr lang="en-GB" dirty="0"/>
              <a:t>Lender of Last Resort</a:t>
            </a:r>
            <a:endParaRPr lang="en-KE" dirty="0"/>
          </a:p>
        </p:txBody>
      </p:sp>
      <p:sp>
        <p:nvSpPr>
          <p:cNvPr id="3" name="Content Placeholder 2">
            <a:extLst>
              <a:ext uri="{FF2B5EF4-FFF2-40B4-BE49-F238E27FC236}">
                <a16:creationId xmlns:a16="http://schemas.microsoft.com/office/drawing/2014/main" id="{84E0EC4D-4831-4F77-B662-B2ED6BC3EBA9}"/>
              </a:ext>
            </a:extLst>
          </p:cNvPr>
          <p:cNvSpPr>
            <a:spLocks noGrp="1"/>
          </p:cNvSpPr>
          <p:nvPr>
            <p:ph idx="1"/>
          </p:nvPr>
        </p:nvSpPr>
        <p:spPr/>
        <p:txBody>
          <a:bodyPr>
            <a:normAutofit/>
          </a:bodyPr>
          <a:lstStyle/>
          <a:p>
            <a:pPr algn="just"/>
            <a:r>
              <a:rPr lang="en-US" sz="2800" dirty="0"/>
              <a:t>When commercial banks have exhausted all resources to supplement their funds at times of liquidity crisis, they approach central bank as a last resort. </a:t>
            </a:r>
          </a:p>
          <a:p>
            <a:pPr algn="just"/>
            <a:r>
              <a:rPr lang="en-US" sz="2800" dirty="0"/>
              <a:t>As lender of last resort, central bank guarantees solvency and provides financial accommodation to commercial banks.</a:t>
            </a:r>
            <a:endParaRPr lang="en-KE" sz="2800" dirty="0"/>
          </a:p>
        </p:txBody>
      </p:sp>
    </p:spTree>
    <p:extLst>
      <p:ext uri="{BB962C8B-B14F-4D97-AF65-F5344CB8AC3E}">
        <p14:creationId xmlns:p14="http://schemas.microsoft.com/office/powerpoint/2010/main" val="699798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6B999-A22D-7195-2D4F-C151C7EC338B}"/>
              </a:ext>
            </a:extLst>
          </p:cNvPr>
          <p:cNvSpPr>
            <a:spLocks noGrp="1"/>
          </p:cNvSpPr>
          <p:nvPr>
            <p:ph type="title"/>
          </p:nvPr>
        </p:nvSpPr>
        <p:spPr/>
        <p:txBody>
          <a:bodyPr/>
          <a:lstStyle/>
          <a:p>
            <a:r>
              <a:rPr lang="en-US" dirty="0"/>
              <a:t>CFA ZONES</a:t>
            </a:r>
            <a:endParaRPr lang="en-KE" dirty="0"/>
          </a:p>
        </p:txBody>
      </p:sp>
      <p:sp>
        <p:nvSpPr>
          <p:cNvPr id="3" name="Content Placeholder 2">
            <a:extLst>
              <a:ext uri="{FF2B5EF4-FFF2-40B4-BE49-F238E27FC236}">
                <a16:creationId xmlns:a16="http://schemas.microsoft.com/office/drawing/2014/main" id="{13285930-33AB-816F-99F6-8708EC141601}"/>
              </a:ext>
            </a:extLst>
          </p:cNvPr>
          <p:cNvSpPr>
            <a:spLocks noGrp="1"/>
          </p:cNvSpPr>
          <p:nvPr>
            <p:ph idx="1"/>
          </p:nvPr>
        </p:nvSpPr>
        <p:spPr/>
        <p:txBody>
          <a:bodyPr>
            <a:normAutofit/>
          </a:bodyPr>
          <a:lstStyle/>
          <a:p>
            <a:pPr algn="just"/>
            <a:r>
              <a:rPr lang="en-US" sz="3200" dirty="0"/>
              <a:t>The CFA franc (French: franc CFA is the name of two currencies used by 210 million people (as of 2023) in fourteen African countries: the West African CFA franc (where "CFA" stands for </a:t>
            </a:r>
            <a:r>
              <a:rPr lang="en-US" sz="3200" dirty="0" err="1"/>
              <a:t>Communauté</a:t>
            </a:r>
            <a:r>
              <a:rPr lang="en-US" sz="3200" dirty="0"/>
              <a:t> Financière </a:t>
            </a:r>
            <a:r>
              <a:rPr lang="en-US" sz="3200" dirty="0" err="1"/>
              <a:t>Africaine</a:t>
            </a:r>
            <a:r>
              <a:rPr lang="en-US" sz="3200" dirty="0"/>
              <a:t>, i.e. "African Financial Community" in English), used in eight West African countries. </a:t>
            </a:r>
            <a:endParaRPr lang="en-KE" sz="3200" dirty="0"/>
          </a:p>
        </p:txBody>
      </p:sp>
    </p:spTree>
    <p:extLst>
      <p:ext uri="{BB962C8B-B14F-4D97-AF65-F5344CB8AC3E}">
        <p14:creationId xmlns:p14="http://schemas.microsoft.com/office/powerpoint/2010/main" val="569939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8EB6-9BE1-4B17-8E75-564A89FE0DDF}"/>
              </a:ext>
            </a:extLst>
          </p:cNvPr>
          <p:cNvSpPr>
            <a:spLocks noGrp="1"/>
          </p:cNvSpPr>
          <p:nvPr>
            <p:ph type="title"/>
          </p:nvPr>
        </p:nvSpPr>
        <p:spPr/>
        <p:txBody>
          <a:bodyPr/>
          <a:lstStyle/>
          <a:p>
            <a:r>
              <a:rPr lang="en-GB" dirty="0"/>
              <a:t>Lender of Last Resort</a:t>
            </a:r>
            <a:endParaRPr lang="en-KE" dirty="0"/>
          </a:p>
        </p:txBody>
      </p:sp>
      <p:sp>
        <p:nvSpPr>
          <p:cNvPr id="3" name="Content Placeholder 2">
            <a:extLst>
              <a:ext uri="{FF2B5EF4-FFF2-40B4-BE49-F238E27FC236}">
                <a16:creationId xmlns:a16="http://schemas.microsoft.com/office/drawing/2014/main" id="{84544BF3-6B06-46C9-A109-1AC689666386}"/>
              </a:ext>
            </a:extLst>
          </p:cNvPr>
          <p:cNvSpPr>
            <a:spLocks noGrp="1"/>
          </p:cNvSpPr>
          <p:nvPr>
            <p:ph idx="1"/>
          </p:nvPr>
        </p:nvSpPr>
        <p:spPr/>
        <p:txBody>
          <a:bodyPr>
            <a:normAutofit lnSpcReduction="10000"/>
          </a:bodyPr>
          <a:lstStyle/>
          <a:p>
            <a:pPr algn="just"/>
            <a:r>
              <a:rPr lang="en-US" sz="2800" dirty="0"/>
              <a:t>The Central does this:</a:t>
            </a:r>
          </a:p>
          <a:p>
            <a:pPr algn="just"/>
            <a:r>
              <a:rPr lang="en-US" sz="2800" dirty="0"/>
              <a:t>(</a:t>
            </a:r>
            <a:r>
              <a:rPr lang="en-US" sz="2800" dirty="0" err="1"/>
              <a:t>i</a:t>
            </a:r>
            <a:r>
              <a:rPr lang="en-US" sz="2800" dirty="0"/>
              <a:t>) by rediscounting their eligible securities and bills of exchange and (ii) by providing loans against their securities. </a:t>
            </a:r>
          </a:p>
          <a:p>
            <a:pPr algn="just"/>
            <a:r>
              <a:rPr lang="en-US" sz="2800" dirty="0"/>
              <a:t>This saves banks from possible failure and banking system from a possible breakdown. </a:t>
            </a:r>
          </a:p>
          <a:p>
            <a:pPr algn="just"/>
            <a:r>
              <a:rPr lang="en-US" sz="2800" dirty="0"/>
              <a:t>On the other hand, central bank, by providing temporary financial accommodation, saves the financial structure of the country from collapse.</a:t>
            </a:r>
            <a:endParaRPr lang="en-KE" sz="2800" dirty="0"/>
          </a:p>
        </p:txBody>
      </p:sp>
    </p:spTree>
    <p:extLst>
      <p:ext uri="{BB962C8B-B14F-4D97-AF65-F5344CB8AC3E}">
        <p14:creationId xmlns:p14="http://schemas.microsoft.com/office/powerpoint/2010/main" val="1883486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202AF-CD85-475C-A3E1-D6928AF7DF33}"/>
              </a:ext>
            </a:extLst>
          </p:cNvPr>
          <p:cNvSpPr>
            <a:spLocks noGrp="1"/>
          </p:cNvSpPr>
          <p:nvPr>
            <p:ph type="title"/>
          </p:nvPr>
        </p:nvSpPr>
        <p:spPr/>
        <p:txBody>
          <a:bodyPr/>
          <a:lstStyle/>
          <a:p>
            <a:r>
              <a:rPr lang="en-US" dirty="0"/>
              <a:t>Custodian of Foreign Exchange or Balances</a:t>
            </a:r>
            <a:endParaRPr lang="en-KE" dirty="0"/>
          </a:p>
        </p:txBody>
      </p:sp>
      <p:sp>
        <p:nvSpPr>
          <p:cNvPr id="3" name="Content Placeholder 2">
            <a:extLst>
              <a:ext uri="{FF2B5EF4-FFF2-40B4-BE49-F238E27FC236}">
                <a16:creationId xmlns:a16="http://schemas.microsoft.com/office/drawing/2014/main" id="{C426711D-80BB-4BDF-B1F0-1CB058FD1FD7}"/>
              </a:ext>
            </a:extLst>
          </p:cNvPr>
          <p:cNvSpPr>
            <a:spLocks noGrp="1"/>
          </p:cNvSpPr>
          <p:nvPr>
            <p:ph idx="1"/>
          </p:nvPr>
        </p:nvSpPr>
        <p:spPr/>
        <p:txBody>
          <a:bodyPr>
            <a:normAutofit fontScale="92500"/>
          </a:bodyPr>
          <a:lstStyle/>
          <a:p>
            <a:pPr algn="just"/>
            <a:r>
              <a:rPr lang="en-US" sz="2800" dirty="0"/>
              <a:t>A central bank is also the custodian of foreign exchange reserves and nation’s gold. </a:t>
            </a:r>
          </a:p>
          <a:p>
            <a:pPr algn="just"/>
            <a:r>
              <a:rPr lang="en-US" sz="2800" dirty="0"/>
              <a:t>It keeps a close watch on external value of its currency and undertakes exchange management control. </a:t>
            </a:r>
          </a:p>
          <a:p>
            <a:pPr algn="just"/>
            <a:r>
              <a:rPr lang="en-US" sz="2800" dirty="0"/>
              <a:t>All the foreign currency received by the citizens has to be deposited with the central bank; and if citizens want to make payment in foreign currency, they have to apply to the central bank. </a:t>
            </a:r>
          </a:p>
          <a:p>
            <a:pPr algn="just"/>
            <a:r>
              <a:rPr lang="en-US" sz="2800" dirty="0"/>
              <a:t>Central bank also keeps gold and bullion reserves.</a:t>
            </a:r>
            <a:endParaRPr lang="en-KE" sz="2800" dirty="0"/>
          </a:p>
        </p:txBody>
      </p:sp>
    </p:spTree>
    <p:extLst>
      <p:ext uri="{BB962C8B-B14F-4D97-AF65-F5344CB8AC3E}">
        <p14:creationId xmlns:p14="http://schemas.microsoft.com/office/powerpoint/2010/main" val="3510299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A8F65-6534-0F2C-AABC-ABDF9A09C2BA}"/>
              </a:ext>
            </a:extLst>
          </p:cNvPr>
          <p:cNvSpPr>
            <a:spLocks noGrp="1"/>
          </p:cNvSpPr>
          <p:nvPr>
            <p:ph type="title"/>
          </p:nvPr>
        </p:nvSpPr>
        <p:spPr/>
        <p:txBody>
          <a:bodyPr/>
          <a:lstStyle/>
          <a:p>
            <a:r>
              <a:rPr lang="en-US" dirty="0"/>
              <a:t>Bullion</a:t>
            </a:r>
            <a:endParaRPr lang="en-KE" dirty="0"/>
          </a:p>
        </p:txBody>
      </p:sp>
      <p:sp>
        <p:nvSpPr>
          <p:cNvPr id="3" name="Content Placeholder 2">
            <a:extLst>
              <a:ext uri="{FF2B5EF4-FFF2-40B4-BE49-F238E27FC236}">
                <a16:creationId xmlns:a16="http://schemas.microsoft.com/office/drawing/2014/main" id="{008FD370-F29F-9D89-1588-029609AA63C2}"/>
              </a:ext>
            </a:extLst>
          </p:cNvPr>
          <p:cNvSpPr>
            <a:spLocks noGrp="1"/>
          </p:cNvSpPr>
          <p:nvPr>
            <p:ph idx="1"/>
          </p:nvPr>
        </p:nvSpPr>
        <p:spPr/>
        <p:txBody>
          <a:bodyPr>
            <a:normAutofit/>
          </a:bodyPr>
          <a:lstStyle/>
          <a:p>
            <a:r>
              <a:rPr lang="en-US" sz="3200" dirty="0"/>
              <a:t>Gold or silver in bulk before coining, or valued by weight.</a:t>
            </a:r>
            <a:endParaRPr lang="en-KE" sz="3200" dirty="0"/>
          </a:p>
        </p:txBody>
      </p:sp>
    </p:spTree>
    <p:extLst>
      <p:ext uri="{BB962C8B-B14F-4D97-AF65-F5344CB8AC3E}">
        <p14:creationId xmlns:p14="http://schemas.microsoft.com/office/powerpoint/2010/main" val="3277570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0410-BBD8-4D03-9354-9A0A9F5BC192}"/>
              </a:ext>
            </a:extLst>
          </p:cNvPr>
          <p:cNvSpPr>
            <a:spLocks noGrp="1"/>
          </p:cNvSpPr>
          <p:nvPr>
            <p:ph type="title"/>
          </p:nvPr>
        </p:nvSpPr>
        <p:spPr/>
        <p:txBody>
          <a:bodyPr/>
          <a:lstStyle/>
          <a:p>
            <a:r>
              <a:rPr lang="en-GB" dirty="0"/>
              <a:t>Clearing House Function</a:t>
            </a:r>
            <a:endParaRPr lang="en-KE" dirty="0"/>
          </a:p>
        </p:txBody>
      </p:sp>
      <p:sp>
        <p:nvSpPr>
          <p:cNvPr id="3" name="Content Placeholder 2">
            <a:extLst>
              <a:ext uri="{FF2B5EF4-FFF2-40B4-BE49-F238E27FC236}">
                <a16:creationId xmlns:a16="http://schemas.microsoft.com/office/drawing/2014/main" id="{62A39047-CE25-4A0F-8CCD-4BC73F13EACB}"/>
              </a:ext>
            </a:extLst>
          </p:cNvPr>
          <p:cNvSpPr>
            <a:spLocks noGrp="1"/>
          </p:cNvSpPr>
          <p:nvPr>
            <p:ph idx="1"/>
          </p:nvPr>
        </p:nvSpPr>
        <p:spPr/>
        <p:txBody>
          <a:bodyPr>
            <a:normAutofit fontScale="92500" lnSpcReduction="10000"/>
          </a:bodyPr>
          <a:lstStyle/>
          <a:p>
            <a:pPr algn="just"/>
            <a:r>
              <a:rPr lang="en-US" sz="2800" dirty="0"/>
              <a:t>Banks receive cheques drawn on the other banks from their customers which they have to </a:t>
            </a:r>
            <a:r>
              <a:rPr lang="en-US" sz="2800" dirty="0" err="1"/>
              <a:t>realise</a:t>
            </a:r>
            <a:r>
              <a:rPr lang="en-US" sz="2800" dirty="0"/>
              <a:t> from drawee banks. </a:t>
            </a:r>
          </a:p>
          <a:p>
            <a:pPr algn="just"/>
            <a:r>
              <a:rPr lang="en-US" sz="2800" dirty="0"/>
              <a:t>Similarly, cheques on a particular bank are drawn and passed into the hands of other banks which have to </a:t>
            </a:r>
            <a:r>
              <a:rPr lang="en-US" sz="2800" dirty="0" err="1"/>
              <a:t>realise</a:t>
            </a:r>
            <a:r>
              <a:rPr lang="en-US" sz="2800" dirty="0"/>
              <a:t> them from the drawee banks. </a:t>
            </a:r>
          </a:p>
          <a:p>
            <a:pPr algn="just"/>
            <a:r>
              <a:rPr lang="en-US" sz="2800" dirty="0"/>
              <a:t>Independent and separate </a:t>
            </a:r>
            <a:r>
              <a:rPr lang="en-US" sz="2800" dirty="0" err="1"/>
              <a:t>realisation</a:t>
            </a:r>
            <a:r>
              <a:rPr lang="en-US" sz="2800" dirty="0"/>
              <a:t> to each cheque would take a lot of time and, therefore, central bank provides clearing facilities, i.e., facilities for banks to come together every day and set off their </a:t>
            </a:r>
            <a:r>
              <a:rPr lang="en-US" sz="2800" dirty="0" err="1"/>
              <a:t>chequing</a:t>
            </a:r>
            <a:r>
              <a:rPr lang="en-US" sz="2800" dirty="0"/>
              <a:t> claim.</a:t>
            </a:r>
            <a:endParaRPr lang="en-KE" sz="2800" dirty="0"/>
          </a:p>
        </p:txBody>
      </p:sp>
    </p:spTree>
    <p:extLst>
      <p:ext uri="{BB962C8B-B14F-4D97-AF65-F5344CB8AC3E}">
        <p14:creationId xmlns:p14="http://schemas.microsoft.com/office/powerpoint/2010/main" val="3785344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FCBA-6FC4-421B-802A-6005FDAF02B1}"/>
              </a:ext>
            </a:extLst>
          </p:cNvPr>
          <p:cNvSpPr>
            <a:spLocks noGrp="1"/>
          </p:cNvSpPr>
          <p:nvPr>
            <p:ph type="title"/>
          </p:nvPr>
        </p:nvSpPr>
        <p:spPr/>
        <p:txBody>
          <a:bodyPr/>
          <a:lstStyle/>
          <a:p>
            <a:r>
              <a:rPr lang="en-US" dirty="0"/>
              <a:t>Collection and Publication of Data</a:t>
            </a:r>
            <a:endParaRPr lang="en-KE" dirty="0"/>
          </a:p>
        </p:txBody>
      </p:sp>
      <p:sp>
        <p:nvSpPr>
          <p:cNvPr id="3" name="Content Placeholder 2">
            <a:extLst>
              <a:ext uri="{FF2B5EF4-FFF2-40B4-BE49-F238E27FC236}">
                <a16:creationId xmlns:a16="http://schemas.microsoft.com/office/drawing/2014/main" id="{E6D0B5CD-48AB-493A-A7EE-E9AF726EF5B7}"/>
              </a:ext>
            </a:extLst>
          </p:cNvPr>
          <p:cNvSpPr>
            <a:spLocks noGrp="1"/>
          </p:cNvSpPr>
          <p:nvPr>
            <p:ph idx="1"/>
          </p:nvPr>
        </p:nvSpPr>
        <p:spPr/>
        <p:txBody>
          <a:bodyPr>
            <a:normAutofit/>
          </a:bodyPr>
          <a:lstStyle/>
          <a:p>
            <a:pPr algn="just"/>
            <a:r>
              <a:rPr lang="en-US" sz="3600" dirty="0"/>
              <a:t>It has also been entrusted with the task of collection and compilation of statistical information relating to banking and other financial sectors of the economy.</a:t>
            </a:r>
            <a:endParaRPr lang="en-KE" sz="3600" dirty="0"/>
          </a:p>
        </p:txBody>
      </p:sp>
    </p:spTree>
    <p:extLst>
      <p:ext uri="{BB962C8B-B14F-4D97-AF65-F5344CB8AC3E}">
        <p14:creationId xmlns:p14="http://schemas.microsoft.com/office/powerpoint/2010/main" val="1078768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71C2-5AC3-4965-ACBB-BFF5F72D473D}"/>
              </a:ext>
            </a:extLst>
          </p:cNvPr>
          <p:cNvSpPr>
            <a:spLocks noGrp="1"/>
          </p:cNvSpPr>
          <p:nvPr>
            <p:ph type="title"/>
          </p:nvPr>
        </p:nvSpPr>
        <p:spPr/>
        <p:txBody>
          <a:bodyPr/>
          <a:lstStyle/>
          <a:p>
            <a:r>
              <a:rPr lang="en-US" dirty="0"/>
              <a:t>Central Bank of Kenya</a:t>
            </a:r>
            <a:endParaRPr lang="en-KE" dirty="0"/>
          </a:p>
        </p:txBody>
      </p:sp>
      <p:sp>
        <p:nvSpPr>
          <p:cNvPr id="3" name="Content Placeholder 2">
            <a:extLst>
              <a:ext uri="{FF2B5EF4-FFF2-40B4-BE49-F238E27FC236}">
                <a16:creationId xmlns:a16="http://schemas.microsoft.com/office/drawing/2014/main" id="{B0CAEA1F-5565-48B2-BDD5-0722DE62B152}"/>
              </a:ext>
            </a:extLst>
          </p:cNvPr>
          <p:cNvSpPr>
            <a:spLocks noGrp="1"/>
          </p:cNvSpPr>
          <p:nvPr>
            <p:ph idx="1"/>
          </p:nvPr>
        </p:nvSpPr>
        <p:spPr/>
        <p:txBody>
          <a:bodyPr>
            <a:normAutofit/>
          </a:bodyPr>
          <a:lstStyle/>
          <a:p>
            <a:pPr algn="just"/>
            <a:r>
              <a:rPr lang="en-US" sz="2400" dirty="0"/>
              <a:t>The Central Bank of Kenya (CBK) was established in 1966 through an Act of Parliament, the Central Bank of Kenya Act (1966). </a:t>
            </a:r>
          </a:p>
          <a:p>
            <a:pPr algn="just"/>
            <a:r>
              <a:rPr lang="en-US" sz="2400" dirty="0"/>
              <a:t>The formation of the Central Bank of Kenya arose from the desire amongst the three East African states, Kenya, Uganda and Tanzania, to have independent monetary and financial policies to drive their economies. </a:t>
            </a:r>
          </a:p>
          <a:p>
            <a:pPr algn="just"/>
            <a:r>
              <a:rPr lang="en-US" sz="2400" dirty="0"/>
              <a:t>This led to the formation of the three Central Banks in the region and the eventual collapse of the East Africa Currency Board (EACB), which had been playing this role from the 1920s until 1966.</a:t>
            </a:r>
            <a:endParaRPr lang="en-KE" sz="2400" dirty="0"/>
          </a:p>
        </p:txBody>
      </p:sp>
    </p:spTree>
    <p:extLst>
      <p:ext uri="{BB962C8B-B14F-4D97-AF65-F5344CB8AC3E}">
        <p14:creationId xmlns:p14="http://schemas.microsoft.com/office/powerpoint/2010/main" val="3305414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34ADC-D0D8-473E-A31B-B207F8BD7AA4}"/>
              </a:ext>
            </a:extLst>
          </p:cNvPr>
          <p:cNvSpPr>
            <a:spLocks noGrp="1"/>
          </p:cNvSpPr>
          <p:nvPr>
            <p:ph type="title"/>
          </p:nvPr>
        </p:nvSpPr>
        <p:spPr/>
        <p:txBody>
          <a:bodyPr/>
          <a:lstStyle/>
          <a:p>
            <a:r>
              <a:rPr lang="en-US" dirty="0"/>
              <a:t>CBK</a:t>
            </a:r>
            <a:endParaRPr lang="en-KE" dirty="0"/>
          </a:p>
        </p:txBody>
      </p:sp>
      <p:sp>
        <p:nvSpPr>
          <p:cNvPr id="3" name="Content Placeholder 2">
            <a:extLst>
              <a:ext uri="{FF2B5EF4-FFF2-40B4-BE49-F238E27FC236}">
                <a16:creationId xmlns:a16="http://schemas.microsoft.com/office/drawing/2014/main" id="{0BAF1C7D-920F-491C-BE38-11DDCF5557B3}"/>
              </a:ext>
            </a:extLst>
          </p:cNvPr>
          <p:cNvSpPr>
            <a:spLocks noGrp="1"/>
          </p:cNvSpPr>
          <p:nvPr>
            <p:ph idx="1"/>
          </p:nvPr>
        </p:nvSpPr>
        <p:spPr/>
        <p:txBody>
          <a:bodyPr>
            <a:normAutofit/>
          </a:bodyPr>
          <a:lstStyle/>
          <a:p>
            <a:pPr algn="just"/>
            <a:r>
              <a:rPr lang="en-US" sz="3600" dirty="0"/>
              <a:t>The current Kenya Constitution was promulgated in August 2010. </a:t>
            </a:r>
          </a:p>
          <a:p>
            <a:pPr algn="just"/>
            <a:r>
              <a:rPr lang="en-US" sz="3600" dirty="0"/>
              <a:t>Article 231 (1) of the constitution entrenches the Central Bank of Kenya in the constitution. </a:t>
            </a:r>
            <a:endParaRPr lang="en-KE" sz="3600" dirty="0"/>
          </a:p>
        </p:txBody>
      </p:sp>
    </p:spTree>
    <p:extLst>
      <p:ext uri="{BB962C8B-B14F-4D97-AF65-F5344CB8AC3E}">
        <p14:creationId xmlns:p14="http://schemas.microsoft.com/office/powerpoint/2010/main" val="4102458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0593-1D90-4E8E-A436-DABFE85B2421}"/>
              </a:ext>
            </a:extLst>
          </p:cNvPr>
          <p:cNvSpPr>
            <a:spLocks noGrp="1"/>
          </p:cNvSpPr>
          <p:nvPr>
            <p:ph type="title"/>
          </p:nvPr>
        </p:nvSpPr>
        <p:spPr/>
        <p:txBody>
          <a:bodyPr/>
          <a:lstStyle/>
          <a:p>
            <a:r>
              <a:rPr lang="en-US" dirty="0" err="1"/>
              <a:t>cbk</a:t>
            </a:r>
            <a:endParaRPr lang="en-KE" dirty="0"/>
          </a:p>
        </p:txBody>
      </p:sp>
      <p:sp>
        <p:nvSpPr>
          <p:cNvPr id="3" name="Content Placeholder 2">
            <a:extLst>
              <a:ext uri="{FF2B5EF4-FFF2-40B4-BE49-F238E27FC236}">
                <a16:creationId xmlns:a16="http://schemas.microsoft.com/office/drawing/2014/main" id="{9A6AB579-D260-4F26-BE95-810FE7FAECFC}"/>
              </a:ext>
            </a:extLst>
          </p:cNvPr>
          <p:cNvSpPr>
            <a:spLocks noGrp="1"/>
          </p:cNvSpPr>
          <p:nvPr>
            <p:ph idx="1"/>
          </p:nvPr>
        </p:nvSpPr>
        <p:spPr/>
        <p:txBody>
          <a:bodyPr>
            <a:normAutofit/>
          </a:bodyPr>
          <a:lstStyle/>
          <a:p>
            <a:pPr algn="just"/>
            <a:r>
              <a:rPr lang="en-US" sz="2600" dirty="0"/>
              <a:t>Sub-article (2) of Article 231 of the constitution provides for the role of the CBK thus: formulating monetary policy, promoting price stability, issuing currency and performing other functions conferred on it by an Act of Parliament. </a:t>
            </a:r>
          </a:p>
          <a:p>
            <a:pPr algn="just"/>
            <a:r>
              <a:rPr lang="en-US" sz="2600" dirty="0"/>
              <a:t>The constitution further provides, under Article 231 (3), that the CBK shall not be under the direction or control of any person or authority in the exercise of its powers or in the performance of its functions.</a:t>
            </a:r>
            <a:endParaRPr lang="en-KE" sz="2600" dirty="0"/>
          </a:p>
        </p:txBody>
      </p:sp>
    </p:spTree>
    <p:extLst>
      <p:ext uri="{BB962C8B-B14F-4D97-AF65-F5344CB8AC3E}">
        <p14:creationId xmlns:p14="http://schemas.microsoft.com/office/powerpoint/2010/main" val="104012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C5CC-A710-4F5F-A796-85DF996C8101}"/>
              </a:ext>
            </a:extLst>
          </p:cNvPr>
          <p:cNvSpPr>
            <a:spLocks noGrp="1"/>
          </p:cNvSpPr>
          <p:nvPr>
            <p:ph type="title"/>
          </p:nvPr>
        </p:nvSpPr>
        <p:spPr/>
        <p:txBody>
          <a:bodyPr/>
          <a:lstStyle/>
          <a:p>
            <a:r>
              <a:rPr lang="en-US" dirty="0" err="1"/>
              <a:t>cbk</a:t>
            </a:r>
            <a:endParaRPr lang="en-KE" dirty="0"/>
          </a:p>
        </p:txBody>
      </p:sp>
      <p:sp>
        <p:nvSpPr>
          <p:cNvPr id="3" name="Content Placeholder 2">
            <a:extLst>
              <a:ext uri="{FF2B5EF4-FFF2-40B4-BE49-F238E27FC236}">
                <a16:creationId xmlns:a16="http://schemas.microsoft.com/office/drawing/2014/main" id="{FC751E85-D033-4B20-AB67-B091F10BD89C}"/>
              </a:ext>
            </a:extLst>
          </p:cNvPr>
          <p:cNvSpPr>
            <a:spLocks noGrp="1"/>
          </p:cNvSpPr>
          <p:nvPr>
            <p:ph idx="1"/>
          </p:nvPr>
        </p:nvSpPr>
        <p:spPr/>
        <p:txBody>
          <a:bodyPr>
            <a:normAutofit/>
          </a:bodyPr>
          <a:lstStyle/>
          <a:p>
            <a:pPr algn="just"/>
            <a:r>
              <a:rPr lang="en-US" sz="3200" dirty="0"/>
              <a:t>The CBK is, in this case, granted autonomy by the Constitution. </a:t>
            </a:r>
          </a:p>
          <a:p>
            <a:pPr algn="just"/>
            <a:r>
              <a:rPr lang="en-US" sz="3200" dirty="0"/>
              <a:t>The mandate and objects of the Central Bank of Kenya are provided for under Sections 4 and 4A of the Central Bank of Kenya (CBK) Act, Cap 491, which set out the Bank’s objects as follows:</a:t>
            </a:r>
            <a:endParaRPr lang="en-KE" sz="3200" dirty="0"/>
          </a:p>
        </p:txBody>
      </p:sp>
    </p:spTree>
    <p:extLst>
      <p:ext uri="{BB962C8B-B14F-4D97-AF65-F5344CB8AC3E}">
        <p14:creationId xmlns:p14="http://schemas.microsoft.com/office/powerpoint/2010/main" val="1921818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01DD-503D-4A8B-BF22-C6813920809F}"/>
              </a:ext>
            </a:extLst>
          </p:cNvPr>
          <p:cNvSpPr>
            <a:spLocks noGrp="1"/>
          </p:cNvSpPr>
          <p:nvPr>
            <p:ph type="title"/>
          </p:nvPr>
        </p:nvSpPr>
        <p:spPr/>
        <p:txBody>
          <a:bodyPr/>
          <a:lstStyle/>
          <a:p>
            <a:r>
              <a:rPr lang="en-US" dirty="0"/>
              <a:t>CBK MANDATE</a:t>
            </a:r>
            <a:endParaRPr lang="en-KE" dirty="0"/>
          </a:p>
        </p:txBody>
      </p:sp>
      <p:sp>
        <p:nvSpPr>
          <p:cNvPr id="3" name="Content Placeholder 2">
            <a:extLst>
              <a:ext uri="{FF2B5EF4-FFF2-40B4-BE49-F238E27FC236}">
                <a16:creationId xmlns:a16="http://schemas.microsoft.com/office/drawing/2014/main" id="{FF669B18-DEC4-4113-90D2-D46CA0BEA10F}"/>
              </a:ext>
            </a:extLst>
          </p:cNvPr>
          <p:cNvSpPr>
            <a:spLocks noGrp="1"/>
          </p:cNvSpPr>
          <p:nvPr>
            <p:ph idx="1"/>
          </p:nvPr>
        </p:nvSpPr>
        <p:spPr/>
        <p:txBody>
          <a:bodyPr>
            <a:normAutofit lnSpcReduction="10000"/>
          </a:bodyPr>
          <a:lstStyle/>
          <a:p>
            <a:pPr marL="342900" lvl="0" indent="-342900" algn="just">
              <a:lnSpc>
                <a:spcPct val="150000"/>
              </a:lnSpc>
              <a:buFont typeface="+mj-lt"/>
              <a:buAutoNum type="romanLcPeriod"/>
            </a:pPr>
            <a:r>
              <a:rPr lang="en-US" sz="2400" dirty="0">
                <a:ea typeface="Calibri" panose="020F0502020204030204" pitchFamily="34" charset="0"/>
                <a:cs typeface="Times New Roman" panose="02020603050405020304" pitchFamily="18" charset="0"/>
              </a:rPr>
              <a:t>To formulate and implement Monetary Policy directed to achieving and maintaining stability in the general level of prices.</a:t>
            </a:r>
            <a:endParaRPr lang="en-KE" sz="2400" dirty="0">
              <a:ea typeface="Calibri" panose="020F0502020204030204" pitchFamily="34" charset="0"/>
              <a:cs typeface="Times New Roman" panose="02020603050405020304" pitchFamily="18" charset="0"/>
            </a:endParaRPr>
          </a:p>
          <a:p>
            <a:pPr marL="342900" lvl="0" indent="-342900" algn="just">
              <a:lnSpc>
                <a:spcPct val="150000"/>
              </a:lnSpc>
              <a:buFont typeface="+mj-lt"/>
              <a:buAutoNum type="romanLcPeriod"/>
            </a:pPr>
            <a:r>
              <a:rPr lang="en-US" sz="2400" dirty="0">
                <a:ea typeface="Calibri" panose="020F0502020204030204" pitchFamily="34" charset="0"/>
                <a:cs typeface="Times New Roman" panose="02020603050405020304" pitchFamily="18" charset="0"/>
              </a:rPr>
              <a:t>To foster the liquidity, solvency and proper functioning of a stable market-based financial system.</a:t>
            </a:r>
            <a:endParaRPr lang="en-KE" sz="2400" dirty="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pPr>
            <a:r>
              <a:rPr lang="en-US" sz="2400" dirty="0">
                <a:ea typeface="Calibri" panose="020F0502020204030204" pitchFamily="34" charset="0"/>
                <a:cs typeface="Times New Roman" panose="02020603050405020304" pitchFamily="18" charset="0"/>
              </a:rPr>
              <a:t>To support the economic policy of the Government including its objectives for growth and employment</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KE" sz="1600" dirty="0">
              <a:latin typeface="Calibri" panose="020F0502020204030204" pitchFamily="34" charset="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47549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67A93-AE03-2F50-1980-72A618BAD183}"/>
              </a:ext>
            </a:extLst>
          </p:cNvPr>
          <p:cNvSpPr>
            <a:spLocks noGrp="1"/>
          </p:cNvSpPr>
          <p:nvPr>
            <p:ph type="title"/>
          </p:nvPr>
        </p:nvSpPr>
        <p:spPr/>
        <p:txBody>
          <a:bodyPr/>
          <a:lstStyle/>
          <a:p>
            <a:r>
              <a:rPr lang="en-US" dirty="0"/>
              <a:t>West African economic monetary union</a:t>
            </a:r>
            <a:endParaRPr lang="en-KE" dirty="0"/>
          </a:p>
        </p:txBody>
      </p:sp>
      <p:sp>
        <p:nvSpPr>
          <p:cNvPr id="3" name="Content Placeholder 2">
            <a:extLst>
              <a:ext uri="{FF2B5EF4-FFF2-40B4-BE49-F238E27FC236}">
                <a16:creationId xmlns:a16="http://schemas.microsoft.com/office/drawing/2014/main" id="{432B0C40-3052-126F-B469-AB84126280C7}"/>
              </a:ext>
            </a:extLst>
          </p:cNvPr>
          <p:cNvSpPr>
            <a:spLocks noGrp="1"/>
          </p:cNvSpPr>
          <p:nvPr>
            <p:ph idx="1"/>
          </p:nvPr>
        </p:nvSpPr>
        <p:spPr/>
        <p:txBody>
          <a:bodyPr/>
          <a:lstStyle/>
          <a:p>
            <a:pPr algn="just"/>
            <a:r>
              <a:rPr lang="en-GB" dirty="0"/>
              <a:t> </a:t>
            </a:r>
            <a:r>
              <a:rPr lang="en-GB" sz="3200" dirty="0"/>
              <a:t>West African Economic and Monetary Union comprises: Benin, Burkina Faso, Côte d'Ivoire, Guinea-Bissau, Mali, Niger, Senegal and Togo.</a:t>
            </a:r>
            <a:endParaRPr lang="en-KE" sz="3200" dirty="0"/>
          </a:p>
        </p:txBody>
      </p:sp>
    </p:spTree>
    <p:extLst>
      <p:ext uri="{BB962C8B-B14F-4D97-AF65-F5344CB8AC3E}">
        <p14:creationId xmlns:p14="http://schemas.microsoft.com/office/powerpoint/2010/main" val="3615675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C3C53-C869-4D3E-B7A0-833E0D84A801}"/>
              </a:ext>
            </a:extLst>
          </p:cNvPr>
          <p:cNvSpPr>
            <a:spLocks noGrp="1"/>
          </p:cNvSpPr>
          <p:nvPr>
            <p:ph type="title"/>
          </p:nvPr>
        </p:nvSpPr>
        <p:spPr/>
        <p:txBody>
          <a:bodyPr/>
          <a:lstStyle/>
          <a:p>
            <a:r>
              <a:rPr lang="en-US" dirty="0"/>
              <a:t>CBK MANDATE</a:t>
            </a:r>
            <a:endParaRPr lang="en-KE" dirty="0"/>
          </a:p>
        </p:txBody>
      </p:sp>
      <p:sp>
        <p:nvSpPr>
          <p:cNvPr id="3" name="Content Placeholder 2">
            <a:extLst>
              <a:ext uri="{FF2B5EF4-FFF2-40B4-BE49-F238E27FC236}">
                <a16:creationId xmlns:a16="http://schemas.microsoft.com/office/drawing/2014/main" id="{7176FCD5-4F85-4E3F-97A9-C4A39A003CEF}"/>
              </a:ext>
            </a:extLst>
          </p:cNvPr>
          <p:cNvSpPr>
            <a:spLocks noGrp="1"/>
          </p:cNvSpPr>
          <p:nvPr>
            <p:ph idx="1"/>
          </p:nvPr>
        </p:nvSpPr>
        <p:spPr/>
        <p:txBody>
          <a:bodyPr/>
          <a:lstStyle/>
          <a:p>
            <a:pPr marL="342900" lvl="0" indent="-342900" algn="just">
              <a:lnSpc>
                <a:spcPct val="150000"/>
              </a:lnSpc>
              <a:buFont typeface="+mj-lt"/>
              <a:buAutoNum type="romanLcPeriod"/>
            </a:pPr>
            <a:r>
              <a:rPr lang="en-US" sz="2800" dirty="0">
                <a:ea typeface="Calibri" panose="020F0502020204030204" pitchFamily="34" charset="0"/>
                <a:cs typeface="Times New Roman" panose="02020603050405020304" pitchFamily="18" charset="0"/>
              </a:rPr>
              <a:t>To formulate and implement foreign exchange policy.</a:t>
            </a:r>
            <a:endParaRPr lang="en-KE" sz="2800" dirty="0">
              <a:ea typeface="Calibri" panose="020F0502020204030204" pitchFamily="34" charset="0"/>
              <a:cs typeface="Times New Roman" panose="02020603050405020304" pitchFamily="18" charset="0"/>
            </a:endParaRPr>
          </a:p>
          <a:p>
            <a:pPr marL="342900" lvl="0" indent="-342900" algn="just">
              <a:lnSpc>
                <a:spcPct val="150000"/>
              </a:lnSpc>
              <a:buFont typeface="+mj-lt"/>
              <a:buAutoNum type="romanLcPeriod"/>
            </a:pPr>
            <a:r>
              <a:rPr lang="en-US" sz="2800" dirty="0">
                <a:ea typeface="Calibri" panose="020F0502020204030204" pitchFamily="34" charset="0"/>
                <a:cs typeface="Times New Roman" panose="02020603050405020304" pitchFamily="18" charset="0"/>
              </a:rPr>
              <a:t> To hold and manage foreign exchange reserves.</a:t>
            </a:r>
            <a:endParaRPr lang="en-KE" sz="2800" dirty="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pPr>
            <a:r>
              <a:rPr lang="en-US" sz="2800" dirty="0">
                <a:ea typeface="Calibri" panose="020F0502020204030204" pitchFamily="34" charset="0"/>
                <a:cs typeface="Times New Roman" panose="02020603050405020304" pitchFamily="18" charset="0"/>
              </a:rPr>
              <a:t>To license and supervise authorized dealers.</a:t>
            </a:r>
            <a:endParaRPr lang="en-KE" sz="2800" dirty="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16767153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CC90-42E5-4304-A697-D9AD65DAAB36}"/>
              </a:ext>
            </a:extLst>
          </p:cNvPr>
          <p:cNvSpPr>
            <a:spLocks noGrp="1"/>
          </p:cNvSpPr>
          <p:nvPr>
            <p:ph type="title"/>
          </p:nvPr>
        </p:nvSpPr>
        <p:spPr/>
        <p:txBody>
          <a:bodyPr/>
          <a:lstStyle/>
          <a:p>
            <a:r>
              <a:rPr lang="en-US" dirty="0"/>
              <a:t>CBK MANDATE</a:t>
            </a:r>
            <a:endParaRPr lang="en-KE" dirty="0"/>
          </a:p>
        </p:txBody>
      </p:sp>
      <p:sp>
        <p:nvSpPr>
          <p:cNvPr id="3" name="Content Placeholder 2">
            <a:extLst>
              <a:ext uri="{FF2B5EF4-FFF2-40B4-BE49-F238E27FC236}">
                <a16:creationId xmlns:a16="http://schemas.microsoft.com/office/drawing/2014/main" id="{7C8C1E3E-43BA-4C2C-B84C-A3F3B14241BB}"/>
              </a:ext>
            </a:extLst>
          </p:cNvPr>
          <p:cNvSpPr>
            <a:spLocks noGrp="1"/>
          </p:cNvSpPr>
          <p:nvPr>
            <p:ph idx="1"/>
          </p:nvPr>
        </p:nvSpPr>
        <p:spPr/>
        <p:txBody>
          <a:bodyPr>
            <a:normAutofit fontScale="92500"/>
          </a:bodyPr>
          <a:lstStyle/>
          <a:p>
            <a:pPr marL="342900" lvl="0" indent="-342900" algn="just">
              <a:lnSpc>
                <a:spcPct val="150000"/>
              </a:lnSpc>
              <a:buFont typeface="+mj-lt"/>
              <a:buAutoNum type="romanLcPeriod"/>
            </a:pPr>
            <a:r>
              <a:rPr lang="en-US" sz="2800" dirty="0">
                <a:ea typeface="Calibri" panose="020F0502020204030204" pitchFamily="34" charset="0"/>
                <a:cs typeface="Times New Roman" panose="02020603050405020304" pitchFamily="18" charset="0"/>
              </a:rPr>
              <a:t>To formulate and implement such policies as best promote the establishment, regulation and supervision of efficient and effective payment, clearing and settlement systems.</a:t>
            </a:r>
            <a:endParaRPr lang="en-KE" sz="2800" dirty="0">
              <a:ea typeface="Calibri" panose="020F0502020204030204" pitchFamily="34" charset="0"/>
              <a:cs typeface="Times New Roman" panose="02020603050405020304" pitchFamily="18" charset="0"/>
            </a:endParaRPr>
          </a:p>
          <a:p>
            <a:pPr marL="342900" lvl="0" indent="-342900" algn="just">
              <a:lnSpc>
                <a:spcPct val="150000"/>
              </a:lnSpc>
              <a:buFont typeface="+mj-lt"/>
              <a:buAutoNum type="romanLcPeriod"/>
            </a:pPr>
            <a:r>
              <a:rPr lang="en-US" sz="2800" dirty="0">
                <a:ea typeface="Calibri" panose="020F0502020204030204" pitchFamily="34" charset="0"/>
                <a:cs typeface="Times New Roman" panose="02020603050405020304" pitchFamily="18" charset="0"/>
              </a:rPr>
              <a:t>To act as banker and adviser to, and as fiscal agent of the Government.</a:t>
            </a:r>
            <a:endParaRPr lang="en-KE" sz="2800" dirty="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romanLcPeriod"/>
            </a:pPr>
            <a:r>
              <a:rPr lang="en-US" sz="2800" dirty="0">
                <a:ea typeface="Calibri" panose="020F0502020204030204" pitchFamily="34" charset="0"/>
                <a:cs typeface="Times New Roman" panose="02020603050405020304" pitchFamily="18" charset="0"/>
              </a:rPr>
              <a:t>To issue currency notes and coins.</a:t>
            </a:r>
            <a:endParaRPr lang="en-KE" sz="2800" dirty="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2075288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12F73-DE1D-48FF-A1A8-3DAFF2E073CE}"/>
              </a:ext>
            </a:extLst>
          </p:cNvPr>
          <p:cNvSpPr>
            <a:spLocks noGrp="1"/>
          </p:cNvSpPr>
          <p:nvPr>
            <p:ph type="title"/>
          </p:nvPr>
        </p:nvSpPr>
        <p:spPr/>
        <p:txBody>
          <a:bodyPr/>
          <a:lstStyle/>
          <a:p>
            <a:r>
              <a:rPr lang="en-US" dirty="0"/>
              <a:t>The Central Bank’s mandate is discharged through six core functions</a:t>
            </a:r>
            <a:endParaRPr lang="en-KE" dirty="0"/>
          </a:p>
        </p:txBody>
      </p:sp>
      <p:sp>
        <p:nvSpPr>
          <p:cNvPr id="3" name="Content Placeholder 2">
            <a:extLst>
              <a:ext uri="{FF2B5EF4-FFF2-40B4-BE49-F238E27FC236}">
                <a16:creationId xmlns:a16="http://schemas.microsoft.com/office/drawing/2014/main" id="{B274F1CE-9BFB-430B-81A3-9E6B59386604}"/>
              </a:ext>
            </a:extLst>
          </p:cNvPr>
          <p:cNvSpPr>
            <a:spLocks noGrp="1"/>
          </p:cNvSpPr>
          <p:nvPr>
            <p:ph idx="1"/>
          </p:nvPr>
        </p:nvSpPr>
        <p:spPr/>
        <p:txBody>
          <a:bodyPr>
            <a:normAutofit lnSpcReduction="10000"/>
          </a:bodyPr>
          <a:lstStyle/>
          <a:p>
            <a:pPr algn="just">
              <a:lnSpc>
                <a:spcPct val="150000"/>
              </a:lnSpc>
              <a:spcAft>
                <a:spcPts val="800"/>
              </a:spcAft>
            </a:pPr>
            <a:r>
              <a:rPr lang="en-US" sz="3200" b="1" dirty="0">
                <a:ea typeface="Calibri" panose="020F0502020204030204" pitchFamily="34" charset="0"/>
                <a:cs typeface="Times New Roman" panose="02020603050405020304" pitchFamily="18" charset="0"/>
              </a:rPr>
              <a:t>Monetary Policy:</a:t>
            </a:r>
            <a:r>
              <a:rPr lang="en-US" sz="3200" dirty="0">
                <a:ea typeface="Calibri" panose="020F0502020204030204" pitchFamily="34" charset="0"/>
                <a:cs typeface="Times New Roman" panose="02020603050405020304" pitchFamily="18" charset="0"/>
              </a:rPr>
              <a:t> The Central Bank collects and analyses economic and financial data and undertakes research in micro- and macro-economic activities to inform the formulation of monetary policy geared towards achieving and maintaining stability in the general level of prices.</a:t>
            </a:r>
            <a:endParaRPr lang="en-KE" sz="3200" dirty="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35197420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2CAD-E257-4473-AA38-8290A0F0D309}"/>
              </a:ext>
            </a:extLst>
          </p:cNvPr>
          <p:cNvSpPr>
            <a:spLocks noGrp="1"/>
          </p:cNvSpPr>
          <p:nvPr>
            <p:ph type="title"/>
          </p:nvPr>
        </p:nvSpPr>
        <p:spPr>
          <a:xfrm>
            <a:off x="685801" y="116959"/>
            <a:ext cx="10131425" cy="1180214"/>
          </a:xfrm>
        </p:spPr>
        <p:txBody>
          <a:bodyPr>
            <a:normAutofit fontScale="90000"/>
          </a:bodyPr>
          <a:lstStyle/>
          <a:p>
            <a:r>
              <a:rPr lang="en-US" dirty="0"/>
              <a:t>The Central Bank’s mandate is discharged through six core functions</a:t>
            </a:r>
            <a:endParaRPr lang="en-KE" dirty="0"/>
          </a:p>
        </p:txBody>
      </p:sp>
      <p:sp>
        <p:nvSpPr>
          <p:cNvPr id="3" name="Content Placeholder 2">
            <a:extLst>
              <a:ext uri="{FF2B5EF4-FFF2-40B4-BE49-F238E27FC236}">
                <a16:creationId xmlns:a16="http://schemas.microsoft.com/office/drawing/2014/main" id="{196E9920-B0AF-4945-8388-55756068EB1F}"/>
              </a:ext>
            </a:extLst>
          </p:cNvPr>
          <p:cNvSpPr>
            <a:spLocks noGrp="1"/>
          </p:cNvSpPr>
          <p:nvPr>
            <p:ph idx="1"/>
          </p:nvPr>
        </p:nvSpPr>
        <p:spPr>
          <a:xfrm>
            <a:off x="685801" y="1297173"/>
            <a:ext cx="10131425" cy="4494027"/>
          </a:xfrm>
        </p:spPr>
        <p:txBody>
          <a:bodyPr>
            <a:normAutofit lnSpcReduction="10000"/>
          </a:bodyPr>
          <a:lstStyle/>
          <a:p>
            <a:pPr algn="just">
              <a:lnSpc>
                <a:spcPct val="150000"/>
              </a:lnSpc>
              <a:spcAft>
                <a:spcPts val="800"/>
              </a:spcAft>
            </a:pPr>
            <a:r>
              <a:rPr lang="en-US" sz="2400" b="1" dirty="0">
                <a:ea typeface="Calibri" panose="020F0502020204030204" pitchFamily="34" charset="0"/>
                <a:cs typeface="Times New Roman" panose="02020603050405020304" pitchFamily="18" charset="0"/>
              </a:rPr>
              <a:t>Financial Markets</a:t>
            </a:r>
            <a:r>
              <a:rPr lang="en-US" sz="2400" dirty="0">
                <a:ea typeface="Calibri" panose="020F0502020204030204" pitchFamily="34" charset="0"/>
                <a:cs typeface="Times New Roman" panose="02020603050405020304" pitchFamily="18" charset="0"/>
              </a:rPr>
              <a:t>: To implement monetary policy decisions, the Central Bank employs financial tools at its disposal to foster liquidity in the financial market and manage growth of credit in the economy. </a:t>
            </a:r>
          </a:p>
          <a:p>
            <a:pPr algn="just">
              <a:lnSpc>
                <a:spcPct val="150000"/>
              </a:lnSpc>
              <a:spcAft>
                <a:spcPts val="800"/>
              </a:spcAft>
            </a:pPr>
            <a:r>
              <a:rPr lang="en-US" sz="2400" dirty="0">
                <a:ea typeface="Calibri" panose="020F0502020204030204" pitchFamily="34" charset="0"/>
                <a:cs typeface="Times New Roman" panose="02020603050405020304" pitchFamily="18" charset="0"/>
              </a:rPr>
              <a:t>The Bank manages the country’s foreign exchange reserves and intervenes to mitigate unforeseen disruptions in order to ensure stability in the foreign exchange market. </a:t>
            </a:r>
          </a:p>
          <a:p>
            <a:pPr algn="just">
              <a:lnSpc>
                <a:spcPct val="150000"/>
              </a:lnSpc>
              <a:spcAft>
                <a:spcPts val="800"/>
              </a:spcAft>
            </a:pPr>
            <a:r>
              <a:rPr lang="en-US" sz="2400" dirty="0">
                <a:ea typeface="Calibri" panose="020F0502020204030204" pitchFamily="34" charset="0"/>
                <a:cs typeface="Times New Roman" panose="02020603050405020304" pitchFamily="18" charset="0"/>
              </a:rPr>
              <a:t>Further, the Bank discharges its agency role to the National Treasury as it manages the Government’s domestic borrowing.</a:t>
            </a:r>
            <a:endParaRPr lang="en-KE" sz="2400" dirty="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3913171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A68B-A350-415B-B2EF-6828C1B4BDB7}"/>
              </a:ext>
            </a:extLst>
          </p:cNvPr>
          <p:cNvSpPr>
            <a:spLocks noGrp="1"/>
          </p:cNvSpPr>
          <p:nvPr>
            <p:ph type="title"/>
          </p:nvPr>
        </p:nvSpPr>
        <p:spPr/>
        <p:txBody>
          <a:bodyPr/>
          <a:lstStyle/>
          <a:p>
            <a:r>
              <a:rPr lang="en-US" dirty="0"/>
              <a:t>The Central Bank’s mandate is discharged through six core functions</a:t>
            </a:r>
            <a:endParaRPr lang="en-KE" dirty="0"/>
          </a:p>
        </p:txBody>
      </p:sp>
      <p:sp>
        <p:nvSpPr>
          <p:cNvPr id="3" name="Content Placeholder 2">
            <a:extLst>
              <a:ext uri="{FF2B5EF4-FFF2-40B4-BE49-F238E27FC236}">
                <a16:creationId xmlns:a16="http://schemas.microsoft.com/office/drawing/2014/main" id="{F2F0F6BC-5706-4D0F-B8B3-41A348348AF4}"/>
              </a:ext>
            </a:extLst>
          </p:cNvPr>
          <p:cNvSpPr>
            <a:spLocks noGrp="1"/>
          </p:cNvSpPr>
          <p:nvPr>
            <p:ph idx="1"/>
          </p:nvPr>
        </p:nvSpPr>
        <p:spPr/>
        <p:txBody>
          <a:bodyPr/>
          <a:lstStyle/>
          <a:p>
            <a:pPr algn="just">
              <a:lnSpc>
                <a:spcPct val="150000"/>
              </a:lnSpc>
              <a:spcAft>
                <a:spcPts val="800"/>
              </a:spcAft>
            </a:pPr>
            <a:r>
              <a:rPr lang="en-US" sz="2800" b="1" dirty="0">
                <a:ea typeface="Calibri" panose="020F0502020204030204" pitchFamily="34" charset="0"/>
                <a:cs typeface="Times New Roman" panose="02020603050405020304" pitchFamily="18" charset="0"/>
              </a:rPr>
              <a:t>Bank Supervision</a:t>
            </a:r>
            <a:r>
              <a:rPr lang="en-US" sz="2800" dirty="0">
                <a:ea typeface="Calibri" panose="020F0502020204030204" pitchFamily="34" charset="0"/>
                <a:cs typeface="Times New Roman" panose="02020603050405020304" pitchFamily="18" charset="0"/>
              </a:rPr>
              <a:t>: The Central Bank provides legal and regulatory framework and issues prudential guidelines to govern the operations of financial institutions under its mandate. </a:t>
            </a:r>
          </a:p>
          <a:p>
            <a:pPr algn="just">
              <a:lnSpc>
                <a:spcPct val="150000"/>
              </a:lnSpc>
              <a:spcAft>
                <a:spcPts val="800"/>
              </a:spcAft>
            </a:pPr>
            <a:r>
              <a:rPr lang="en-US" sz="2800" dirty="0">
                <a:ea typeface="Calibri" panose="020F0502020204030204" pitchFamily="34" charset="0"/>
                <a:cs typeface="Times New Roman" panose="02020603050405020304" pitchFamily="18" charset="0"/>
              </a:rPr>
              <a:t>It also </a:t>
            </a:r>
            <a:r>
              <a:rPr lang="en-US" sz="2800" dirty="0" err="1">
                <a:ea typeface="Calibri" panose="020F0502020204030204" pitchFamily="34" charset="0"/>
                <a:cs typeface="Times New Roman" panose="02020603050405020304" pitchFamily="18" charset="0"/>
              </a:rPr>
              <a:t>licences</a:t>
            </a:r>
            <a:r>
              <a:rPr lang="en-US" sz="2800" dirty="0">
                <a:ea typeface="Calibri" panose="020F0502020204030204" pitchFamily="34" charset="0"/>
                <a:cs typeface="Times New Roman" panose="02020603050405020304" pitchFamily="18" charset="0"/>
              </a:rPr>
              <a:t> and undertakes surveillance of the financial institutions to ensure compliance with laws and regulations.</a:t>
            </a:r>
            <a:endParaRPr lang="en-KE" sz="2800" dirty="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3559840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B3B6-C660-4703-919D-D3031EDF2AE1}"/>
              </a:ext>
            </a:extLst>
          </p:cNvPr>
          <p:cNvSpPr>
            <a:spLocks noGrp="1"/>
          </p:cNvSpPr>
          <p:nvPr>
            <p:ph type="title"/>
          </p:nvPr>
        </p:nvSpPr>
        <p:spPr>
          <a:xfrm>
            <a:off x="685801" y="191386"/>
            <a:ext cx="10131425" cy="1063257"/>
          </a:xfrm>
        </p:spPr>
        <p:txBody>
          <a:bodyPr>
            <a:normAutofit/>
          </a:bodyPr>
          <a:lstStyle/>
          <a:p>
            <a:r>
              <a:rPr lang="en-US" sz="2800" dirty="0"/>
              <a:t>The Central Bank’s mandate is discharged through six core functions</a:t>
            </a:r>
            <a:endParaRPr lang="en-KE" sz="2800" dirty="0"/>
          </a:p>
        </p:txBody>
      </p:sp>
      <p:sp>
        <p:nvSpPr>
          <p:cNvPr id="3" name="Content Placeholder 2">
            <a:extLst>
              <a:ext uri="{FF2B5EF4-FFF2-40B4-BE49-F238E27FC236}">
                <a16:creationId xmlns:a16="http://schemas.microsoft.com/office/drawing/2014/main" id="{B776B4CE-1F52-45F6-B283-6A2E601714F8}"/>
              </a:ext>
            </a:extLst>
          </p:cNvPr>
          <p:cNvSpPr>
            <a:spLocks noGrp="1"/>
          </p:cNvSpPr>
          <p:nvPr>
            <p:ph idx="1"/>
          </p:nvPr>
        </p:nvSpPr>
        <p:spPr>
          <a:xfrm>
            <a:off x="685801" y="1435395"/>
            <a:ext cx="10131425" cy="4355805"/>
          </a:xfrm>
        </p:spPr>
        <p:txBody>
          <a:bodyPr>
            <a:normAutofit fontScale="92500" lnSpcReduction="20000"/>
          </a:bodyPr>
          <a:lstStyle/>
          <a:p>
            <a:pPr algn="just">
              <a:lnSpc>
                <a:spcPct val="150000"/>
              </a:lnSpc>
              <a:spcAft>
                <a:spcPts val="800"/>
              </a:spcAft>
            </a:pPr>
            <a:r>
              <a:rPr lang="en-US" sz="3100" b="1" dirty="0">
                <a:ea typeface="Calibri" panose="020F0502020204030204" pitchFamily="34" charset="0"/>
                <a:cs typeface="Times New Roman" panose="02020603050405020304" pitchFamily="18" charset="0"/>
              </a:rPr>
              <a:t>Payment and Settlement Systems</a:t>
            </a:r>
            <a:r>
              <a:rPr lang="en-US" sz="3100" dirty="0">
                <a:ea typeface="Calibri" panose="020F0502020204030204" pitchFamily="34" charset="0"/>
                <a:cs typeface="Times New Roman" panose="02020603050405020304" pitchFamily="18" charset="0"/>
              </a:rPr>
              <a:t>: Safe and efficient payment and settlement systems is a key component of an effective and efficient financial sector. </a:t>
            </a:r>
          </a:p>
          <a:p>
            <a:pPr algn="just">
              <a:lnSpc>
                <a:spcPct val="150000"/>
              </a:lnSpc>
              <a:spcAft>
                <a:spcPts val="800"/>
              </a:spcAft>
            </a:pPr>
            <a:r>
              <a:rPr lang="en-US" sz="3100" dirty="0">
                <a:ea typeface="Calibri" panose="020F0502020204030204" pitchFamily="34" charset="0"/>
                <a:cs typeface="Times New Roman" panose="02020603050405020304" pitchFamily="18" charset="0"/>
              </a:rPr>
              <a:t>The Bank formulates and implements such policies to promote the establishment, regulation and supervision of efficient and effective payment, clearing and settlement systems that promotes social and economic activities.</a:t>
            </a:r>
            <a:endParaRPr lang="en-KE" sz="3100" dirty="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29788461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3D88-1A5C-4836-ABFE-E38405777E16}"/>
              </a:ext>
            </a:extLst>
          </p:cNvPr>
          <p:cNvSpPr>
            <a:spLocks noGrp="1"/>
          </p:cNvSpPr>
          <p:nvPr>
            <p:ph type="title"/>
          </p:nvPr>
        </p:nvSpPr>
        <p:spPr/>
        <p:txBody>
          <a:bodyPr/>
          <a:lstStyle/>
          <a:p>
            <a:r>
              <a:rPr lang="en-US" dirty="0"/>
              <a:t>The Central Bank’s mandate is discharged through six core functions</a:t>
            </a:r>
            <a:endParaRPr lang="en-KE" dirty="0"/>
          </a:p>
        </p:txBody>
      </p:sp>
      <p:sp>
        <p:nvSpPr>
          <p:cNvPr id="3" name="Content Placeholder 2">
            <a:extLst>
              <a:ext uri="{FF2B5EF4-FFF2-40B4-BE49-F238E27FC236}">
                <a16:creationId xmlns:a16="http://schemas.microsoft.com/office/drawing/2014/main" id="{F9F8F74C-C3EA-44AC-B087-342BB63B9C3B}"/>
              </a:ext>
            </a:extLst>
          </p:cNvPr>
          <p:cNvSpPr>
            <a:spLocks noGrp="1"/>
          </p:cNvSpPr>
          <p:nvPr>
            <p:ph idx="1"/>
          </p:nvPr>
        </p:nvSpPr>
        <p:spPr/>
        <p:txBody>
          <a:bodyPr/>
          <a:lstStyle/>
          <a:p>
            <a:pPr algn="just">
              <a:lnSpc>
                <a:spcPct val="150000"/>
              </a:lnSpc>
              <a:spcAft>
                <a:spcPts val="800"/>
              </a:spcAft>
            </a:pPr>
            <a:r>
              <a:rPr lang="en-US" sz="2800" b="1" dirty="0">
                <a:ea typeface="Calibri" panose="020F0502020204030204" pitchFamily="34" charset="0"/>
                <a:cs typeface="Times New Roman" panose="02020603050405020304" pitchFamily="18" charset="0"/>
              </a:rPr>
              <a:t>Banking Services</a:t>
            </a:r>
            <a:r>
              <a:rPr lang="en-US" sz="2800" dirty="0">
                <a:ea typeface="Calibri" panose="020F0502020204030204" pitchFamily="34" charset="0"/>
                <a:cs typeface="Times New Roman" panose="02020603050405020304" pitchFamily="18" charset="0"/>
              </a:rPr>
              <a:t>: The Central Bank provides banking services to government ministries, departments and agencies, semi-autonomous government institutions and county governments.</a:t>
            </a:r>
            <a:endParaRPr lang="en-KE" sz="2800" dirty="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1636970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BB51-3F1D-4C35-A9AD-1A48E195F743}"/>
              </a:ext>
            </a:extLst>
          </p:cNvPr>
          <p:cNvSpPr>
            <a:spLocks noGrp="1"/>
          </p:cNvSpPr>
          <p:nvPr>
            <p:ph type="title"/>
          </p:nvPr>
        </p:nvSpPr>
        <p:spPr/>
        <p:txBody>
          <a:bodyPr/>
          <a:lstStyle/>
          <a:p>
            <a:r>
              <a:rPr lang="en-US"/>
              <a:t>The Central Bank’s mandate is discharged through six core functions</a:t>
            </a:r>
            <a:endParaRPr lang="en-KE"/>
          </a:p>
        </p:txBody>
      </p:sp>
      <p:sp>
        <p:nvSpPr>
          <p:cNvPr id="3" name="Content Placeholder 2">
            <a:extLst>
              <a:ext uri="{FF2B5EF4-FFF2-40B4-BE49-F238E27FC236}">
                <a16:creationId xmlns:a16="http://schemas.microsoft.com/office/drawing/2014/main" id="{64F8928B-2FA2-4488-9A09-69787578EB4A}"/>
              </a:ext>
            </a:extLst>
          </p:cNvPr>
          <p:cNvSpPr>
            <a:spLocks noGrp="1"/>
          </p:cNvSpPr>
          <p:nvPr>
            <p:ph idx="1"/>
          </p:nvPr>
        </p:nvSpPr>
        <p:spPr/>
        <p:txBody>
          <a:bodyPr/>
          <a:lstStyle/>
          <a:p>
            <a:pPr algn="just">
              <a:lnSpc>
                <a:spcPct val="150000"/>
              </a:lnSpc>
              <a:spcAft>
                <a:spcPts val="800"/>
              </a:spcAft>
            </a:pPr>
            <a:r>
              <a:rPr lang="en-US" sz="2800" b="1" dirty="0">
                <a:ea typeface="Calibri" panose="020F0502020204030204" pitchFamily="34" charset="0"/>
                <a:cs typeface="Times New Roman" panose="02020603050405020304" pitchFamily="18" charset="0"/>
              </a:rPr>
              <a:t>Currency Services</a:t>
            </a:r>
            <a:r>
              <a:rPr lang="en-US" sz="2800" dirty="0">
                <a:ea typeface="Calibri" panose="020F0502020204030204" pitchFamily="34" charset="0"/>
                <a:cs typeface="Times New Roman" panose="02020603050405020304" pitchFamily="18" charset="0"/>
              </a:rPr>
              <a:t>: The Central Bank is responsible for the design, production and distribution of the Kenya currency. </a:t>
            </a:r>
          </a:p>
          <a:p>
            <a:pPr algn="just">
              <a:lnSpc>
                <a:spcPct val="150000"/>
              </a:lnSpc>
              <a:spcAft>
                <a:spcPts val="800"/>
              </a:spcAft>
            </a:pPr>
            <a:r>
              <a:rPr lang="en-US" sz="2800" dirty="0">
                <a:ea typeface="Calibri" panose="020F0502020204030204" pitchFamily="34" charset="0"/>
                <a:cs typeface="Times New Roman" panose="02020603050405020304" pitchFamily="18" charset="0"/>
              </a:rPr>
              <a:t>The Bank ensures that there is adequate supply of clean currency to support social-economic activities.</a:t>
            </a:r>
            <a:endParaRPr lang="en-KE" sz="2800" dirty="0">
              <a:ea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24448575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BBB4-F29A-968F-2537-781C06178103}"/>
              </a:ext>
            </a:extLst>
          </p:cNvPr>
          <p:cNvSpPr>
            <a:spLocks noGrp="1"/>
          </p:cNvSpPr>
          <p:nvPr>
            <p:ph type="title"/>
          </p:nvPr>
        </p:nvSpPr>
        <p:spPr/>
        <p:txBody>
          <a:bodyPr/>
          <a:lstStyle/>
          <a:p>
            <a:r>
              <a:rPr lang="en-US" dirty="0"/>
              <a:t>Conclusion</a:t>
            </a:r>
            <a:endParaRPr lang="en-KE" dirty="0"/>
          </a:p>
        </p:txBody>
      </p:sp>
      <p:sp>
        <p:nvSpPr>
          <p:cNvPr id="3" name="Content Placeholder 2">
            <a:extLst>
              <a:ext uri="{FF2B5EF4-FFF2-40B4-BE49-F238E27FC236}">
                <a16:creationId xmlns:a16="http://schemas.microsoft.com/office/drawing/2014/main" id="{A1A775BE-DD46-155E-1075-327944011B15}"/>
              </a:ext>
            </a:extLst>
          </p:cNvPr>
          <p:cNvSpPr>
            <a:spLocks noGrp="1"/>
          </p:cNvSpPr>
          <p:nvPr>
            <p:ph idx="1"/>
          </p:nvPr>
        </p:nvSpPr>
        <p:spPr/>
        <p:txBody>
          <a:bodyPr>
            <a:normAutofit/>
          </a:bodyPr>
          <a:lstStyle/>
          <a:p>
            <a:pPr algn="just"/>
            <a:r>
              <a:rPr lang="en-US" sz="2800" dirty="0"/>
              <a:t>A central bank is a public institution that is responsible for implementing monetary policy, managing the currency of a country, or group of countries, and controlling the money supply.</a:t>
            </a:r>
            <a:endParaRPr lang="en-KE" sz="2800" dirty="0"/>
          </a:p>
        </p:txBody>
      </p:sp>
    </p:spTree>
    <p:extLst>
      <p:ext uri="{BB962C8B-B14F-4D97-AF65-F5344CB8AC3E}">
        <p14:creationId xmlns:p14="http://schemas.microsoft.com/office/powerpoint/2010/main" val="229504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239C-0EE9-5EC0-31B5-30FFD84963A0}"/>
              </a:ext>
            </a:extLst>
          </p:cNvPr>
          <p:cNvSpPr>
            <a:spLocks noGrp="1"/>
          </p:cNvSpPr>
          <p:nvPr>
            <p:ph type="title"/>
          </p:nvPr>
        </p:nvSpPr>
        <p:spPr/>
        <p:txBody>
          <a:bodyPr/>
          <a:lstStyle/>
          <a:p>
            <a:r>
              <a:rPr lang="en-US" dirty="0"/>
              <a:t>Conclusion</a:t>
            </a:r>
            <a:endParaRPr lang="en-KE" dirty="0"/>
          </a:p>
        </p:txBody>
      </p:sp>
      <p:sp>
        <p:nvSpPr>
          <p:cNvPr id="3" name="Content Placeholder 2">
            <a:extLst>
              <a:ext uri="{FF2B5EF4-FFF2-40B4-BE49-F238E27FC236}">
                <a16:creationId xmlns:a16="http://schemas.microsoft.com/office/drawing/2014/main" id="{28B6D1E7-CD2B-6BBA-D6CB-97DB0E430974}"/>
              </a:ext>
            </a:extLst>
          </p:cNvPr>
          <p:cNvSpPr>
            <a:spLocks noGrp="1"/>
          </p:cNvSpPr>
          <p:nvPr>
            <p:ph idx="1"/>
          </p:nvPr>
        </p:nvSpPr>
        <p:spPr/>
        <p:txBody>
          <a:bodyPr>
            <a:normAutofit/>
          </a:bodyPr>
          <a:lstStyle/>
          <a:p>
            <a:pPr algn="just"/>
            <a:r>
              <a:rPr lang="en-US" sz="2800" b="1" dirty="0"/>
              <a:t>Defining monetary policy </a:t>
            </a:r>
            <a:r>
              <a:rPr lang="en-US" sz="2800" dirty="0"/>
              <a:t>– central banks set macroeconomic objectives such as to ensure price stability and economic growth. To do this, financial authorities have tools like setting official interest rates, which have an impact on the cost of money. Based on the economic situation, central banks will opt to either increase official interest rates (to control inflation, for example) or decrease them (to encourage consumption and boost economic growth).</a:t>
            </a:r>
            <a:endParaRPr lang="en-KE" sz="2800" dirty="0"/>
          </a:p>
        </p:txBody>
      </p:sp>
    </p:spTree>
    <p:extLst>
      <p:ext uri="{BB962C8B-B14F-4D97-AF65-F5344CB8AC3E}">
        <p14:creationId xmlns:p14="http://schemas.microsoft.com/office/powerpoint/2010/main" val="194696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69223-2D6B-CDEA-A7DF-AC23184A6035}"/>
              </a:ext>
            </a:extLst>
          </p:cNvPr>
          <p:cNvSpPr>
            <a:spLocks noGrp="1"/>
          </p:cNvSpPr>
          <p:nvPr>
            <p:ph type="title"/>
          </p:nvPr>
        </p:nvSpPr>
        <p:spPr/>
        <p:txBody>
          <a:bodyPr/>
          <a:lstStyle/>
          <a:p>
            <a:r>
              <a:rPr lang="en-US" dirty="0"/>
              <a:t>CFA ZONES</a:t>
            </a:r>
            <a:endParaRPr lang="en-KE" dirty="0"/>
          </a:p>
        </p:txBody>
      </p:sp>
      <p:sp>
        <p:nvSpPr>
          <p:cNvPr id="3" name="Content Placeholder 2">
            <a:extLst>
              <a:ext uri="{FF2B5EF4-FFF2-40B4-BE49-F238E27FC236}">
                <a16:creationId xmlns:a16="http://schemas.microsoft.com/office/drawing/2014/main" id="{224AACC2-CAD9-42C0-08FB-9716C201B940}"/>
              </a:ext>
            </a:extLst>
          </p:cNvPr>
          <p:cNvSpPr>
            <a:spLocks noGrp="1"/>
          </p:cNvSpPr>
          <p:nvPr>
            <p:ph idx="1"/>
          </p:nvPr>
        </p:nvSpPr>
        <p:spPr/>
        <p:txBody>
          <a:bodyPr>
            <a:normAutofit/>
          </a:bodyPr>
          <a:lstStyle/>
          <a:p>
            <a:r>
              <a:rPr lang="en-US" sz="3200" dirty="0"/>
              <a:t>The Central African CFA franc (where "CFA" stands for </a:t>
            </a:r>
            <a:r>
              <a:rPr lang="en-US" sz="3200" dirty="0" err="1"/>
              <a:t>Coopération</a:t>
            </a:r>
            <a:r>
              <a:rPr lang="en-US" sz="3200" dirty="0"/>
              <a:t> Financière </a:t>
            </a:r>
            <a:r>
              <a:rPr lang="en-US" sz="3200" dirty="0" err="1"/>
              <a:t>en</a:t>
            </a:r>
            <a:r>
              <a:rPr lang="en-US" sz="3200" dirty="0"/>
              <a:t> Afrique centrale, i.e. "Financial Cooperation in Central Africa" in English), used in six Central African countries.</a:t>
            </a:r>
            <a:endParaRPr lang="en-KE" sz="3200" dirty="0"/>
          </a:p>
        </p:txBody>
      </p:sp>
    </p:spTree>
    <p:extLst>
      <p:ext uri="{BB962C8B-B14F-4D97-AF65-F5344CB8AC3E}">
        <p14:creationId xmlns:p14="http://schemas.microsoft.com/office/powerpoint/2010/main" val="16657966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CF0B4-F63A-449F-16D2-21B4E14AF409}"/>
              </a:ext>
            </a:extLst>
          </p:cNvPr>
          <p:cNvSpPr>
            <a:spLocks noGrp="1"/>
          </p:cNvSpPr>
          <p:nvPr>
            <p:ph type="title"/>
          </p:nvPr>
        </p:nvSpPr>
        <p:spPr/>
        <p:txBody>
          <a:bodyPr/>
          <a:lstStyle/>
          <a:p>
            <a:r>
              <a:rPr lang="en-US" dirty="0"/>
              <a:t>Conclusion</a:t>
            </a:r>
            <a:endParaRPr lang="en-KE" dirty="0"/>
          </a:p>
        </p:txBody>
      </p:sp>
      <p:sp>
        <p:nvSpPr>
          <p:cNvPr id="3" name="Content Placeholder 2">
            <a:extLst>
              <a:ext uri="{FF2B5EF4-FFF2-40B4-BE49-F238E27FC236}">
                <a16:creationId xmlns:a16="http://schemas.microsoft.com/office/drawing/2014/main" id="{0CF06ACA-E3B7-99A5-C570-D1A411D55887}"/>
              </a:ext>
            </a:extLst>
          </p:cNvPr>
          <p:cNvSpPr>
            <a:spLocks noGrp="1"/>
          </p:cNvSpPr>
          <p:nvPr>
            <p:ph idx="1"/>
          </p:nvPr>
        </p:nvSpPr>
        <p:spPr/>
        <p:txBody>
          <a:bodyPr>
            <a:normAutofit/>
          </a:bodyPr>
          <a:lstStyle/>
          <a:p>
            <a:pPr algn="just"/>
            <a:r>
              <a:rPr lang="en-US" sz="2800" b="1" dirty="0"/>
              <a:t>Regulating money in circulation </a:t>
            </a:r>
            <a:r>
              <a:rPr lang="en-US" sz="2800" dirty="0"/>
              <a:t>– they are the authority for issuing coins and notes, the money supply, and for regulating how much money is in circulation.  Central banks do this to inject liquidity into the economy so that different economic agents (families, companies and States) can use it in their transactions. With regard to currencies, central banks are also responsible for carrying out operations to ensure that exchange rates remain stable, as well for owning and controlling their official reserves.</a:t>
            </a:r>
            <a:endParaRPr lang="en-KE" sz="2800" dirty="0"/>
          </a:p>
        </p:txBody>
      </p:sp>
    </p:spTree>
    <p:extLst>
      <p:ext uri="{BB962C8B-B14F-4D97-AF65-F5344CB8AC3E}">
        <p14:creationId xmlns:p14="http://schemas.microsoft.com/office/powerpoint/2010/main" val="3971623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C92E-7861-6DA4-7A49-EB850D1E86E1}"/>
              </a:ext>
            </a:extLst>
          </p:cNvPr>
          <p:cNvSpPr>
            <a:spLocks noGrp="1"/>
          </p:cNvSpPr>
          <p:nvPr>
            <p:ph type="title"/>
          </p:nvPr>
        </p:nvSpPr>
        <p:spPr/>
        <p:txBody>
          <a:bodyPr/>
          <a:lstStyle/>
          <a:p>
            <a:r>
              <a:rPr lang="en-US" dirty="0"/>
              <a:t>Conclusion</a:t>
            </a:r>
            <a:endParaRPr lang="en-KE" dirty="0"/>
          </a:p>
        </p:txBody>
      </p:sp>
      <p:sp>
        <p:nvSpPr>
          <p:cNvPr id="3" name="Content Placeholder 2">
            <a:extLst>
              <a:ext uri="{FF2B5EF4-FFF2-40B4-BE49-F238E27FC236}">
                <a16:creationId xmlns:a16="http://schemas.microsoft.com/office/drawing/2014/main" id="{79D31932-47E9-6CEE-A16C-CD2C681641EE}"/>
              </a:ext>
            </a:extLst>
          </p:cNvPr>
          <p:cNvSpPr>
            <a:spLocks noGrp="1"/>
          </p:cNvSpPr>
          <p:nvPr>
            <p:ph idx="1"/>
          </p:nvPr>
        </p:nvSpPr>
        <p:spPr/>
        <p:txBody>
          <a:bodyPr>
            <a:normAutofit/>
          </a:bodyPr>
          <a:lstStyle/>
          <a:p>
            <a:pPr algn="just"/>
            <a:r>
              <a:rPr lang="en-US" sz="2800" b="1" dirty="0"/>
              <a:t>Overseeing the inter-bank market</a:t>
            </a:r>
            <a:r>
              <a:rPr lang="en-US" sz="2800" dirty="0"/>
              <a:t> – they ensure that the relevant financial laws are respected and they monitor national payment systems to make sure that they are working properly.</a:t>
            </a:r>
            <a:endParaRPr lang="en-KE" sz="2800" dirty="0"/>
          </a:p>
        </p:txBody>
      </p:sp>
    </p:spTree>
    <p:extLst>
      <p:ext uri="{BB962C8B-B14F-4D97-AF65-F5344CB8AC3E}">
        <p14:creationId xmlns:p14="http://schemas.microsoft.com/office/powerpoint/2010/main" val="36820883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999A-2460-83D8-F1D7-7A8A6803A306}"/>
              </a:ext>
            </a:extLst>
          </p:cNvPr>
          <p:cNvSpPr>
            <a:spLocks noGrp="1"/>
          </p:cNvSpPr>
          <p:nvPr>
            <p:ph type="title"/>
          </p:nvPr>
        </p:nvSpPr>
        <p:spPr/>
        <p:txBody>
          <a:bodyPr/>
          <a:lstStyle/>
          <a:p>
            <a:r>
              <a:rPr lang="en-US" dirty="0"/>
              <a:t>Conclusion</a:t>
            </a:r>
            <a:endParaRPr lang="en-KE" dirty="0"/>
          </a:p>
        </p:txBody>
      </p:sp>
      <p:sp>
        <p:nvSpPr>
          <p:cNvPr id="3" name="Content Placeholder 2">
            <a:extLst>
              <a:ext uri="{FF2B5EF4-FFF2-40B4-BE49-F238E27FC236}">
                <a16:creationId xmlns:a16="http://schemas.microsoft.com/office/drawing/2014/main" id="{7640A51C-63EF-39A7-1648-4D3270A8A22A}"/>
              </a:ext>
            </a:extLst>
          </p:cNvPr>
          <p:cNvSpPr>
            <a:spLocks noGrp="1"/>
          </p:cNvSpPr>
          <p:nvPr>
            <p:ph idx="1"/>
          </p:nvPr>
        </p:nvSpPr>
        <p:spPr/>
        <p:txBody>
          <a:bodyPr>
            <a:normAutofit/>
          </a:bodyPr>
          <a:lstStyle/>
          <a:p>
            <a:pPr algn="just"/>
            <a:r>
              <a:rPr lang="en-US" sz="2800" b="1" dirty="0"/>
              <a:t>Loaning liquidity to commercial banks if necessary for solvency issues</a:t>
            </a:r>
            <a:r>
              <a:rPr lang="en-US" sz="2800" dirty="0"/>
              <a:t> – aside from the loans made between institutions in the inter-bank market, as mentioned in the previous bullet point, commercial banks can also receive liquidity from central banks in exchange for collateral, such as guaranteed public bonds. This means that, if required, commercial banking institutions can cover what they need in the short-term, while the central banks try and ensure price stability by mediating in credit fluctuations.</a:t>
            </a:r>
            <a:endParaRPr lang="en-KE" sz="2800" dirty="0"/>
          </a:p>
        </p:txBody>
      </p:sp>
    </p:spTree>
    <p:extLst>
      <p:ext uri="{BB962C8B-B14F-4D97-AF65-F5344CB8AC3E}">
        <p14:creationId xmlns:p14="http://schemas.microsoft.com/office/powerpoint/2010/main" val="5343393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6E6F-2FDF-5FFD-5DFC-D9077029FDDE}"/>
              </a:ext>
            </a:extLst>
          </p:cNvPr>
          <p:cNvSpPr>
            <a:spLocks noGrp="1"/>
          </p:cNvSpPr>
          <p:nvPr>
            <p:ph type="title"/>
          </p:nvPr>
        </p:nvSpPr>
        <p:spPr/>
        <p:txBody>
          <a:bodyPr/>
          <a:lstStyle/>
          <a:p>
            <a:r>
              <a:rPr lang="en-US" dirty="0"/>
              <a:t>Conclusion</a:t>
            </a:r>
            <a:endParaRPr lang="en-KE" dirty="0"/>
          </a:p>
        </p:txBody>
      </p:sp>
      <p:sp>
        <p:nvSpPr>
          <p:cNvPr id="3" name="Content Placeholder 2">
            <a:extLst>
              <a:ext uri="{FF2B5EF4-FFF2-40B4-BE49-F238E27FC236}">
                <a16:creationId xmlns:a16="http://schemas.microsoft.com/office/drawing/2014/main" id="{B5131EDA-2BF7-0694-1048-D38DADBCA563}"/>
              </a:ext>
            </a:extLst>
          </p:cNvPr>
          <p:cNvSpPr>
            <a:spLocks noGrp="1"/>
          </p:cNvSpPr>
          <p:nvPr>
            <p:ph idx="1"/>
          </p:nvPr>
        </p:nvSpPr>
        <p:spPr/>
        <p:txBody>
          <a:bodyPr>
            <a:normAutofit/>
          </a:bodyPr>
          <a:lstStyle/>
          <a:p>
            <a:pPr algn="just"/>
            <a:r>
              <a:rPr lang="en-US" sz="2800" b="1" dirty="0"/>
              <a:t>Taking on an advisory role </a:t>
            </a:r>
            <a:r>
              <a:rPr lang="en-US" sz="2800" dirty="0"/>
              <a:t>– they regularly produce studies and reports that are useful for governments or private organizations, for example.</a:t>
            </a:r>
            <a:endParaRPr lang="en-KE" sz="2800" dirty="0"/>
          </a:p>
        </p:txBody>
      </p:sp>
    </p:spTree>
    <p:extLst>
      <p:ext uri="{BB962C8B-B14F-4D97-AF65-F5344CB8AC3E}">
        <p14:creationId xmlns:p14="http://schemas.microsoft.com/office/powerpoint/2010/main" val="33879266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88C5-5561-266B-644B-9600EA47A3B9}"/>
              </a:ext>
            </a:extLst>
          </p:cNvPr>
          <p:cNvSpPr>
            <a:spLocks noGrp="1"/>
          </p:cNvSpPr>
          <p:nvPr>
            <p:ph type="title"/>
          </p:nvPr>
        </p:nvSpPr>
        <p:spPr/>
        <p:txBody>
          <a:bodyPr/>
          <a:lstStyle/>
          <a:p>
            <a:r>
              <a:rPr lang="en-US" dirty="0"/>
              <a:t>Conclusion</a:t>
            </a:r>
            <a:endParaRPr lang="en-KE" dirty="0"/>
          </a:p>
        </p:txBody>
      </p:sp>
      <p:sp>
        <p:nvSpPr>
          <p:cNvPr id="3" name="Content Placeholder 2">
            <a:extLst>
              <a:ext uri="{FF2B5EF4-FFF2-40B4-BE49-F238E27FC236}">
                <a16:creationId xmlns:a16="http://schemas.microsoft.com/office/drawing/2014/main" id="{488F8EBE-4D33-F772-2CF0-4D25E95EDAA8}"/>
              </a:ext>
            </a:extLst>
          </p:cNvPr>
          <p:cNvSpPr>
            <a:spLocks noGrp="1"/>
          </p:cNvSpPr>
          <p:nvPr>
            <p:ph idx="1"/>
          </p:nvPr>
        </p:nvSpPr>
        <p:spPr/>
        <p:txBody>
          <a:bodyPr>
            <a:normAutofit/>
          </a:bodyPr>
          <a:lstStyle/>
          <a:p>
            <a:pPr algn="just"/>
            <a:r>
              <a:rPr lang="en-US" sz="2800" dirty="0"/>
              <a:t>Central banks do all of this independently of the political group in power in any given country, as they aim to ensure the stability of the financial system. </a:t>
            </a:r>
          </a:p>
          <a:p>
            <a:pPr algn="just"/>
            <a:r>
              <a:rPr lang="en-US" sz="2800" dirty="0"/>
              <a:t>Their decisions are directly dependent on the supervisory body that composes the financial institution</a:t>
            </a:r>
            <a:endParaRPr lang="en-KE" sz="2800" dirty="0"/>
          </a:p>
        </p:txBody>
      </p:sp>
    </p:spTree>
    <p:extLst>
      <p:ext uri="{BB962C8B-B14F-4D97-AF65-F5344CB8AC3E}">
        <p14:creationId xmlns:p14="http://schemas.microsoft.com/office/powerpoint/2010/main" val="2711167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D524-81AB-DBD0-7F6E-CA58DC324BD2}"/>
              </a:ext>
            </a:extLst>
          </p:cNvPr>
          <p:cNvSpPr>
            <a:spLocks noGrp="1"/>
          </p:cNvSpPr>
          <p:nvPr>
            <p:ph type="title"/>
          </p:nvPr>
        </p:nvSpPr>
        <p:spPr/>
        <p:txBody>
          <a:bodyPr/>
          <a:lstStyle/>
          <a:p>
            <a:r>
              <a:rPr lang="en-US" dirty="0"/>
              <a:t>CAT TOPICS</a:t>
            </a:r>
            <a:endParaRPr lang="en-KE" dirty="0"/>
          </a:p>
        </p:txBody>
      </p:sp>
      <p:sp>
        <p:nvSpPr>
          <p:cNvPr id="3" name="Content Placeholder 2">
            <a:extLst>
              <a:ext uri="{FF2B5EF4-FFF2-40B4-BE49-F238E27FC236}">
                <a16:creationId xmlns:a16="http://schemas.microsoft.com/office/drawing/2014/main" id="{214CF1BA-98F1-1F3B-DBAB-FEE0E337E983}"/>
              </a:ext>
            </a:extLst>
          </p:cNvPr>
          <p:cNvSpPr>
            <a:spLocks noGrp="1"/>
          </p:cNvSpPr>
          <p:nvPr>
            <p:ph idx="1"/>
          </p:nvPr>
        </p:nvSpPr>
        <p:spPr/>
        <p:txBody>
          <a:bodyPr>
            <a:noAutofit/>
          </a:bodyPr>
          <a:lstStyle/>
          <a:p>
            <a:pPr algn="just"/>
            <a:r>
              <a:rPr lang="en-US" sz="2800" dirty="0"/>
              <a:t>The Role of the Central Bank of Kenya in Safeguarding Monetary Stability: A Legal and Policy Analysis</a:t>
            </a:r>
          </a:p>
          <a:p>
            <a:pPr algn="just"/>
            <a:r>
              <a:rPr lang="en-US" sz="2800" dirty="0"/>
              <a:t>Regulating Commercial Banks and Financial Institutions: The Supervisory Function of the Central Bank of Kenya in Law and Practice</a:t>
            </a:r>
          </a:p>
          <a:p>
            <a:pPr algn="just"/>
            <a:r>
              <a:rPr lang="en-US" sz="2800" dirty="0"/>
              <a:t>The Central Bank of Kenya as Banker to the Government: Legal Foundations and Practical Implications for Public Financial Management</a:t>
            </a:r>
            <a:endParaRPr lang="en-KE" sz="2800" dirty="0"/>
          </a:p>
        </p:txBody>
      </p:sp>
    </p:spTree>
    <p:extLst>
      <p:ext uri="{BB962C8B-B14F-4D97-AF65-F5344CB8AC3E}">
        <p14:creationId xmlns:p14="http://schemas.microsoft.com/office/powerpoint/2010/main" val="320726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E742-1FA1-5360-7AD9-8993CE4CC689}"/>
              </a:ext>
            </a:extLst>
          </p:cNvPr>
          <p:cNvSpPr>
            <a:spLocks noGrp="1"/>
          </p:cNvSpPr>
          <p:nvPr>
            <p:ph type="title"/>
          </p:nvPr>
        </p:nvSpPr>
        <p:spPr/>
        <p:txBody>
          <a:bodyPr/>
          <a:lstStyle/>
          <a:p>
            <a:r>
              <a:rPr lang="en-US" dirty="0"/>
              <a:t>The Central African CFA franc</a:t>
            </a:r>
            <a:endParaRPr lang="en-KE" dirty="0"/>
          </a:p>
        </p:txBody>
      </p:sp>
      <p:sp>
        <p:nvSpPr>
          <p:cNvPr id="3" name="Content Placeholder 2">
            <a:extLst>
              <a:ext uri="{FF2B5EF4-FFF2-40B4-BE49-F238E27FC236}">
                <a16:creationId xmlns:a16="http://schemas.microsoft.com/office/drawing/2014/main" id="{16AC9686-0388-03C2-B0B5-8B4ED87ACF51}"/>
              </a:ext>
            </a:extLst>
          </p:cNvPr>
          <p:cNvSpPr>
            <a:spLocks noGrp="1"/>
          </p:cNvSpPr>
          <p:nvPr>
            <p:ph idx="1"/>
          </p:nvPr>
        </p:nvSpPr>
        <p:spPr/>
        <p:txBody>
          <a:bodyPr>
            <a:normAutofit/>
          </a:bodyPr>
          <a:lstStyle/>
          <a:p>
            <a:pPr algn="just"/>
            <a:r>
              <a:rPr lang="en-US" sz="3200" dirty="0"/>
              <a:t>Central Africa CFA Franc: Cameroon, Central African Republic, Chad, Republic of the Congo, Equatorial Guinea and Gabon</a:t>
            </a:r>
            <a:endParaRPr lang="en-KE" sz="3200" dirty="0"/>
          </a:p>
        </p:txBody>
      </p:sp>
    </p:spTree>
    <p:extLst>
      <p:ext uri="{BB962C8B-B14F-4D97-AF65-F5344CB8AC3E}">
        <p14:creationId xmlns:p14="http://schemas.microsoft.com/office/powerpoint/2010/main" val="3760242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A8FC-6FEF-7F5A-4891-36619EA75352}"/>
              </a:ext>
            </a:extLst>
          </p:cNvPr>
          <p:cNvSpPr>
            <a:spLocks noGrp="1"/>
          </p:cNvSpPr>
          <p:nvPr>
            <p:ph type="title"/>
          </p:nvPr>
        </p:nvSpPr>
        <p:spPr/>
        <p:txBody>
          <a:bodyPr/>
          <a:lstStyle/>
          <a:p>
            <a:r>
              <a:rPr lang="en-US" dirty="0"/>
              <a:t>CFA Franc Zones</a:t>
            </a:r>
            <a:endParaRPr lang="en-KE" dirty="0"/>
          </a:p>
        </p:txBody>
      </p:sp>
      <p:sp>
        <p:nvSpPr>
          <p:cNvPr id="3" name="Content Placeholder 2">
            <a:extLst>
              <a:ext uri="{FF2B5EF4-FFF2-40B4-BE49-F238E27FC236}">
                <a16:creationId xmlns:a16="http://schemas.microsoft.com/office/drawing/2014/main" id="{13E6D7DD-EA07-D14B-E315-F812D7A403B9}"/>
              </a:ext>
            </a:extLst>
          </p:cNvPr>
          <p:cNvSpPr>
            <a:spLocks noGrp="1"/>
          </p:cNvSpPr>
          <p:nvPr>
            <p:ph idx="1"/>
          </p:nvPr>
        </p:nvSpPr>
        <p:spPr/>
        <p:txBody>
          <a:bodyPr>
            <a:normAutofit/>
          </a:bodyPr>
          <a:lstStyle/>
          <a:p>
            <a:pPr algn="just"/>
            <a:r>
              <a:rPr lang="en-US" sz="3200" dirty="0"/>
              <a:t>Both categories of CFA francs have a fixed exchange rate (peg) to the euro guaranteed by France: €1 = F.CFA 655.957 exactly. </a:t>
            </a:r>
          </a:p>
          <a:p>
            <a:pPr algn="just"/>
            <a:r>
              <a:rPr lang="en-US" sz="3200" dirty="0"/>
              <a:t>In order to ensure this convertibility guarantee, member countries are required to deposit half of their foreign exchange reserves with the French Treasury.</a:t>
            </a:r>
            <a:endParaRPr lang="en-KE" sz="3200" dirty="0"/>
          </a:p>
        </p:txBody>
      </p:sp>
    </p:spTree>
    <p:extLst>
      <p:ext uri="{BB962C8B-B14F-4D97-AF65-F5344CB8AC3E}">
        <p14:creationId xmlns:p14="http://schemas.microsoft.com/office/powerpoint/2010/main" val="2942663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4B5A3-7FA9-49AC-ACA6-4127C81289CA}"/>
              </a:ext>
            </a:extLst>
          </p:cNvPr>
          <p:cNvSpPr>
            <a:spLocks noGrp="1"/>
          </p:cNvSpPr>
          <p:nvPr>
            <p:ph type="title"/>
          </p:nvPr>
        </p:nvSpPr>
        <p:spPr/>
        <p:txBody>
          <a:bodyPr/>
          <a:lstStyle/>
          <a:p>
            <a:r>
              <a:rPr lang="en-US" dirty="0"/>
              <a:t>Introduction</a:t>
            </a:r>
            <a:endParaRPr lang="en-KE" dirty="0"/>
          </a:p>
        </p:txBody>
      </p:sp>
      <p:sp>
        <p:nvSpPr>
          <p:cNvPr id="3" name="Content Placeholder 2">
            <a:extLst>
              <a:ext uri="{FF2B5EF4-FFF2-40B4-BE49-F238E27FC236}">
                <a16:creationId xmlns:a16="http://schemas.microsoft.com/office/drawing/2014/main" id="{E2F6C29D-152B-4446-BD2F-080DD220799E}"/>
              </a:ext>
            </a:extLst>
          </p:cNvPr>
          <p:cNvSpPr>
            <a:spLocks noGrp="1"/>
          </p:cNvSpPr>
          <p:nvPr>
            <p:ph idx="1"/>
          </p:nvPr>
        </p:nvSpPr>
        <p:spPr/>
        <p:txBody>
          <a:bodyPr>
            <a:normAutofit/>
          </a:bodyPr>
          <a:lstStyle/>
          <a:p>
            <a:pPr algn="just"/>
            <a:r>
              <a:rPr lang="en-US" sz="3200" dirty="0"/>
              <a:t>The main function of a central bank is to act as governor of the machinery of credit in order to secure stability of prices. </a:t>
            </a:r>
          </a:p>
          <a:p>
            <a:pPr algn="just"/>
            <a:r>
              <a:rPr lang="en-US" sz="3200" dirty="0"/>
              <a:t>It regulates the volume of credit and currency, pumping in more money when market is dry of cash, and pumping out money when there is excess of credit.</a:t>
            </a:r>
            <a:endParaRPr lang="en-KE" sz="3200" dirty="0"/>
          </a:p>
        </p:txBody>
      </p:sp>
    </p:spTree>
    <p:extLst>
      <p:ext uri="{BB962C8B-B14F-4D97-AF65-F5344CB8AC3E}">
        <p14:creationId xmlns:p14="http://schemas.microsoft.com/office/powerpoint/2010/main" val="31397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6BDF-599B-48BD-B440-B73345204E79}"/>
              </a:ext>
            </a:extLst>
          </p:cNvPr>
          <p:cNvSpPr>
            <a:spLocks noGrp="1"/>
          </p:cNvSpPr>
          <p:nvPr>
            <p:ph type="title"/>
          </p:nvPr>
        </p:nvSpPr>
        <p:spPr/>
        <p:txBody>
          <a:bodyPr/>
          <a:lstStyle/>
          <a:p>
            <a:r>
              <a:rPr lang="en-GB" dirty="0"/>
              <a:t>Issue of Currency</a:t>
            </a:r>
            <a:endParaRPr lang="en-KE" dirty="0"/>
          </a:p>
        </p:txBody>
      </p:sp>
      <p:sp>
        <p:nvSpPr>
          <p:cNvPr id="3" name="Content Placeholder 2">
            <a:extLst>
              <a:ext uri="{FF2B5EF4-FFF2-40B4-BE49-F238E27FC236}">
                <a16:creationId xmlns:a16="http://schemas.microsoft.com/office/drawing/2014/main" id="{1D3AE3A0-42DF-4575-A686-41337E27ECA4}"/>
              </a:ext>
            </a:extLst>
          </p:cNvPr>
          <p:cNvSpPr>
            <a:spLocks noGrp="1"/>
          </p:cNvSpPr>
          <p:nvPr>
            <p:ph idx="1"/>
          </p:nvPr>
        </p:nvSpPr>
        <p:spPr/>
        <p:txBody>
          <a:bodyPr>
            <a:normAutofit/>
          </a:bodyPr>
          <a:lstStyle/>
          <a:p>
            <a:pPr algn="just"/>
            <a:r>
              <a:rPr lang="en-US" sz="2800" dirty="0"/>
              <a:t>The central bank is given the sole monopoly of issuing currency in order to secure control over volume of currency and credit. </a:t>
            </a:r>
          </a:p>
          <a:p>
            <a:pPr algn="just"/>
            <a:r>
              <a:rPr lang="en-US" sz="2800" dirty="0"/>
              <a:t>These notes and coins circulate throughout the country as legal tender money. </a:t>
            </a:r>
          </a:p>
          <a:p>
            <a:pPr algn="just"/>
            <a:r>
              <a:rPr lang="en-US" sz="2800" dirty="0"/>
              <a:t>It has to keep a reserve in the form of gold and foreign securities (dollars, Euros, Yen, Yuan and other convertible currencies) as per statutory rules against the notes issued by it</a:t>
            </a:r>
            <a:endParaRPr lang="en-KE" sz="2800" dirty="0"/>
          </a:p>
        </p:txBody>
      </p:sp>
    </p:spTree>
    <p:extLst>
      <p:ext uri="{BB962C8B-B14F-4D97-AF65-F5344CB8AC3E}">
        <p14:creationId xmlns:p14="http://schemas.microsoft.com/office/powerpoint/2010/main" val="894279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{7DB0C6DD-ED8C-4CAA-B583-FA8504F319BE}tf03457452</Template>
  <TotalTime>334</TotalTime>
  <Words>3208</Words>
  <Application>Microsoft Office PowerPoint</Application>
  <PresentationFormat>Widescreen</PresentationFormat>
  <Paragraphs>188</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Times New Roman</vt:lpstr>
      <vt:lpstr>Celestial</vt:lpstr>
      <vt:lpstr>Central banks</vt:lpstr>
      <vt:lpstr>iNTRODUCTION</vt:lpstr>
      <vt:lpstr>CFA ZONES</vt:lpstr>
      <vt:lpstr>West African economic monetary union</vt:lpstr>
      <vt:lpstr>CFA ZONES</vt:lpstr>
      <vt:lpstr>The Central African CFA franc</vt:lpstr>
      <vt:lpstr>CFA Franc Zones</vt:lpstr>
      <vt:lpstr>Introduction</vt:lpstr>
      <vt:lpstr>Issue of Currency</vt:lpstr>
      <vt:lpstr>Issue of Currency</vt:lpstr>
      <vt:lpstr>Banker to Government</vt:lpstr>
      <vt:lpstr>Banker to the government</vt:lpstr>
      <vt:lpstr>BANKER TO THE GOVERNMENT</vt:lpstr>
      <vt:lpstr>Bankers’ Bank and Supervisor</vt:lpstr>
      <vt:lpstr>Bankers’ Bank and Supervisor</vt:lpstr>
      <vt:lpstr>Bankers’ Bank and Supervisor </vt:lpstr>
      <vt:lpstr>Controller of Credit and Money Supply</vt:lpstr>
      <vt:lpstr>Controller of Credit and Money Supply</vt:lpstr>
      <vt:lpstr>Instruments of money policy</vt:lpstr>
      <vt:lpstr>(i) Bank Rate  </vt:lpstr>
      <vt:lpstr>Instrument of monetary policy</vt:lpstr>
      <vt:lpstr>(ii) Open Market Operations </vt:lpstr>
      <vt:lpstr>Monetary policy</vt:lpstr>
      <vt:lpstr>(iii) Cash Reserve Ratio (CRR) </vt:lpstr>
      <vt:lpstr>(iii) Cash Reserve Ratio (CRR) </vt:lpstr>
      <vt:lpstr>Exchange Control</vt:lpstr>
      <vt:lpstr>Exchange Control</vt:lpstr>
      <vt:lpstr>Exchange Control</vt:lpstr>
      <vt:lpstr>Lender of Last Resort</vt:lpstr>
      <vt:lpstr>Lender of Last Resort</vt:lpstr>
      <vt:lpstr>Custodian of Foreign Exchange or Balances</vt:lpstr>
      <vt:lpstr>Bullion</vt:lpstr>
      <vt:lpstr>Clearing House Function</vt:lpstr>
      <vt:lpstr>Collection and Publication of Data</vt:lpstr>
      <vt:lpstr>Central Bank of Kenya</vt:lpstr>
      <vt:lpstr>CBK</vt:lpstr>
      <vt:lpstr>cbk</vt:lpstr>
      <vt:lpstr>cbk</vt:lpstr>
      <vt:lpstr>CBK MANDATE</vt:lpstr>
      <vt:lpstr>CBK MANDATE</vt:lpstr>
      <vt:lpstr>CBK MANDATE</vt:lpstr>
      <vt:lpstr>The Central Bank’s mandate is discharged through six core functions</vt:lpstr>
      <vt:lpstr>The Central Bank’s mandate is discharged through six core functions</vt:lpstr>
      <vt:lpstr>The Central Bank’s mandate is discharged through six core functions</vt:lpstr>
      <vt:lpstr>The Central Bank’s mandate is discharged through six core functions</vt:lpstr>
      <vt:lpstr>The Central Bank’s mandate is discharged through six core functions</vt:lpstr>
      <vt:lpstr>The Central Bank’s mandate is discharged through six core functions</vt:lpstr>
      <vt:lpstr>Conclusion</vt:lpstr>
      <vt:lpstr>Conclusion</vt:lpstr>
      <vt:lpstr>Conclusion</vt:lpstr>
      <vt:lpstr>Conclusion</vt:lpstr>
      <vt:lpstr>Conclusion</vt:lpstr>
      <vt:lpstr>Conclusion</vt:lpstr>
      <vt:lpstr>Conclusion</vt:lpstr>
      <vt:lpstr>CAT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 banks</dc:title>
  <dc:creator>wp@syie.onmicrosoft.com</dc:creator>
  <cp:lastModifiedBy>HP</cp:lastModifiedBy>
  <cp:revision>24</cp:revision>
  <dcterms:created xsi:type="dcterms:W3CDTF">2021-07-07T16:34:35Z</dcterms:created>
  <dcterms:modified xsi:type="dcterms:W3CDTF">2025-06-16T18:18:30Z</dcterms:modified>
</cp:coreProperties>
</file>