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C9CDF-FC33-48FB-85DA-FB9FF1BBCFFE}" type="datetimeFigureOut">
              <a:rPr lang="en-US" smtClean="0"/>
              <a:t>6/3/2025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87D37-F64C-4EBC-8710-F33EC5C5A05A}" type="slidenum">
              <a:rPr lang="en-US" smtClean="0"/>
              <a:t>‹#›</a:t>
            </a:fld>
            <a:endParaRPr lang="en-US"/>
          </a:p>
        </p:txBody>
      </p:sp>
    </p:spTree>
    <p:extLst>
      <p:ext uri="{BB962C8B-B14F-4D97-AF65-F5344CB8AC3E}">
        <p14:creationId xmlns:p14="http://schemas.microsoft.com/office/powerpoint/2010/main" val="2656467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87D37-F64C-4EBC-8710-F33EC5C5A05A}" type="slidenum">
              <a:rPr lang="en-US" smtClean="0"/>
              <a:t>23</a:t>
            </a:fld>
            <a:endParaRPr lang="en-US"/>
          </a:p>
        </p:txBody>
      </p:sp>
    </p:spTree>
    <p:extLst>
      <p:ext uri="{BB962C8B-B14F-4D97-AF65-F5344CB8AC3E}">
        <p14:creationId xmlns:p14="http://schemas.microsoft.com/office/powerpoint/2010/main" val="46566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28FE4E-B93C-452D-96CB-C8BBE759ADD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8FE4E-B93C-452D-96CB-C8BBE759ADD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8FE4E-B93C-452D-96CB-C8BBE759ADD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8FE4E-B93C-452D-96CB-C8BBE759ADD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8FE4E-B93C-452D-96CB-C8BBE759ADD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28FE4E-B93C-452D-96CB-C8BBE759ADD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28FE4E-B93C-452D-96CB-C8BBE759ADDB}"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28FE4E-B93C-452D-96CB-C8BBE759ADDB}"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8FE4E-B93C-452D-96CB-C8BBE759ADDB}"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8FE4E-B93C-452D-96CB-C8BBE759ADD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8FE4E-B93C-452D-96CB-C8BBE759ADD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B772A-FF19-42F5-9825-1E12FC1151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8FE4E-B93C-452D-96CB-C8BBE759ADDB}" type="datetimeFigureOut">
              <a:rPr lang="en-US" smtClean="0"/>
              <a:t>6/3/2025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B772A-FF19-42F5-9825-1E12FC1151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dy@cuea.edu" TargetMode="External"/><Relationship Id="rId2" Type="http://schemas.openxmlformats.org/officeDocument/2006/relationships/hyperlink" Target="mailto:andyconie@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Banking Law 2</a:t>
            </a:r>
            <a:br>
              <a:rPr lang="en-US"/>
            </a:br>
            <a:r>
              <a:rPr lang="en-US"/>
              <a:t>Origin </a:t>
            </a:r>
            <a:r>
              <a:rPr lang="en-US" dirty="0"/>
              <a:t>of  banking in Kenya</a:t>
            </a:r>
          </a:p>
        </p:txBody>
      </p:sp>
      <p:sp>
        <p:nvSpPr>
          <p:cNvPr id="3" name="Subtitle 2"/>
          <p:cNvSpPr>
            <a:spLocks noGrp="1"/>
          </p:cNvSpPr>
          <p:nvPr>
            <p:ph type="subTitle" idx="1"/>
          </p:nvPr>
        </p:nvSpPr>
        <p:spPr/>
        <p:txBody>
          <a:bodyPr/>
          <a:lstStyle/>
          <a:p>
            <a:r>
              <a:rPr lang="en-US">
                <a:hlinkClick r:id="rId2"/>
              </a:rPr>
              <a:t>andyconie</a:t>
            </a:r>
            <a:r>
              <a:rPr lang="en-US" dirty="0">
                <a:hlinkClick r:id="rId2"/>
              </a:rPr>
              <a:t>@gmail.com</a:t>
            </a:r>
            <a:r>
              <a:rPr lang="en-US" dirty="0"/>
              <a:t> or </a:t>
            </a:r>
            <a:r>
              <a:rPr lang="en-US" dirty="0">
                <a:hlinkClick r:id="rId3"/>
              </a:rPr>
              <a:t>andy@cuea.edu</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Bank of SA </a:t>
            </a:r>
            <a:r>
              <a:rPr lang="en-US" dirty="0" err="1"/>
              <a:t>Eldoret</a:t>
            </a:r>
            <a:r>
              <a:rPr lang="en-US" dirty="0"/>
              <a:t>, 1912</a:t>
            </a:r>
          </a:p>
        </p:txBody>
      </p:sp>
      <p:pic>
        <p:nvPicPr>
          <p:cNvPr id="4" name="Content Placeholder 3" descr="https://www.centralbank.go.ke/wp-content/uploads/2016/10/StandardBankEldoret.jpg"/>
          <p:cNvPicPr>
            <a:picLocks noGrp="1"/>
          </p:cNvPicPr>
          <p:nvPr>
            <p:ph idx="1"/>
          </p:nvPr>
        </p:nvPicPr>
        <p:blipFill>
          <a:blip r:embed="rId2" cstate="print"/>
          <a:srcRect/>
          <a:stretch>
            <a:fillRect/>
          </a:stretch>
        </p:blipFill>
        <p:spPr bwMode="auto">
          <a:xfrm>
            <a:off x="1554691" y="1600200"/>
            <a:ext cx="6034617" cy="45259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growth</a:t>
            </a:r>
          </a:p>
        </p:txBody>
      </p:sp>
      <p:sp>
        <p:nvSpPr>
          <p:cNvPr id="3" name="Content Placeholder 2"/>
          <p:cNvSpPr>
            <a:spLocks noGrp="1"/>
          </p:cNvSpPr>
          <p:nvPr>
            <p:ph idx="1"/>
          </p:nvPr>
        </p:nvSpPr>
        <p:spPr/>
        <p:txBody>
          <a:bodyPr/>
          <a:lstStyle/>
          <a:p>
            <a:r>
              <a:rPr lang="en-GB" dirty="0"/>
              <a:t>The expansion of the banking networks grew from one branch in the town of Mombasa in 1896 and eight branches for  NBI to five towns before the First World War having added Nairobi, </a:t>
            </a:r>
            <a:r>
              <a:rPr lang="en-GB" dirty="0" err="1"/>
              <a:t>Nakuru</a:t>
            </a:r>
            <a:r>
              <a:rPr lang="en-GB" dirty="0"/>
              <a:t>, Kisumu and </a:t>
            </a:r>
            <a:r>
              <a:rPr lang="en-GB" dirty="0" err="1"/>
              <a:t>Eldoret</a:t>
            </a:r>
            <a:r>
              <a:rPr lang="en-GB" dirty="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Growth</a:t>
            </a:r>
          </a:p>
        </p:txBody>
      </p:sp>
      <p:sp>
        <p:nvSpPr>
          <p:cNvPr id="3" name="Content Placeholder 2"/>
          <p:cNvSpPr>
            <a:spLocks noGrp="1"/>
          </p:cNvSpPr>
          <p:nvPr>
            <p:ph idx="1"/>
          </p:nvPr>
        </p:nvSpPr>
        <p:spPr/>
        <p:txBody>
          <a:bodyPr>
            <a:normAutofit lnSpcReduction="10000"/>
          </a:bodyPr>
          <a:lstStyle/>
          <a:p>
            <a:r>
              <a:rPr lang="en-GB" dirty="0"/>
              <a:t>The National Bank of South Africa, which was to become Barclays Bank DCO in 1926, arrived in Mombasa in 1916. During the Great Depression from 1929 to 1939, there was a gold rush to </a:t>
            </a:r>
            <a:r>
              <a:rPr lang="en-GB" dirty="0" err="1"/>
              <a:t>Kakamega</a:t>
            </a:r>
            <a:r>
              <a:rPr lang="en-GB" dirty="0"/>
              <a:t> and in 1934 there were two bank branches opened in the town to service the prospectors. </a:t>
            </a:r>
          </a:p>
          <a:p>
            <a:r>
              <a:rPr lang="en-GB" dirty="0"/>
              <a:t>These branches did not survive and were closed during the Second World War.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growth Cont</a:t>
            </a:r>
          </a:p>
        </p:txBody>
      </p:sp>
      <p:sp>
        <p:nvSpPr>
          <p:cNvPr id="3" name="Content Placeholder 2"/>
          <p:cNvSpPr>
            <a:spLocks noGrp="1"/>
          </p:cNvSpPr>
          <p:nvPr>
            <p:ph idx="1"/>
          </p:nvPr>
        </p:nvSpPr>
        <p:spPr/>
        <p:txBody>
          <a:bodyPr/>
          <a:lstStyle/>
          <a:p>
            <a:r>
              <a:rPr lang="en-GB" dirty="0"/>
              <a:t>By 1948, banks were to be found in 10 towns having expanded to </a:t>
            </a:r>
            <a:r>
              <a:rPr lang="en-GB" dirty="0" err="1"/>
              <a:t>Nyeri</a:t>
            </a:r>
            <a:r>
              <a:rPr lang="en-GB" dirty="0"/>
              <a:t>, </a:t>
            </a:r>
            <a:r>
              <a:rPr lang="en-GB" dirty="0" err="1"/>
              <a:t>Nanyuki</a:t>
            </a:r>
            <a:r>
              <a:rPr lang="en-GB" dirty="0"/>
              <a:t>, </a:t>
            </a:r>
            <a:r>
              <a:rPr lang="en-GB" dirty="0" err="1"/>
              <a:t>Kitale</a:t>
            </a:r>
            <a:r>
              <a:rPr lang="en-GB" dirty="0"/>
              <a:t>, </a:t>
            </a:r>
            <a:r>
              <a:rPr lang="en-GB" dirty="0" err="1"/>
              <a:t>Kericho</a:t>
            </a:r>
            <a:r>
              <a:rPr lang="en-GB" dirty="0"/>
              <a:t> and Thompson’s Falls (</a:t>
            </a:r>
            <a:r>
              <a:rPr lang="en-GB" dirty="0" err="1"/>
              <a:t>Nyahururu</a:t>
            </a:r>
            <a:r>
              <a:rPr lang="en-GB" dirty="0"/>
              <a:t>) with 18 branches as Mombasa, Nairobi, </a:t>
            </a:r>
            <a:r>
              <a:rPr lang="en-GB" dirty="0" err="1"/>
              <a:t>Nakuru</a:t>
            </a:r>
            <a:r>
              <a:rPr lang="en-GB" dirty="0"/>
              <a:t> and </a:t>
            </a:r>
            <a:r>
              <a:rPr lang="en-GB" dirty="0" err="1"/>
              <a:t>Kisumu</a:t>
            </a:r>
            <a:r>
              <a:rPr lang="en-GB" dirty="0"/>
              <a:t> all got representation from the three banks.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sz="3200" dirty="0"/>
              <a:t>Kenyan Banks</a:t>
            </a:r>
          </a:p>
        </p:txBody>
      </p:sp>
      <p:sp>
        <p:nvSpPr>
          <p:cNvPr id="3" name="Content Placeholder 2"/>
          <p:cNvSpPr>
            <a:spLocks noGrp="1"/>
          </p:cNvSpPr>
          <p:nvPr>
            <p:ph idx="1"/>
          </p:nvPr>
        </p:nvSpPr>
        <p:spPr>
          <a:xfrm>
            <a:off x="457200" y="692696"/>
            <a:ext cx="8229600" cy="5433467"/>
          </a:xfrm>
        </p:spPr>
        <p:txBody>
          <a:bodyPr>
            <a:normAutofit lnSpcReduction="10000"/>
          </a:bodyPr>
          <a:lstStyle/>
          <a:p>
            <a:r>
              <a:rPr lang="en-GB" dirty="0"/>
              <a:t>As time progressed, the changing landscape of banking began to note the entrance of fully indigenous banks. </a:t>
            </a:r>
          </a:p>
          <a:p>
            <a:r>
              <a:rPr lang="en-GB" dirty="0"/>
              <a:t>Kenya’s first fully locally owned commercial bank was the </a:t>
            </a:r>
            <a:r>
              <a:rPr lang="en-GB" b="1" dirty="0"/>
              <a:t>Co-operative Bank of Kenya, </a:t>
            </a:r>
            <a:r>
              <a:rPr lang="en-GB" dirty="0"/>
              <a:t>which was initially a co-operative society.</a:t>
            </a:r>
          </a:p>
          <a:p>
            <a:r>
              <a:rPr lang="en-GB" dirty="0"/>
              <a:t> It served the needs of growing farming communities and started operations in 1968.</a:t>
            </a:r>
          </a:p>
          <a:p>
            <a:r>
              <a:rPr lang="en-GB" dirty="0"/>
              <a:t>In the same year, the National Bank of Kenya became the first fully-owned government bank.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Kenyan Banks Cont</a:t>
            </a:r>
          </a:p>
        </p:txBody>
      </p:sp>
      <p:sp>
        <p:nvSpPr>
          <p:cNvPr id="3" name="Content Placeholder 2"/>
          <p:cNvSpPr>
            <a:spLocks noGrp="1"/>
          </p:cNvSpPr>
          <p:nvPr>
            <p:ph idx="1"/>
          </p:nvPr>
        </p:nvSpPr>
        <p:spPr/>
        <p:txBody>
          <a:bodyPr/>
          <a:lstStyle/>
          <a:p>
            <a:r>
              <a:rPr lang="en-GB" dirty="0"/>
              <a:t>In 1971, the Kenya Commercial Bank was formed following the merger of the National and </a:t>
            </a:r>
            <a:r>
              <a:rPr lang="en-GB" dirty="0" err="1"/>
              <a:t>Grindlays</a:t>
            </a:r>
            <a:r>
              <a:rPr lang="en-GB" dirty="0"/>
              <a:t> Bank, with the government owning a 60-per cent majority stake. </a:t>
            </a:r>
          </a:p>
          <a:p>
            <a:r>
              <a:rPr lang="en-GB" dirty="0"/>
              <a:t>It took pole position as the largest of the country’s commercial banks in terms of deposits and number of branches-WHY WAS THIS SO?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banks in Kenya</a:t>
            </a:r>
          </a:p>
        </p:txBody>
      </p:sp>
      <p:sp>
        <p:nvSpPr>
          <p:cNvPr id="3" name="Content Placeholder 2"/>
          <p:cNvSpPr>
            <a:spLocks noGrp="1"/>
          </p:cNvSpPr>
          <p:nvPr>
            <p:ph idx="1"/>
          </p:nvPr>
        </p:nvSpPr>
        <p:spPr/>
        <p:txBody>
          <a:bodyPr>
            <a:normAutofit lnSpcReduction="10000"/>
          </a:bodyPr>
          <a:lstStyle/>
          <a:p>
            <a:pPr>
              <a:buNone/>
            </a:pPr>
            <a:endParaRPr lang="en-US" dirty="0"/>
          </a:p>
          <a:p>
            <a:r>
              <a:rPr lang="en-US" dirty="0"/>
              <a:t>ABC Bank (Kenya)</a:t>
            </a:r>
          </a:p>
          <a:p>
            <a:r>
              <a:rPr lang="en-US" dirty="0"/>
              <a:t>Bank of Africa</a:t>
            </a:r>
          </a:p>
          <a:p>
            <a:r>
              <a:rPr lang="en-US" dirty="0"/>
              <a:t>Bank of Baroda</a:t>
            </a:r>
          </a:p>
          <a:p>
            <a:r>
              <a:rPr lang="en-US" dirty="0"/>
              <a:t>Bank of India</a:t>
            </a:r>
          </a:p>
          <a:p>
            <a:r>
              <a:rPr lang="en-US" dirty="0"/>
              <a:t>Barclays Bank of Kenya</a:t>
            </a:r>
          </a:p>
          <a:p>
            <a:r>
              <a:rPr lang="en-US" dirty="0"/>
              <a:t>Chase Bank Kenya (In Receivership)</a:t>
            </a:r>
          </a:p>
          <a:p>
            <a:r>
              <a:rPr lang="en-US" dirty="0"/>
              <a:t>Citibank</a:t>
            </a:r>
          </a:p>
          <a:p>
            <a:pPr>
              <a:buNone/>
            </a:pP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banks in Kenya Cont</a:t>
            </a:r>
          </a:p>
        </p:txBody>
      </p:sp>
      <p:sp>
        <p:nvSpPr>
          <p:cNvPr id="3" name="Content Placeholder 2"/>
          <p:cNvSpPr>
            <a:spLocks noGrp="1"/>
          </p:cNvSpPr>
          <p:nvPr>
            <p:ph idx="1"/>
          </p:nvPr>
        </p:nvSpPr>
        <p:spPr/>
        <p:txBody>
          <a:bodyPr/>
          <a:lstStyle/>
          <a:p>
            <a:r>
              <a:rPr lang="en-US" dirty="0"/>
              <a:t>Commercial Bank of Africa</a:t>
            </a:r>
          </a:p>
          <a:p>
            <a:r>
              <a:rPr lang="en-US" dirty="0"/>
              <a:t>Consolidated Bank of Kenya</a:t>
            </a:r>
          </a:p>
          <a:p>
            <a:r>
              <a:rPr lang="en-US" dirty="0"/>
              <a:t>Cooperative Bank of Kenya</a:t>
            </a:r>
          </a:p>
          <a:p>
            <a:r>
              <a:rPr lang="en-US" dirty="0"/>
              <a:t>Credit Bank</a:t>
            </a:r>
          </a:p>
          <a:p>
            <a:r>
              <a:rPr lang="en-US" dirty="0"/>
              <a:t>Development Bank of Kenya</a:t>
            </a:r>
          </a:p>
          <a:p>
            <a:r>
              <a:rPr lang="en-US" dirty="0"/>
              <a:t>Diamond Trust Bank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banks in Kenya Cont</a:t>
            </a:r>
          </a:p>
        </p:txBody>
      </p:sp>
      <p:sp>
        <p:nvSpPr>
          <p:cNvPr id="3" name="Content Placeholder 2"/>
          <p:cNvSpPr>
            <a:spLocks noGrp="1"/>
          </p:cNvSpPr>
          <p:nvPr>
            <p:ph idx="1"/>
          </p:nvPr>
        </p:nvSpPr>
        <p:spPr/>
        <p:txBody>
          <a:bodyPr>
            <a:normAutofit/>
          </a:bodyPr>
          <a:lstStyle/>
          <a:p>
            <a:r>
              <a:rPr lang="en-US" dirty="0"/>
              <a:t>Dubai Islamic Bank</a:t>
            </a:r>
          </a:p>
          <a:p>
            <a:r>
              <a:rPr lang="en-US" dirty="0"/>
              <a:t>Ecobank Kenya</a:t>
            </a:r>
          </a:p>
          <a:p>
            <a:r>
              <a:rPr lang="en-US" dirty="0"/>
              <a:t>Equity Bank</a:t>
            </a:r>
          </a:p>
          <a:p>
            <a:r>
              <a:rPr lang="en-US" dirty="0"/>
              <a:t>Family Bank</a:t>
            </a:r>
          </a:p>
          <a:p>
            <a:r>
              <a:rPr lang="en-US" dirty="0"/>
              <a:t>First Community Bank</a:t>
            </a:r>
          </a:p>
          <a:p>
            <a:r>
              <a:rPr lang="en-US" dirty="0"/>
              <a:t>Guaranty Trust Bank Kenya</a:t>
            </a:r>
          </a:p>
          <a:p>
            <a:r>
              <a:rPr lang="en-US" dirty="0"/>
              <a:t>Guardian Bank</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bank in Kenya Cont</a:t>
            </a:r>
          </a:p>
        </p:txBody>
      </p:sp>
      <p:sp>
        <p:nvSpPr>
          <p:cNvPr id="3" name="Content Placeholder 2"/>
          <p:cNvSpPr>
            <a:spLocks noGrp="1"/>
          </p:cNvSpPr>
          <p:nvPr>
            <p:ph idx="1"/>
          </p:nvPr>
        </p:nvSpPr>
        <p:spPr/>
        <p:txBody>
          <a:bodyPr>
            <a:normAutofit lnSpcReduction="10000"/>
          </a:bodyPr>
          <a:lstStyle/>
          <a:p>
            <a:r>
              <a:rPr lang="en-US" dirty="0"/>
              <a:t>Gulf African Bank</a:t>
            </a:r>
          </a:p>
          <a:p>
            <a:r>
              <a:rPr lang="en-US" dirty="0" err="1"/>
              <a:t>Habib</a:t>
            </a:r>
            <a:r>
              <a:rPr lang="en-US" dirty="0"/>
              <a:t> Bank AG Zurich</a:t>
            </a:r>
          </a:p>
          <a:p>
            <a:r>
              <a:rPr lang="en-US" dirty="0"/>
              <a:t>Housing Finance Company of Kenya</a:t>
            </a:r>
          </a:p>
          <a:p>
            <a:r>
              <a:rPr lang="en-US" dirty="0"/>
              <a:t>I&amp;M Bank</a:t>
            </a:r>
          </a:p>
          <a:p>
            <a:r>
              <a:rPr lang="en-US" dirty="0"/>
              <a:t>Imperial Bank Kenya (In receivership)</a:t>
            </a:r>
          </a:p>
          <a:p>
            <a:r>
              <a:rPr lang="en-US" dirty="0" err="1"/>
              <a:t>Jamii</a:t>
            </a:r>
            <a:r>
              <a:rPr lang="en-US" dirty="0"/>
              <a:t> Bora Bank</a:t>
            </a:r>
          </a:p>
          <a:p>
            <a:r>
              <a:rPr lang="en-US" dirty="0"/>
              <a:t>Kenya Commercial Bank</a:t>
            </a:r>
          </a:p>
          <a:p>
            <a:r>
              <a:rPr lang="en-US" dirty="0"/>
              <a:t>Mayfair Bank</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banking</a:t>
            </a:r>
          </a:p>
        </p:txBody>
      </p:sp>
      <p:sp>
        <p:nvSpPr>
          <p:cNvPr id="3" name="Content Placeholder 2"/>
          <p:cNvSpPr>
            <a:spLocks noGrp="1"/>
          </p:cNvSpPr>
          <p:nvPr>
            <p:ph idx="1"/>
          </p:nvPr>
        </p:nvSpPr>
        <p:spPr/>
        <p:txBody>
          <a:bodyPr/>
          <a:lstStyle/>
          <a:p>
            <a:r>
              <a:rPr lang="en-GB" dirty="0"/>
              <a:t>The financial journey in Kenya dates back to the pre-colonial periods. At first, the pioneering banks concentrated on financing international trade along the Europe-South Africa–India axis.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banks in Kenya Cont</a:t>
            </a:r>
          </a:p>
        </p:txBody>
      </p:sp>
      <p:sp>
        <p:nvSpPr>
          <p:cNvPr id="3" name="Content Placeholder 2"/>
          <p:cNvSpPr>
            <a:spLocks noGrp="1"/>
          </p:cNvSpPr>
          <p:nvPr>
            <p:ph idx="1"/>
          </p:nvPr>
        </p:nvSpPr>
        <p:spPr/>
        <p:txBody>
          <a:bodyPr>
            <a:normAutofit/>
          </a:bodyPr>
          <a:lstStyle/>
          <a:p>
            <a:r>
              <a:rPr lang="en-US" dirty="0"/>
              <a:t>Middle East Bank Kenya</a:t>
            </a:r>
          </a:p>
          <a:p>
            <a:r>
              <a:rPr lang="en-US" dirty="0"/>
              <a:t>National Bank of Kenya</a:t>
            </a:r>
          </a:p>
          <a:p>
            <a:r>
              <a:rPr lang="en-US" dirty="0"/>
              <a:t>NIC Bank</a:t>
            </a:r>
          </a:p>
          <a:p>
            <a:r>
              <a:rPr lang="en-US" dirty="0"/>
              <a:t>Oriental Commercial Bank</a:t>
            </a:r>
          </a:p>
          <a:p>
            <a:r>
              <a:rPr lang="en-US" dirty="0"/>
              <a:t>Paramount Universal Bank</a:t>
            </a:r>
          </a:p>
          <a:p>
            <a:r>
              <a:rPr lang="en-US" dirty="0"/>
              <a:t>Prime Bank (Kenya)</a:t>
            </a:r>
          </a:p>
          <a:p>
            <a:r>
              <a:rPr lang="en-US" dirty="0"/>
              <a:t>SBM Bank Kenya Limited</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banks in Kenya </a:t>
            </a:r>
            <a:r>
              <a:rPr lang="en-US" dirty="0" err="1"/>
              <a:t>Cont</a:t>
            </a:r>
            <a:endParaRPr lang="en-US" dirty="0"/>
          </a:p>
        </p:txBody>
      </p:sp>
      <p:sp>
        <p:nvSpPr>
          <p:cNvPr id="3" name="Content Placeholder 2"/>
          <p:cNvSpPr>
            <a:spLocks noGrp="1"/>
          </p:cNvSpPr>
          <p:nvPr>
            <p:ph idx="1"/>
          </p:nvPr>
        </p:nvSpPr>
        <p:spPr/>
        <p:txBody>
          <a:bodyPr/>
          <a:lstStyle/>
          <a:p>
            <a:r>
              <a:rPr lang="en-US" dirty="0" err="1"/>
              <a:t>Sidian</a:t>
            </a:r>
            <a:r>
              <a:rPr lang="en-US" dirty="0"/>
              <a:t> Bank</a:t>
            </a:r>
          </a:p>
          <a:p>
            <a:r>
              <a:rPr lang="en-US" dirty="0"/>
              <a:t>Spire Bank</a:t>
            </a:r>
          </a:p>
          <a:p>
            <a:r>
              <a:rPr lang="en-US" u="sng" dirty="0" err="1"/>
              <a:t>Stanbic</a:t>
            </a:r>
            <a:r>
              <a:rPr lang="en-US" u="sng" dirty="0"/>
              <a:t> Bank Kenya</a:t>
            </a:r>
            <a:endParaRPr lang="en-US" dirty="0"/>
          </a:p>
          <a:p>
            <a:r>
              <a:rPr lang="en-US" dirty="0"/>
              <a:t>Standard Chartered Kenya</a:t>
            </a:r>
          </a:p>
          <a:p>
            <a:r>
              <a:rPr lang="en-US" dirty="0"/>
              <a:t>Trans National Bank Kenya</a:t>
            </a:r>
          </a:p>
          <a:p>
            <a:r>
              <a:rPr lang="en-US" dirty="0"/>
              <a:t>United Bank for Africa</a:t>
            </a:r>
          </a:p>
          <a:p>
            <a:r>
              <a:rPr lang="en-US" dirty="0"/>
              <a:t>Victoria Commercial Bank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Reps Bank</a:t>
            </a:r>
          </a:p>
        </p:txBody>
      </p:sp>
      <p:sp>
        <p:nvSpPr>
          <p:cNvPr id="3" name="Content Placeholder 2"/>
          <p:cNvSpPr>
            <a:spLocks noGrp="1"/>
          </p:cNvSpPr>
          <p:nvPr>
            <p:ph idx="1"/>
          </p:nvPr>
        </p:nvSpPr>
        <p:spPr/>
        <p:txBody>
          <a:bodyPr/>
          <a:lstStyle/>
          <a:p>
            <a:r>
              <a:rPr lang="en-GB" dirty="0"/>
              <a:t>Representative offices of foreign banks</a:t>
            </a:r>
            <a:endParaRPr lang="en-GB" baseline="30000" dirty="0"/>
          </a:p>
          <a:p>
            <a:r>
              <a:rPr lang="en-GB" dirty="0"/>
              <a:t>HDFC Bank</a:t>
            </a:r>
          </a:p>
          <a:p>
            <a:r>
              <a:rPr lang="en-GB" dirty="0"/>
              <a:t>Nedbank</a:t>
            </a:r>
          </a:p>
          <a:p>
            <a:r>
              <a:rPr lang="en-GB" u="sng" dirty="0"/>
              <a:t>FirstRand Bank</a:t>
            </a:r>
            <a:endParaRPr lang="en-GB" dirty="0"/>
          </a:p>
          <a:p>
            <a:r>
              <a:rPr lang="en-GB" dirty="0"/>
              <a:t>Bank of China</a:t>
            </a:r>
          </a:p>
          <a:p>
            <a:r>
              <a:rPr lang="en-GB" dirty="0"/>
              <a:t>JP Morgan Chase</a:t>
            </a:r>
          </a:p>
          <a:p>
            <a:r>
              <a:rPr lang="en-GB" dirty="0"/>
              <a:t>Bank of Kigali</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Deposit Taking Microfinance</a:t>
            </a:r>
          </a:p>
        </p:txBody>
      </p:sp>
      <p:sp>
        <p:nvSpPr>
          <p:cNvPr id="3" name="Content Placeholder 2"/>
          <p:cNvSpPr>
            <a:spLocks noGrp="1"/>
          </p:cNvSpPr>
          <p:nvPr>
            <p:ph idx="1"/>
          </p:nvPr>
        </p:nvSpPr>
        <p:spPr/>
        <p:txBody>
          <a:bodyPr>
            <a:normAutofit/>
          </a:bodyPr>
          <a:lstStyle/>
          <a:p>
            <a:r>
              <a:rPr lang="en-US" dirty="0" err="1"/>
              <a:t>Faulu</a:t>
            </a:r>
            <a:r>
              <a:rPr lang="en-US" dirty="0"/>
              <a:t> Kenya</a:t>
            </a:r>
          </a:p>
          <a:p>
            <a:r>
              <a:rPr lang="en-US" dirty="0"/>
              <a:t>Choice Microfinance Bank Limited</a:t>
            </a:r>
          </a:p>
          <a:p>
            <a:r>
              <a:rPr lang="en-US" dirty="0"/>
              <a:t>KWFT – Kenya Women Microfinance Bank Ltd</a:t>
            </a:r>
          </a:p>
          <a:p>
            <a:r>
              <a:rPr lang="en-US" dirty="0"/>
              <a:t>SMEP Microfinance Bank Ltd</a:t>
            </a:r>
          </a:p>
          <a:p>
            <a:r>
              <a:rPr lang="en-US" dirty="0" err="1"/>
              <a:t>Musoni</a:t>
            </a:r>
            <a:r>
              <a:rPr lang="en-US" dirty="0"/>
              <a:t> Microfinance Institution</a:t>
            </a:r>
          </a:p>
          <a:p>
            <a:r>
              <a:rPr lang="en-US" dirty="0"/>
              <a:t>Century Microfinance Bank Ltd</a:t>
            </a:r>
          </a:p>
          <a:p>
            <a:r>
              <a:rPr lang="en-US" dirty="0" err="1"/>
              <a:t>Uwezo</a:t>
            </a:r>
            <a:r>
              <a:rPr lang="en-US" dirty="0"/>
              <a:t> Microfinance Bank Ltd</a:t>
            </a:r>
          </a:p>
          <a:p>
            <a:pPr>
              <a:buNone/>
            </a:pP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a:t>
            </a:r>
          </a:p>
        </p:txBody>
      </p:sp>
      <p:pic>
        <p:nvPicPr>
          <p:cNvPr id="4" name="Content Placeholder 3" descr="Uwezo Microfinance Bank Ltd"/>
          <p:cNvPicPr>
            <a:picLocks noGrp="1"/>
          </p:cNvPicPr>
          <p:nvPr>
            <p:ph idx="1"/>
          </p:nvPr>
        </p:nvPicPr>
        <p:blipFill>
          <a:blip r:embed="rId2" cstate="print"/>
          <a:srcRect/>
          <a:stretch>
            <a:fillRect/>
          </a:stretch>
        </p:blipFill>
        <p:spPr bwMode="auto">
          <a:xfrm>
            <a:off x="1714500" y="2001044"/>
            <a:ext cx="5715000" cy="37242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a:t>
            </a:r>
          </a:p>
        </p:txBody>
      </p:sp>
      <p:sp>
        <p:nvSpPr>
          <p:cNvPr id="3" name="Content Placeholder 2"/>
          <p:cNvSpPr>
            <a:spLocks noGrp="1"/>
          </p:cNvSpPr>
          <p:nvPr>
            <p:ph idx="1"/>
          </p:nvPr>
        </p:nvSpPr>
        <p:spPr/>
        <p:txBody>
          <a:bodyPr/>
          <a:lstStyle/>
          <a:p>
            <a:r>
              <a:rPr lang="en-US" dirty="0" err="1"/>
              <a:t>Rafiki</a:t>
            </a:r>
            <a:r>
              <a:rPr lang="en-US" dirty="0"/>
              <a:t> Microfinance Bank Ltd</a:t>
            </a:r>
          </a:p>
          <a:p>
            <a:r>
              <a:rPr lang="en-US" u="sng" dirty="0"/>
              <a:t>Remu</a:t>
            </a:r>
            <a:r>
              <a:rPr lang="en-US" dirty="0"/>
              <a:t> Microfinance Bank Ltd</a:t>
            </a:r>
          </a:p>
          <a:p>
            <a:r>
              <a:rPr lang="en-US" u="sng" dirty="0"/>
              <a:t>Sumac</a:t>
            </a:r>
            <a:r>
              <a:rPr lang="en-US" dirty="0"/>
              <a:t> Microfinance Bank Ltd</a:t>
            </a:r>
          </a:p>
          <a:p>
            <a:r>
              <a:rPr lang="en-US" u="sng" dirty="0"/>
              <a:t>U&amp;I</a:t>
            </a:r>
            <a:r>
              <a:rPr lang="en-US" dirty="0"/>
              <a:t> Microfinance Bank Ltd</a:t>
            </a:r>
          </a:p>
          <a:p>
            <a:r>
              <a:rPr lang="en-US" u="sng" dirty="0"/>
              <a:t>Caritas</a:t>
            </a:r>
            <a:r>
              <a:rPr lang="en-US" dirty="0"/>
              <a:t> Microfinance Bank Ltd (owned by the Catholic Church of Kenya)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banking Cont</a:t>
            </a:r>
          </a:p>
        </p:txBody>
      </p:sp>
      <p:sp>
        <p:nvSpPr>
          <p:cNvPr id="3" name="Content Placeholder 2"/>
          <p:cNvSpPr>
            <a:spLocks noGrp="1"/>
          </p:cNvSpPr>
          <p:nvPr>
            <p:ph idx="1"/>
          </p:nvPr>
        </p:nvSpPr>
        <p:spPr/>
        <p:txBody>
          <a:bodyPr/>
          <a:lstStyle/>
          <a:p>
            <a:r>
              <a:rPr lang="en-GB" dirty="0"/>
              <a:t>They, however, soon diversified operations to tap the opportunities for profitable banking created by a growing farming settler community and pioneer traders in the local economy to whom they provided deposit and credit facilities.</a:t>
            </a:r>
          </a:p>
          <a:p>
            <a:r>
              <a:rPr lang="en-GB" dirty="0"/>
              <a:t> It was only a matter of time for banking to spread into the interior.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banking </a:t>
            </a:r>
            <a:r>
              <a:rPr lang="en-US" dirty="0" err="1"/>
              <a:t>Cint</a:t>
            </a:r>
            <a:endParaRPr lang="en-US" dirty="0"/>
          </a:p>
        </p:txBody>
      </p:sp>
      <p:sp>
        <p:nvSpPr>
          <p:cNvPr id="3" name="Content Placeholder 2"/>
          <p:cNvSpPr>
            <a:spLocks noGrp="1"/>
          </p:cNvSpPr>
          <p:nvPr>
            <p:ph idx="1"/>
          </p:nvPr>
        </p:nvSpPr>
        <p:spPr/>
        <p:txBody>
          <a:bodyPr/>
          <a:lstStyle/>
          <a:p>
            <a:r>
              <a:rPr lang="en-GB" dirty="0"/>
              <a:t>It all started with Indian money lenders operating quasi bank services probably as early as the 18th century but the first recognisable bank was </a:t>
            </a:r>
            <a:r>
              <a:rPr lang="en-GB" b="1" dirty="0" err="1"/>
              <a:t>Jetha</a:t>
            </a:r>
            <a:r>
              <a:rPr lang="en-GB" b="1" dirty="0"/>
              <a:t> Lila Bankers </a:t>
            </a:r>
            <a:r>
              <a:rPr lang="en-GB" dirty="0"/>
              <a:t>from India, which was established </a:t>
            </a:r>
            <a:r>
              <a:rPr lang="en-GB" b="1" u="sng" dirty="0"/>
              <a:t>in Zanzibar </a:t>
            </a:r>
            <a:r>
              <a:rPr lang="en-GB" dirty="0"/>
              <a:t>in 1880.</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banking</a:t>
            </a:r>
          </a:p>
        </p:txBody>
      </p:sp>
      <p:sp>
        <p:nvSpPr>
          <p:cNvPr id="3" name="Content Placeholder 2"/>
          <p:cNvSpPr>
            <a:spLocks noGrp="1"/>
          </p:cNvSpPr>
          <p:nvPr>
            <p:ph idx="1"/>
          </p:nvPr>
        </p:nvSpPr>
        <p:spPr/>
        <p:txBody>
          <a:bodyPr/>
          <a:lstStyle/>
          <a:p>
            <a:r>
              <a:rPr lang="en-GB" dirty="0"/>
              <a:t> In 1889 the </a:t>
            </a:r>
            <a:r>
              <a:rPr lang="en-GB" b="1" dirty="0"/>
              <a:t>National Bank of India </a:t>
            </a:r>
            <a:r>
              <a:rPr lang="en-GB" dirty="0"/>
              <a:t>appointed the trade house of </a:t>
            </a:r>
            <a:r>
              <a:rPr lang="en-GB" b="1" dirty="0"/>
              <a:t>Smith Mackenzie </a:t>
            </a:r>
            <a:r>
              <a:rPr lang="en-GB" dirty="0"/>
              <a:t>to be their agent in Zanzibar.</a:t>
            </a:r>
          </a:p>
          <a:p>
            <a:r>
              <a:rPr lang="en-GB" dirty="0"/>
              <a:t> Smith Mackenzie had a Mombasa branch in 1887 which was taken over by the </a:t>
            </a:r>
            <a:r>
              <a:rPr lang="en-GB" b="1" dirty="0"/>
              <a:t>Imperial British East Africa (IBEA) in 1888.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banking Cont</a:t>
            </a:r>
          </a:p>
        </p:txBody>
      </p:sp>
      <p:sp>
        <p:nvSpPr>
          <p:cNvPr id="3" name="Content Placeholder 2"/>
          <p:cNvSpPr>
            <a:spLocks noGrp="1"/>
          </p:cNvSpPr>
          <p:nvPr>
            <p:ph idx="1"/>
          </p:nvPr>
        </p:nvSpPr>
        <p:spPr/>
        <p:txBody>
          <a:bodyPr/>
          <a:lstStyle/>
          <a:p>
            <a:r>
              <a:rPr lang="en-GB" dirty="0"/>
              <a:t>The National Bank of India established its own office in Zanzibar in 1892.</a:t>
            </a:r>
          </a:p>
          <a:p>
            <a:r>
              <a:rPr lang="en-GB" dirty="0"/>
              <a:t> In July 1896 the National Bank of India established a branch in Mombasa renting premises from Sheriff </a:t>
            </a:r>
            <a:r>
              <a:rPr lang="en-GB" dirty="0" err="1"/>
              <a:t>Jaffer</a:t>
            </a:r>
            <a:r>
              <a:rPr lang="en-GB" dirty="0"/>
              <a:t>. </a:t>
            </a:r>
          </a:p>
          <a:p>
            <a:r>
              <a:rPr lang="en-GB" dirty="0"/>
              <a:t>The spread continued to 1904 when they opened a branch in Nairobi.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1904 National Bank of India NBI </a:t>
            </a:r>
          </a:p>
        </p:txBody>
      </p:sp>
      <p:pic>
        <p:nvPicPr>
          <p:cNvPr id="4" name="Content Placeholder 3" descr="https://www.centralbank.go.ke/wp-content/uploads/2016/10/NationalBankIndia.jpg"/>
          <p:cNvPicPr>
            <a:picLocks noGrp="1"/>
          </p:cNvPicPr>
          <p:nvPr>
            <p:ph idx="1"/>
          </p:nvPr>
        </p:nvPicPr>
        <p:blipFill>
          <a:blip r:embed="rId2" cstate="print"/>
          <a:srcRect/>
          <a:stretch>
            <a:fillRect/>
          </a:stretch>
        </p:blipFill>
        <p:spPr bwMode="auto">
          <a:xfrm>
            <a:off x="1313306" y="1600200"/>
            <a:ext cx="6517387" cy="45259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law</a:t>
            </a:r>
          </a:p>
        </p:txBody>
      </p:sp>
      <p:sp>
        <p:nvSpPr>
          <p:cNvPr id="3" name="Content Placeholder 2"/>
          <p:cNvSpPr>
            <a:spLocks noGrp="1"/>
          </p:cNvSpPr>
          <p:nvPr>
            <p:ph idx="1"/>
          </p:nvPr>
        </p:nvSpPr>
        <p:spPr/>
        <p:txBody>
          <a:bodyPr>
            <a:normAutofit fontScale="92500"/>
          </a:bodyPr>
          <a:lstStyle/>
          <a:p>
            <a:r>
              <a:rPr lang="en-GB" dirty="0"/>
              <a:t>In April, 1909, the East Africa Post Office Savings Bank Ordinance was passed and in April of the following year, the Ordinance for the Regulation of Banks Established or to be Established in the East Africa Protectorate was passed. </a:t>
            </a:r>
          </a:p>
          <a:p>
            <a:r>
              <a:rPr lang="en-GB" dirty="0"/>
              <a:t> The former Ordinance established the first bank in the formal sense while the latter enabled the National Bank of India to become the first commercial bank.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growth</a:t>
            </a:r>
          </a:p>
        </p:txBody>
      </p:sp>
      <p:sp>
        <p:nvSpPr>
          <p:cNvPr id="3" name="Content Placeholder 2"/>
          <p:cNvSpPr>
            <a:spLocks noGrp="1"/>
          </p:cNvSpPr>
          <p:nvPr>
            <p:ph idx="1"/>
          </p:nvPr>
        </p:nvSpPr>
        <p:spPr/>
        <p:txBody>
          <a:bodyPr>
            <a:normAutofit fontScale="92500" lnSpcReduction="10000"/>
          </a:bodyPr>
          <a:lstStyle/>
          <a:p>
            <a:pPr fontAlgn="base"/>
            <a:r>
              <a:rPr lang="en-GB" dirty="0"/>
              <a:t>By 1911 there were only three banks:-</a:t>
            </a:r>
          </a:p>
          <a:p>
            <a:pPr fontAlgn="base"/>
            <a:r>
              <a:rPr lang="en-GB" dirty="0"/>
              <a:t>The National Bank of India with branches in </a:t>
            </a:r>
            <a:r>
              <a:rPr lang="en-GB" b="1" dirty="0"/>
              <a:t>Mombasa, Nairobi, </a:t>
            </a:r>
            <a:r>
              <a:rPr lang="en-GB" b="1" dirty="0" err="1"/>
              <a:t>Nakuru</a:t>
            </a:r>
            <a:r>
              <a:rPr lang="en-GB" b="1" dirty="0"/>
              <a:t> and </a:t>
            </a:r>
            <a:r>
              <a:rPr lang="en-GB" b="1" dirty="0" err="1"/>
              <a:t>Kisumu</a:t>
            </a:r>
            <a:r>
              <a:rPr lang="en-GB" b="1" dirty="0"/>
              <a:t>.</a:t>
            </a:r>
          </a:p>
          <a:p>
            <a:pPr fontAlgn="base"/>
            <a:r>
              <a:rPr lang="en-GB" dirty="0"/>
              <a:t>The Standard Bank of South Africa having come in December, 1910 – operating in four locations: Mombasa (3 branches), Nairobi (2 branches), </a:t>
            </a:r>
            <a:r>
              <a:rPr lang="en-GB" dirty="0" err="1"/>
              <a:t>Nakuru</a:t>
            </a:r>
            <a:r>
              <a:rPr lang="en-GB" dirty="0"/>
              <a:t> and </a:t>
            </a:r>
            <a:r>
              <a:rPr lang="en-GB" dirty="0" err="1"/>
              <a:t>Kisumu</a:t>
            </a:r>
            <a:r>
              <a:rPr lang="en-GB" dirty="0"/>
              <a:t>.</a:t>
            </a:r>
          </a:p>
          <a:p>
            <a:pPr fontAlgn="base"/>
            <a:r>
              <a:rPr lang="en-GB" dirty="0" err="1"/>
              <a:t>Kathiawad</a:t>
            </a:r>
            <a:r>
              <a:rPr lang="en-GB" dirty="0"/>
              <a:t> and Ahmedabad Banking Corporation had a short-lived presence in Mombasa from 1910 to 1915.</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12672</TotalTime>
  <Words>964</Words>
  <Application>Microsoft Office PowerPoint</Application>
  <PresentationFormat>On-screen Show (4:3)</PresentationFormat>
  <Paragraphs>114</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Banking Law 2 Origin of  banking in Kenya</vt:lpstr>
      <vt:lpstr>Origin of banking</vt:lpstr>
      <vt:lpstr>Origin of banking Cont</vt:lpstr>
      <vt:lpstr>Origin of banking Cint</vt:lpstr>
      <vt:lpstr>Origin of banking</vt:lpstr>
      <vt:lpstr>Origin of  banking Cont</vt:lpstr>
      <vt:lpstr>1904 National Bank of India NBI </vt:lpstr>
      <vt:lpstr>Banking law</vt:lpstr>
      <vt:lpstr>Banking growth</vt:lpstr>
      <vt:lpstr>Standard Bank of SA Eldoret, 1912</vt:lpstr>
      <vt:lpstr>Bank growth</vt:lpstr>
      <vt:lpstr>Bank Growth</vt:lpstr>
      <vt:lpstr>Bank growth Cont</vt:lpstr>
      <vt:lpstr>Kenyan Banks</vt:lpstr>
      <vt:lpstr>Kenyan Banks Cont</vt:lpstr>
      <vt:lpstr>Current banks in Kenya</vt:lpstr>
      <vt:lpstr>Current banks in Kenya Cont</vt:lpstr>
      <vt:lpstr>Current banks in Kenya Cont</vt:lpstr>
      <vt:lpstr>Current bank in Kenya Cont</vt:lpstr>
      <vt:lpstr>Current banks in Kenya Cont</vt:lpstr>
      <vt:lpstr>Current banks in Kenya Cont</vt:lpstr>
      <vt:lpstr>Reps Bank</vt:lpstr>
      <vt:lpstr>Deposit Taking Microfinance</vt:lpstr>
      <vt:lpstr>Micros</vt:lpstr>
      <vt:lpstr>Micros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 of Tax and banking in Kenya</dc:title>
  <dc:creator>JERSEY</dc:creator>
  <cp:lastModifiedBy>wp@syie.onmicrosoft.com</cp:lastModifiedBy>
  <cp:revision>16</cp:revision>
  <dcterms:created xsi:type="dcterms:W3CDTF">2018-05-16T09:19:04Z</dcterms:created>
  <dcterms:modified xsi:type="dcterms:W3CDTF">2025-06-03T16:25:00Z</dcterms:modified>
</cp:coreProperties>
</file>