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59" r:id="rId9"/>
    <p:sldId id="260" r:id="rId10"/>
    <p:sldId id="283" r:id="rId11"/>
    <p:sldId id="264" r:id="rId12"/>
    <p:sldId id="261" r:id="rId13"/>
    <p:sldId id="262" r:id="rId14"/>
    <p:sldId id="263" r:id="rId15"/>
    <p:sldId id="268" r:id="rId16"/>
    <p:sldId id="269" r:id="rId17"/>
    <p:sldId id="271" r:id="rId18"/>
    <p:sldId id="272" r:id="rId19"/>
    <p:sldId id="284" r:id="rId20"/>
    <p:sldId id="273" r:id="rId21"/>
    <p:sldId id="275" r:id="rId22"/>
    <p:sldId id="274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31" autoAdjust="0"/>
    <p:restoredTop sz="86364" autoAdjust="0"/>
  </p:normalViewPr>
  <p:slideViewPr>
    <p:cSldViewPr>
      <p:cViewPr varScale="1">
        <p:scale>
          <a:sx n="54" d="100"/>
          <a:sy n="54" d="100"/>
        </p:scale>
        <p:origin x="-5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2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0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1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9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D153-EE6B-4C98-8717-67C6F4E7C66F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9AA2-11F4-4A4D-BDBA-57B23284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9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perl.org/" TargetMode="External"/><Relationship Id="rId2" Type="http://schemas.openxmlformats.org/officeDocument/2006/relationships/hyperlink" Target="https://www.perl.org/learn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0. Language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1916832"/>
            <a:ext cx="7128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idea/expression/thinking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knowledge vs. skill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learn by doing, first by imitating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smarter learning: faster feedback, small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reading/instructor-led: critical thinking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32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Operators &amp; built-in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5616" y="2011597"/>
            <a:ext cx="72728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Math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Binary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Logical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Built-in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sort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73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600" y="2274838"/>
            <a:ext cx="74888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substitute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translate</a:t>
            </a:r>
            <a:br>
              <a:rPr lang="en-US" sz="3200" dirty="0" smtClean="0"/>
            </a:br>
            <a:r>
              <a:rPr lang="en-US" sz="3200" dirty="0" smtClean="0"/>
              <a:t>regex: greedy match/lazy match, group match, case alternation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5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1720" y="220486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definition and calling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9687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551837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conditional, loop</a:t>
            </a:r>
          </a:p>
          <a:p>
            <a:r>
              <a:rPr lang="en-US" sz="3200" dirty="0" smtClean="0"/>
              <a:t>      - if </a:t>
            </a:r>
            <a:r>
              <a:rPr lang="en-US" sz="3200" dirty="0" err="1" smtClean="0"/>
              <a:t>elsif</a:t>
            </a:r>
            <a:r>
              <a:rPr lang="en-US" sz="3200" dirty="0" smtClean="0"/>
              <a:t> else</a:t>
            </a:r>
          </a:p>
          <a:p>
            <a:r>
              <a:rPr lang="en-US" sz="3200" dirty="0" smtClean="0"/>
              <a:t>      - switch</a:t>
            </a:r>
          </a:p>
          <a:p>
            <a:r>
              <a:rPr lang="en-US" sz="3200" dirty="0" smtClean="0"/>
              <a:t>      - for</a:t>
            </a:r>
          </a:p>
          <a:p>
            <a:r>
              <a:rPr lang="en-US" sz="3200" dirty="0" smtClean="0"/>
              <a:t>      - while</a:t>
            </a:r>
          </a:p>
          <a:p>
            <a:r>
              <a:rPr lang="en-US" sz="3200" dirty="0" smtClean="0"/>
              <a:t>      - </a:t>
            </a:r>
            <a:r>
              <a:rPr lang="en-US" sz="3200" dirty="0" err="1" smtClean="0"/>
              <a:t>foreach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065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Common drills 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5656" y="1936283"/>
            <a:ext cx="6120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file and directory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Datetime</a:t>
            </a:r>
            <a:r>
              <a:rPr lang="en-US" sz="3200" dirty="0" smtClean="0"/>
              <a:t>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Process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75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7704" y="2028617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class/object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inheritance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42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96733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die/warn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try/catch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85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Going</a:t>
            </a:r>
            <a:r>
              <a:rPr lang="en-US" baseline="0" dirty="0" smtClean="0"/>
              <a:t> further on Perl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4406" y="2276872"/>
            <a:ext cx="74168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Coding style: </a:t>
            </a:r>
            <a:r>
              <a:rPr lang="en-US" sz="3200" dirty="0" err="1" smtClean="0"/>
              <a:t>perlstyle</a:t>
            </a:r>
            <a:r>
              <a:rPr lang="en-US" sz="3200" dirty="0" smtClean="0"/>
              <a:t>/</a:t>
            </a:r>
            <a:r>
              <a:rPr lang="en-US" sz="3200" dirty="0" err="1" smtClean="0"/>
              <a:t>perltidy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perlstyle</a:t>
            </a:r>
            <a:r>
              <a:rPr lang="en-US" sz="3200" dirty="0" smtClean="0"/>
              <a:t>/</a:t>
            </a:r>
            <a:r>
              <a:rPr lang="en-US" sz="3200" dirty="0" err="1" smtClean="0"/>
              <a:t>perltidy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install Perl::Critic</a:t>
            </a:r>
            <a:br>
              <a:rPr lang="en-US" sz="3200" dirty="0" smtClean="0"/>
            </a:br>
            <a:r>
              <a:rPr lang="en-US" sz="3200" dirty="0" err="1" smtClean="0"/>
              <a:t>perlcritic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953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management: CPAN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2060848"/>
            <a:ext cx="8208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CPAN Comprehensive Perl Archive Network</a:t>
            </a:r>
            <a:br>
              <a:rPr lang="en-US" sz="3200" dirty="0" smtClean="0"/>
            </a:br>
            <a:r>
              <a:rPr lang="en-US" sz="3200" dirty="0" err="1" smtClean="0"/>
              <a:t>cpan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-h help </a:t>
            </a:r>
            <a:br>
              <a:rPr lang="en-US" sz="3200" dirty="0" smtClean="0"/>
            </a:br>
            <a:r>
              <a:rPr lang="en-US" sz="3200" dirty="0" smtClean="0"/>
              <a:t>-v version</a:t>
            </a:r>
            <a:br>
              <a:rPr lang="en-US" sz="3200" dirty="0" smtClean="0"/>
            </a:br>
            <a:r>
              <a:rPr lang="en-US" sz="3200" dirty="0" smtClean="0"/>
              <a:t>-u upgrade</a:t>
            </a:r>
            <a:br>
              <a:rPr lang="en-US" sz="3200" dirty="0" smtClean="0"/>
            </a:br>
            <a:r>
              <a:rPr lang="en-US" sz="3200" dirty="0" smtClean="0"/>
              <a:t>-</a:t>
            </a:r>
            <a:r>
              <a:rPr lang="en-US" sz="3200" dirty="0" err="1" smtClean="0"/>
              <a:t>i</a:t>
            </a:r>
            <a:r>
              <a:rPr lang="en-US" sz="3200" dirty="0" smtClean="0"/>
              <a:t> install</a:t>
            </a:r>
            <a:br>
              <a:rPr lang="en-US" sz="3200" dirty="0" smtClean="0"/>
            </a:br>
            <a:r>
              <a:rPr lang="en-US" sz="3200" dirty="0" smtClean="0"/>
              <a:t>-l list all installed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44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 CPAN continued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556793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# </a:t>
            </a:r>
            <a:r>
              <a:rPr lang="en-US" sz="3200" dirty="0" err="1" smtClean="0"/>
              <a:t>config</a:t>
            </a:r>
            <a:r>
              <a:rPr lang="en-US" sz="3200" dirty="0" smtClean="0"/>
              <a:t> </a:t>
            </a:r>
            <a:r>
              <a:rPr lang="en-US" sz="3200" dirty="0" err="1" smtClean="0"/>
              <a:t>cpan</a:t>
            </a:r>
            <a:r>
              <a:rPr lang="en-US" sz="3200" dirty="0" smtClean="0"/>
              <a:t> behind proxy on </a:t>
            </a:r>
            <a:r>
              <a:rPr lang="en-US" sz="3200" dirty="0" err="1" smtClean="0"/>
              <a:t>MSWin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 </a:t>
            </a:r>
            <a:r>
              <a:rPr lang="en-US" sz="3200" dirty="0" err="1" smtClean="0"/>
              <a:t>conf</a:t>
            </a:r>
            <a:r>
              <a:rPr lang="en-US" sz="3200" dirty="0" smtClean="0"/>
              <a:t> </a:t>
            </a:r>
            <a:r>
              <a:rPr lang="en-US" sz="3200" dirty="0" err="1" smtClean="0"/>
              <a:t>init</a:t>
            </a:r>
            <a:r>
              <a:rPr lang="en-US" sz="3200" dirty="0" smtClean="0"/>
              <a:t> /proxy/</a:t>
            </a:r>
            <a:br>
              <a:rPr lang="en-US" sz="3200" dirty="0" smtClean="0"/>
            </a:br>
            <a:r>
              <a:rPr lang="en-US" sz="3200" dirty="0" smtClean="0"/>
              <a:t>http://a.b.c.d:port</a:t>
            </a:r>
            <a:br>
              <a:rPr lang="en-US" sz="3200" dirty="0" smtClean="0"/>
            </a:br>
            <a:r>
              <a:rPr lang="en-US" sz="3200" dirty="0" smtClean="0"/>
              <a:t>o </a:t>
            </a:r>
            <a:r>
              <a:rPr lang="en-US" sz="3200" dirty="0" err="1" smtClean="0"/>
              <a:t>conf</a:t>
            </a:r>
            <a:r>
              <a:rPr lang="en-US" sz="3200" dirty="0" smtClean="0"/>
              <a:t> commit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Module recommendation https://metacpan.org/pod/Task::Kensho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9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Perl intro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576" y="1640989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Practical Extraction and Report Language (non-official acronym)</a:t>
            </a:r>
          </a:p>
          <a:p>
            <a:r>
              <a:rPr lang="en-US" sz="3200" dirty="0" smtClean="0"/>
              <a:t>Perl is a general-purpose, 'cross-platform' programming language originally developed for text manipulation and now used for a wide range of tasks including system administration, web development, network programming, GUI development, and more.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34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help: </a:t>
            </a:r>
            <a:r>
              <a:rPr lang="en-US" dirty="0" err="1" smtClean="0"/>
              <a:t>perldoc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5656" y="1988840"/>
            <a:ext cx="69127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perldoc</a:t>
            </a:r>
            <a:r>
              <a:rPr lang="en-US" sz="3200" dirty="0" smtClean="0"/>
              <a:t> -f -q,</a:t>
            </a:r>
          </a:p>
          <a:p>
            <a:r>
              <a:rPr lang="en-US" sz="3200" dirty="0" err="1" smtClean="0"/>
              <a:t>perldoc</a:t>
            </a:r>
            <a:r>
              <a:rPr lang="en-US" sz="3200" dirty="0" smtClean="0"/>
              <a:t> </a:t>
            </a:r>
            <a:r>
              <a:rPr lang="en-US" sz="3200" dirty="0" err="1" smtClean="0"/>
              <a:t>perltoc</a:t>
            </a:r>
            <a:r>
              <a:rPr lang="en-US" sz="3200" dirty="0" smtClean="0"/>
              <a:t>, </a:t>
            </a:r>
          </a:p>
          <a:p>
            <a:r>
              <a:rPr lang="en-US" sz="3200" dirty="0" smtClean="0"/>
              <a:t>basics: </a:t>
            </a:r>
            <a:r>
              <a:rPr lang="en-US" sz="3200" dirty="0" err="1" smtClean="0"/>
              <a:t>perlop</a:t>
            </a:r>
            <a:r>
              <a:rPr lang="en-US" sz="3200" dirty="0" smtClean="0"/>
              <a:t>, </a:t>
            </a:r>
            <a:r>
              <a:rPr lang="en-US" sz="3200" dirty="0" err="1" smtClean="0"/>
              <a:t>perlvar</a:t>
            </a:r>
            <a:r>
              <a:rPr lang="en-US" sz="3200" dirty="0" smtClean="0"/>
              <a:t>, </a:t>
            </a:r>
            <a:r>
              <a:rPr lang="en-US" sz="3200" dirty="0" err="1" smtClean="0"/>
              <a:t>perlmod</a:t>
            </a:r>
            <a:endParaRPr lang="en-US" sz="3200" dirty="0" smtClean="0"/>
          </a:p>
          <a:p>
            <a:r>
              <a:rPr lang="en-US" sz="3200" dirty="0" err="1" smtClean="0"/>
              <a:t>perldoc</a:t>
            </a:r>
            <a:r>
              <a:rPr lang="en-US" sz="3200" dirty="0" smtClean="0"/>
              <a:t> Module::Starter</a:t>
            </a:r>
            <a:br>
              <a:rPr lang="en-US" sz="3200" dirty="0" smtClean="0"/>
            </a:b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378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 &amp; Profiling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576" y="1484784"/>
            <a:ext cx="75608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perl</a:t>
            </a:r>
            <a:r>
              <a:rPr lang="en-US" sz="3200" dirty="0" smtClean="0"/>
              <a:t> -d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use diagnostics -verbose;</a:t>
            </a:r>
            <a:br>
              <a:rPr lang="en-US" sz="3200" dirty="0" smtClean="0"/>
            </a:br>
            <a:r>
              <a:rPr lang="en-US" sz="3200" dirty="0" err="1" smtClean="0"/>
              <a:t>perl</a:t>
            </a:r>
            <a:r>
              <a:rPr lang="en-US" sz="3200" dirty="0" smtClean="0"/>
              <a:t> someperl.pl 2&gt;</a:t>
            </a:r>
            <a:r>
              <a:rPr lang="en-US" sz="3200" dirty="0" err="1" smtClean="0"/>
              <a:t>diag.out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splain</a:t>
            </a:r>
            <a:r>
              <a:rPr lang="en-US" sz="3200" dirty="0" smtClean="0"/>
              <a:t> [-v] [-p] </a:t>
            </a:r>
            <a:r>
              <a:rPr lang="en-US" sz="3200" dirty="0" err="1" smtClean="0"/>
              <a:t>diag.out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perl</a:t>
            </a:r>
            <a:r>
              <a:rPr lang="en-US" sz="3200" dirty="0" smtClean="0"/>
              <a:t> -</a:t>
            </a:r>
            <a:r>
              <a:rPr lang="en-US" sz="3200" dirty="0" err="1" smtClean="0"/>
              <a:t>d:Dprof</a:t>
            </a:r>
            <a:endParaRPr lang="en-US" sz="3200" dirty="0" smtClean="0"/>
          </a:p>
          <a:p>
            <a:r>
              <a:rPr lang="en-US" sz="3200" dirty="0" err="1" smtClean="0"/>
              <a:t>cpan</a:t>
            </a:r>
            <a:r>
              <a:rPr lang="en-US" sz="3200" dirty="0" smtClean="0"/>
              <a:t> </a:t>
            </a:r>
            <a:r>
              <a:rPr lang="en-US" sz="3200" dirty="0" err="1" smtClean="0"/>
              <a:t>Devel</a:t>
            </a:r>
            <a:r>
              <a:rPr lang="en-US" sz="3200" dirty="0" smtClean="0"/>
              <a:t>::</a:t>
            </a:r>
            <a:r>
              <a:rPr lang="en-US" sz="3200" dirty="0" err="1" smtClean="0"/>
              <a:t>NYTProf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perl</a:t>
            </a:r>
            <a:r>
              <a:rPr lang="en-US" sz="3200" dirty="0" smtClean="0"/>
              <a:t> -</a:t>
            </a:r>
            <a:r>
              <a:rPr lang="en-US" sz="3200" dirty="0" err="1" smtClean="0"/>
              <a:t>d:NYTProf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nytprofhtml</a:t>
            </a:r>
            <a:r>
              <a:rPr lang="en-US" sz="3200" dirty="0" smtClean="0"/>
              <a:t> </a:t>
            </a:r>
            <a:r>
              <a:rPr lang="en-US" sz="3200" dirty="0" err="1" smtClean="0"/>
              <a:t>nytprof.out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01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</a:t>
            </a:r>
            <a:r>
              <a:rPr lang="en-US" dirty="0" err="1" smtClean="0"/>
              <a:t>api</a:t>
            </a:r>
            <a:r>
              <a:rPr lang="en-US" dirty="0" smtClean="0"/>
              <a:t>: Win32::OLE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556792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OLE is an inter-process communication mechanism created by Microsoft. It is based on a subset of Component Object Model (COM) that was intended for use by scripting languages – originally Visual Basic – but now are used by several languages on Windows.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91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Working/comparing with other scripts: Bash,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1859340"/>
            <a:ext cx="84249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http://perldoc.perl.org/perlintro.html</a:t>
            </a:r>
          </a:p>
          <a:p>
            <a:r>
              <a:rPr lang="en-US" sz="3200" dirty="0" smtClean="0">
                <a:hlinkClick r:id="rId2"/>
              </a:rPr>
              <a:t>https://www.perl.org/learn.html</a:t>
            </a:r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http://learn.perl.org/</a:t>
            </a:r>
            <a:endParaRPr lang="en-US" sz="3200" dirty="0" smtClean="0"/>
          </a:p>
          <a:p>
            <a:r>
              <a:rPr lang="en-US" sz="3200" dirty="0" smtClean="0"/>
              <a:t>http://www.perlmonks.org/</a:t>
            </a:r>
          </a:p>
          <a:p>
            <a:r>
              <a:rPr lang="en-US" sz="3200" dirty="0" smtClean="0"/>
              <a:t>http://www.perlhowto.com/</a:t>
            </a:r>
          </a:p>
          <a:p>
            <a:r>
              <a:rPr lang="en-US" sz="3200" dirty="0" smtClean="0"/>
              <a:t>http://www.tutorialspoint.com/perl</a:t>
            </a:r>
          </a:p>
          <a:p>
            <a:r>
              <a:rPr lang="en-US" sz="3200" dirty="0" smtClean="0"/>
              <a:t>http://qntm.org/files/perl/perl.html</a:t>
            </a:r>
          </a:p>
          <a:p>
            <a:r>
              <a:rPr lang="en-US" sz="3200" dirty="0" smtClean="0"/>
              <a:t>http://www.cs.cf.ac.uk/Dave/PERL/</a:t>
            </a:r>
          </a:p>
        </p:txBody>
      </p:sp>
    </p:spTree>
    <p:extLst>
      <p:ext uri="{BB962C8B-B14F-4D97-AF65-F5344CB8AC3E}">
        <p14:creationId xmlns:p14="http://schemas.microsoft.com/office/powerpoint/2010/main" val="25951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12" y="162880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There Is More Than One Way To Do It.</a:t>
            </a:r>
          </a:p>
          <a:p>
            <a:endParaRPr lang="en-US" sz="3200" dirty="0"/>
          </a:p>
          <a:p>
            <a:r>
              <a:rPr lang="en-US" sz="3200" dirty="0" smtClean="0"/>
              <a:t>vs. Python: There should be one-- and preferably only one --obvious way to do it. </a:t>
            </a:r>
          </a:p>
          <a:p>
            <a:r>
              <a:rPr lang="en-US" sz="3200" dirty="0" smtClean="0"/>
              <a:t>vs. Unix/Linux (Shell) Keep it Simple, Stupid (KISS).</a:t>
            </a:r>
          </a:p>
          <a:p>
            <a:endParaRPr lang="en-US" sz="3200" dirty="0" smtClean="0"/>
          </a:p>
          <a:p>
            <a:r>
              <a:rPr lang="en-US" sz="3200" dirty="0" smtClean="0"/>
              <a:t>The language is intended to be practical (easy to use, efficient, complete) rather than beautiful (tiny, elegant, minimal).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3200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Philosophy of Perl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844824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Perl was created by Larry Wall in 1987. </a:t>
            </a:r>
          </a:p>
          <a:p>
            <a:r>
              <a:rPr lang="en-US" sz="3200" dirty="0" smtClean="0"/>
              <a:t>Perl 5 released 1995, Perl 6 is still in progress. Currently 5.16/5.18</a:t>
            </a:r>
          </a:p>
          <a:p>
            <a:r>
              <a:rPr lang="en-US" sz="3200" dirty="0" smtClean="0"/>
              <a:t>http://www.tiobe.com/index.php/content/paperinfo/tpci/index.html</a:t>
            </a:r>
          </a:p>
          <a:p>
            <a:r>
              <a:rPr lang="en-US" sz="3200" dirty="0" smtClean="0"/>
              <a:t>http://langpop.com/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History and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902" y="1700808"/>
            <a:ext cx="83529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Perl is an Open Source software, licensed under its Artistic License (http://dev.perl.org/licenses/artistic.html), or the GNU General Public License (GPL).</a:t>
            </a:r>
          </a:p>
          <a:p>
            <a:r>
              <a:rPr lang="en-US" sz="3200" dirty="0" smtClean="0"/>
              <a:t>Large supporting community. perl.org </a:t>
            </a:r>
            <a:r>
              <a:rPr lang="en-US" sz="3200" dirty="0" err="1" smtClean="0"/>
              <a:t>perlmonk</a:t>
            </a:r>
            <a:endParaRPr lang="en-US" sz="3200" dirty="0" smtClean="0"/>
          </a:p>
          <a:p>
            <a:r>
              <a:rPr lang="en-US" sz="3200" dirty="0" smtClean="0"/>
              <a:t>Perl is extensible. There are over 20,000 third party modules available from the Comprehensive Perl Archive Network (CPAN).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700808"/>
            <a:ext cx="82809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Perl is Interpreted. When you run a Perl program, it's first compiled into a byte code, which is then converted ( as the program runs) into machine instructions.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Perl files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844824"/>
            <a:ext cx="7632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Perl is a case sensitive programming language.</a:t>
            </a:r>
          </a:p>
          <a:p>
            <a:r>
              <a:rPr lang="en-US" sz="3200" dirty="0" smtClean="0"/>
              <a:t>Perl script file extension .</a:t>
            </a:r>
            <a:r>
              <a:rPr lang="en-US" sz="3200" dirty="0" err="1" smtClean="0"/>
              <a:t>pl</a:t>
            </a:r>
            <a:r>
              <a:rPr lang="en-US" sz="3200" dirty="0" smtClean="0"/>
              <a:t>, modules in .pm file</a:t>
            </a:r>
          </a:p>
          <a:p>
            <a:r>
              <a:rPr lang="en-US" sz="3200" dirty="0" smtClean="0"/>
              <a:t>Package is namespace scope of variables and subroutines. when start run, the package is "main", built-in </a:t>
            </a:r>
            <a:r>
              <a:rPr lang="en-US" sz="3200" dirty="0" err="1" smtClean="0"/>
              <a:t>func</a:t>
            </a:r>
            <a:r>
              <a:rPr lang="en-US" sz="3200" dirty="0" smtClean="0"/>
              <a:t> "package" switch package</a:t>
            </a:r>
          </a:p>
        </p:txBody>
      </p:sp>
    </p:spTree>
    <p:extLst>
      <p:ext uri="{BB962C8B-B14F-4D97-AF65-F5344CB8AC3E}">
        <p14:creationId xmlns:p14="http://schemas.microsoft.com/office/powerpoint/2010/main" val="37505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Semantics &amp; Syntax (the ingredients of this language)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1720840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comment # =</a:t>
            </a:r>
          </a:p>
          <a:p>
            <a:r>
              <a:rPr lang="en-US" sz="3200" dirty="0" smtClean="0"/>
              <a:t>white space: ignore consecutive</a:t>
            </a:r>
          </a:p>
          <a:p>
            <a:r>
              <a:rPr lang="en-US" sz="3200" dirty="0" smtClean="0"/>
              <a:t>Single &amp; Double Quotes</a:t>
            </a:r>
          </a:p>
          <a:p>
            <a:r>
              <a:rPr lang="en-US" sz="3200" dirty="0" smtClean="0"/>
              <a:t>Here Doc</a:t>
            </a:r>
          </a:p>
          <a:p>
            <a:r>
              <a:rPr lang="en-US" sz="3200" dirty="0" smtClean="0"/>
              <a:t>Escaping Char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47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4916" y="1556792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Not the kind of data they store</a:t>
            </a:r>
          </a:p>
          <a:p>
            <a:r>
              <a:rPr lang="en-US" sz="3200" dirty="0"/>
              <a:t>– String, Integer, Float, Boolean</a:t>
            </a:r>
          </a:p>
          <a:p>
            <a:r>
              <a:rPr lang="en-US" sz="3200" dirty="0"/>
              <a:t>● The amount of data</a:t>
            </a:r>
          </a:p>
          <a:p>
            <a:r>
              <a:rPr lang="en-US" sz="3200" dirty="0"/>
              <a:t>● How it is accessed</a:t>
            </a:r>
          </a:p>
          <a:p>
            <a:endParaRPr lang="en-US" sz="3200" dirty="0" smtClean="0"/>
          </a:p>
          <a:p>
            <a:r>
              <a:rPr lang="en-US" sz="3200" dirty="0" smtClean="0"/>
              <a:t>$ </a:t>
            </a:r>
            <a:r>
              <a:rPr lang="en-US" sz="3200" dirty="0" smtClean="0"/>
              <a:t>@ % scalars, arrays, hashes and references</a:t>
            </a:r>
          </a:p>
          <a:p>
            <a:endParaRPr lang="en-US" sz="3200" dirty="0" smtClean="0"/>
          </a:p>
          <a:p>
            <a:r>
              <a:rPr lang="en-US" sz="3200" dirty="0" smtClean="0"/>
              <a:t>context</a:t>
            </a:r>
            <a:r>
              <a:rPr lang="en-US" sz="3200" dirty="0" smtClean="0"/>
              <a:t>: Every expression in Perl is evaluated either in scalar context or list context</a:t>
            </a:r>
          </a:p>
          <a:p>
            <a:r>
              <a:rPr lang="en-US" sz="3200" dirty="0" smtClean="0"/>
              <a:t>List </a:t>
            </a:r>
            <a:r>
              <a:rPr lang="en-US" sz="3200" dirty="0" smtClean="0"/>
              <a:t>is literal NOT 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21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623</Words>
  <Application>Microsoft Office PowerPoint</Application>
  <PresentationFormat>On-screen Show (4:3)</PresentationFormat>
  <Paragraphs>110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0. Language learning</vt:lpstr>
      <vt:lpstr>1. Perl intro</vt:lpstr>
      <vt:lpstr>Philosophy of Perl</vt:lpstr>
      <vt:lpstr>History and Now</vt:lpstr>
      <vt:lpstr>Community</vt:lpstr>
      <vt:lpstr>Interpreted</vt:lpstr>
      <vt:lpstr>Perl files</vt:lpstr>
      <vt:lpstr>2. Semantics &amp; Syntax (the ingredients of this language)</vt:lpstr>
      <vt:lpstr>variable types</vt:lpstr>
      <vt:lpstr>Operators &amp; built-in Func</vt:lpstr>
      <vt:lpstr>Regexp</vt:lpstr>
      <vt:lpstr>subroutines</vt:lpstr>
      <vt:lpstr>flow control</vt:lpstr>
      <vt:lpstr>3. Common drills   </vt:lpstr>
      <vt:lpstr>OOP</vt:lpstr>
      <vt:lpstr>Error Handling</vt:lpstr>
      <vt:lpstr>4. Going further on Perl  </vt:lpstr>
      <vt:lpstr>Module management: CPAN</vt:lpstr>
      <vt:lpstr> CPAN continued</vt:lpstr>
      <vt:lpstr>Getting help: perldoc</vt:lpstr>
      <vt:lpstr>Debug &amp; Profiling</vt:lpstr>
      <vt:lpstr>Windows api: Win32::OLE </vt:lpstr>
      <vt:lpstr>Working/comparing with other scripts: Bash, Python</vt:lpstr>
      <vt:lpstr>Reference</vt:lpstr>
    </vt:vector>
  </TitlesOfParts>
  <Company>alcatel-lucent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Language learning idea/expression knowledge vs. skill acquisition learn by doing smarter learning: faster feedback, small iterations reading/instructor-led: critical thinking</dc:title>
  <dc:creator>WANG Leo A</dc:creator>
  <cp:lastModifiedBy>WANG Leo A</cp:lastModifiedBy>
  <cp:revision>15</cp:revision>
  <dcterms:created xsi:type="dcterms:W3CDTF">2015-03-17T08:46:29Z</dcterms:created>
  <dcterms:modified xsi:type="dcterms:W3CDTF">2015-10-28T04:26:59Z</dcterms:modified>
</cp:coreProperties>
</file>