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7772400" cy="10058400"/>
  <p:notesSz cx="7772400" cy="10058400"/>
  <p:embeddedFontLst>
    <p:embeddedFont>
      <p:font typeface="BSOUGI+LMMono10-Italic-Identity-H" panose="020B0604020202020204"/>
      <p:regular r:id="rId34"/>
    </p:embeddedFont>
    <p:embeddedFont>
      <p:font typeface="JIPKLG+LMMonoLt10-Bold-Identity-H" panose="020B0604020202020204"/>
      <p:regular r:id="rId35"/>
    </p:embeddedFont>
    <p:embeddedFont>
      <p:font typeface="KOGUBC+LMRoman12-Bold-Identity-H" panose="020B0604020202020204"/>
      <p:regular r:id="rId36"/>
    </p:embeddedFont>
    <p:embeddedFont>
      <p:font typeface="OUIOSN+LatinModernMath-Regular-Identity-H" panose="020B0604020202020204"/>
      <p:regular r:id="rId37"/>
    </p:embeddedFont>
    <p:embeddedFont>
      <p:font typeface="TJGBKP+LMRoman12-Regular-Identity-H" panose="020B0604020202020204"/>
      <p:regular r:id="rId38"/>
    </p:embeddedFont>
    <p:embeddedFont>
      <p:font typeface="TKOOAQ+LMRoman10-Regular-Identity-H" panose="020B0604020202020204"/>
      <p:regular r:id="rId39"/>
    </p:embeddedFont>
    <p:embeddedFont>
      <p:font typeface="TPPMHP+LMMono10-Regular-Identity-H" panose="020B0604020202020204"/>
      <p:regular r:id="rId40"/>
    </p:embeddedFont>
    <p:embeddedFont>
      <p:font typeface="TVEGWU+LMRoman17-Regular-Identity-H" panose="020B0604020202020204"/>
      <p:regular r:id="rId41"/>
    </p:embeddedFont>
    <p:embeddedFont>
      <p:font typeface="USRQCH+LMRoman10-Italic-Identity-H" panose="020B0604020202020204"/>
      <p:regular r:id="rId42"/>
    </p:embeddedFont>
  </p:embeddedFontLst>
  <p:custDataLst>
    <p:tags r:id="rId43"/>
  </p:custDataLst>
  <p:defaultTextStyle/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2312" y="4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9.jpeg"/><Relationship Id="rId7" Type="http://schemas.openxmlformats.org/officeDocument/2006/relationships/image" Target="../media/image25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.jpeg"/><Relationship Id="rId9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eg"/><Relationship Id="rId5" Type="http://schemas.openxmlformats.org/officeDocument/2006/relationships/image" Target="../media/image8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jpeg"/><Relationship Id="rId5" Type="http://schemas.openxmlformats.org/officeDocument/2006/relationships/image" Target="../media/image12.jpeg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4.jpeg"/><Relationship Id="rId7" Type="http://schemas.openxmlformats.org/officeDocument/2006/relationships/image" Target="../media/image12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23.jpeg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12.jpeg"/><Relationship Id="rId7" Type="http://schemas.openxmlformats.org/officeDocument/2006/relationships/image" Target="../media/image8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7.jpeg"/><Relationship Id="rId4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jpe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jpeg"/><Relationship Id="rId4" Type="http://schemas.openxmlformats.org/officeDocument/2006/relationships/image" Target="../media/image54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eg"/><Relationship Id="rId3" Type="http://schemas.openxmlformats.org/officeDocument/2006/relationships/image" Target="../media/image12.jpeg"/><Relationship Id="rId7" Type="http://schemas.openxmlformats.org/officeDocument/2006/relationships/image" Target="../media/image8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eg"/><Relationship Id="rId5" Type="http://schemas.openxmlformats.org/officeDocument/2006/relationships/image" Target="../media/image58.jpeg"/><Relationship Id="rId4" Type="http://schemas.openxmlformats.org/officeDocument/2006/relationships/image" Target="../media/image5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bject 1"/>
          <p:cNvSpPr/>
          <p:nvPr/>
        </p:nvSpPr>
        <p:spPr>
          <a:xfrm>
            <a:off x="914400" y="5793890"/>
            <a:ext cx="5943676" cy="332544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914400" y="4930010"/>
            <a:ext cx="5943676" cy="76522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3422787"/>
            <a:ext cx="5943676" cy="112203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2558882"/>
            <a:ext cx="5943676" cy="76522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00285" y="1449091"/>
            <a:ext cx="1124235" cy="346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29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000000"/>
                </a:solidFill>
                <a:latin typeface="TVEGWU+LMRoman17-Regular-Identity-H"/>
                <a:cs typeface="TVEGWU+LMRoman17-Regular-Identity-H"/>
              </a:rPr>
              <a:t>ipl-analysis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90683" y="2050294"/>
            <a:ext cx="943288" cy="2517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82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TJGBKP+LMRoman12-Regular-Identity-H"/>
                <a:cs typeface="TJGBKP+LMRoman12-Regular-Identity-H"/>
              </a:rPr>
              <a:t>July</a:t>
            </a:r>
            <a:r>
              <a:rPr sz="12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TJGBKP+LMRoman12-Regular-Identity-H"/>
                <a:cs typeface="TJGBKP+LMRoman12-Regular-Identity-H"/>
              </a:rPr>
              <a:t>6,</a:t>
            </a:r>
            <a:r>
              <a:rPr sz="1200" spc="9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TJGBKP+LMRoman12-Regular-Identity-H"/>
                <a:cs typeface="TJGBKP+LMRoman12-Regular-Identity-H"/>
              </a:rPr>
              <a:t>2024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5495" y="2561697"/>
            <a:ext cx="1913909" cy="396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9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[1]: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8000"/>
                </a:solidFill>
                <a:latin typeface="JIPKLG+LMMonoLt10-Bold-Identity-H"/>
                <a:cs typeface="JIPKLG+LMMonoLt10-Bold-Identity-H"/>
              </a:rPr>
              <a:t>import</a:t>
            </a:r>
            <a:r>
              <a:rPr sz="1100" b="1" spc="298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00FF"/>
                </a:solidFill>
                <a:latin typeface="JIPKLG+LMMonoLt10-Bold-Identity-H"/>
                <a:cs typeface="JIPKLG+LMMonoLt10-Bold-Identity-H"/>
              </a:rPr>
              <a:t>pandas</a:t>
            </a:r>
            <a:r>
              <a:rPr sz="1100" b="1" spc="29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8000"/>
                </a:solidFill>
                <a:latin typeface="JIPKLG+LMMonoLt10-Bold-Identity-H"/>
                <a:cs typeface="JIPKLG+LMMonoLt10-Bold-Identity-H"/>
              </a:rPr>
              <a:t>as</a:t>
            </a:r>
            <a:r>
              <a:rPr sz="1100" b="1" spc="298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00FF"/>
                </a:solidFill>
                <a:latin typeface="JIPKLG+LMMonoLt10-Bold-Identity-H"/>
                <a:cs typeface="JIPKLG+LMMonoLt10-Bold-Identity-H"/>
              </a:rPr>
              <a:t>pd</a:t>
            </a:r>
          </a:p>
          <a:p>
            <a:pPr marL="379514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 b="1">
                <a:solidFill>
                  <a:srgbClr val="008000"/>
                </a:solidFill>
                <a:latin typeface="JIPKLG+LMMonoLt10-Bold-Identity-H"/>
                <a:cs typeface="JIPKLG+LMMonoLt10-Bold-Identity-H"/>
              </a:rPr>
              <a:t>import</a:t>
            </a:r>
            <a:r>
              <a:rPr sz="1100" b="1" spc="298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00FF"/>
                </a:solidFill>
                <a:latin typeface="JIPKLG+LMMonoLt10-Bold-Identity-H"/>
                <a:cs typeface="JIPKLG+LMMonoLt10-Bold-Identity-H"/>
              </a:rPr>
              <a:t>numpy</a:t>
            </a:r>
            <a:r>
              <a:rPr sz="1100" b="1" spc="29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8000"/>
                </a:solidFill>
                <a:latin typeface="JIPKLG+LMMonoLt10-Bold-Identity-H"/>
                <a:cs typeface="JIPKLG+LMMonoLt10-Bold-Identity-H"/>
              </a:rPr>
              <a:t>as</a:t>
            </a:r>
            <a:r>
              <a:rPr sz="1100" b="1" spc="298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00FF"/>
                </a:solidFill>
                <a:latin typeface="JIPKLG+LMMonoLt10-Bold-Identity-H"/>
                <a:cs typeface="JIPKLG+LMMonoLt10-Bold-Identity-H"/>
              </a:rPr>
              <a:t>np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65009" y="2905855"/>
            <a:ext cx="2407232" cy="396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9"/>
              </a:lnSpc>
              <a:spcBef>
                <a:spcPct val="0"/>
              </a:spcBef>
              <a:spcAft>
                <a:spcPct val="0"/>
              </a:spcAft>
            </a:pPr>
            <a:r>
              <a:rPr sz="1100" b="1">
                <a:solidFill>
                  <a:srgbClr val="008000"/>
                </a:solidFill>
                <a:latin typeface="JIPKLG+LMMonoLt10-Bold-Identity-H"/>
                <a:cs typeface="JIPKLG+LMMonoLt10-Bold-Identity-H"/>
              </a:rPr>
              <a:t>import</a:t>
            </a:r>
            <a:r>
              <a:rPr sz="1100" b="1" spc="298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00FF"/>
                </a:solidFill>
                <a:latin typeface="JIPKLG+LMMonoLt10-Bold-Identity-H"/>
                <a:cs typeface="JIPKLG+LMMonoLt10-Bold-Identity-H"/>
              </a:rPr>
              <a:t>matplotlib.pyplot</a:t>
            </a:r>
            <a:r>
              <a:rPr sz="1100" b="1" spc="29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8000"/>
                </a:solidFill>
                <a:latin typeface="JIPKLG+LMMonoLt10-Bold-Identity-H"/>
                <a:cs typeface="JIPKLG+LMMonoLt10-Bold-Identity-H"/>
              </a:rPr>
              <a:t>as</a:t>
            </a:r>
            <a:r>
              <a:rPr sz="1100" b="1" spc="298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00FF"/>
                </a:solidFill>
                <a:latin typeface="JIPKLG+LMMonoLt10-Bold-Identity-H"/>
                <a:cs typeface="JIPKLG+LMMonoLt10-Bold-Identity-H"/>
              </a:rPr>
              <a:t>plt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 b="1">
                <a:solidFill>
                  <a:srgbClr val="008000"/>
                </a:solidFill>
                <a:latin typeface="JIPKLG+LMMonoLt10-Bold-Identity-H"/>
                <a:cs typeface="JIPKLG+LMMonoLt10-Bold-Identity-H"/>
              </a:rPr>
              <a:t>import</a:t>
            </a:r>
            <a:r>
              <a:rPr sz="1100" b="1" spc="298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00FF"/>
                </a:solidFill>
                <a:latin typeface="JIPKLG+LMMonoLt10-Bold-Identity-H"/>
                <a:cs typeface="JIPKLG+LMMonoLt10-Bold-Identity-H"/>
              </a:rPr>
              <a:t>seaborn</a:t>
            </a:r>
            <a:r>
              <a:rPr sz="1100" b="1" spc="29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8000"/>
                </a:solidFill>
                <a:latin typeface="JIPKLG+LMMonoLt10-Bold-Identity-H"/>
                <a:cs typeface="JIPKLG+LMMonoLt10-Bold-Identity-H"/>
              </a:rPr>
              <a:t>as</a:t>
            </a:r>
            <a:r>
              <a:rPr sz="1100" b="1" spc="298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00FF"/>
                </a:solidFill>
                <a:latin typeface="JIPKLG+LMMonoLt10-Bold-Identity-H"/>
                <a:cs typeface="JIPKLG+LMMonoLt10-Bold-Identity-H"/>
              </a:rPr>
              <a:t>sns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5495" y="3428801"/>
            <a:ext cx="395052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[2]: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#We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load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the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IPL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data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using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the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following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code: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65009" y="3772946"/>
            <a:ext cx="5753103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deliveries_data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pd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read_csv(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r"C:\Users\mangesh\Downloads\ipl_resources\IPL</a:t>
            </a:r>
            <a:r>
              <a:rPr sz="1100">
                <a:solidFill>
                  <a:srgbClr val="FF0000"/>
                </a:solidFill>
                <a:latin typeface="TPPMHP+LMMono10-Regular-Identity-H"/>
                <a:cs typeface="TPPMHP+LMMono10-Regular-Identity-H"/>
              </a:rPr>
              <a:t>␣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68463" y="3815521"/>
            <a:ext cx="189987" cy="54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57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FF0000"/>
                </a:solidFill>
                <a:latin typeface="OUIOSN+LatinModernMath-Regular-Identity-H"/>
                <a:cs typeface="OUIOSN+LatinModernMath-Regular-Identity-H"/>
              </a:rPr>
              <a:t>↪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44143" y="3945018"/>
            <a:ext cx="218902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Ball-by-Ball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2008-2020.csv"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65009" y="4129752"/>
            <a:ext cx="597130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match_data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pd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read_csv(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r"C:\Users\mangesh\Downloads\ipl_resources\IPL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Matches</a:t>
            </a:r>
            <a:r>
              <a:rPr sz="1100">
                <a:solidFill>
                  <a:srgbClr val="FF0000"/>
                </a:solidFill>
                <a:latin typeface="TPPMHP+LMMono10-Regular-Identity-H"/>
                <a:cs typeface="TPPMHP+LMMono10-Regular-Identity-H"/>
              </a:rPr>
              <a:t>␣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068463" y="4172328"/>
            <a:ext cx="189987" cy="54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57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FF0000"/>
                </a:solidFill>
                <a:latin typeface="OUIOSN+LatinModernMath-Regular-Identity-H"/>
                <a:cs typeface="OUIOSN+LatinModernMath-Regular-Identity-H"/>
              </a:rPr>
              <a:t>↪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44143" y="4301824"/>
            <a:ext cx="1243448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2008-2020.csv"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14400" y="4646796"/>
            <a:ext cx="5440130" cy="234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This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code</a:t>
            </a:r>
            <a:r>
              <a:rPr sz="1100" spc="7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reads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the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IPL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ball-by-ball</a:t>
            </a:r>
            <a:r>
              <a:rPr sz="1100" spc="9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data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and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2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match</a:t>
            </a:r>
            <a:r>
              <a:rPr sz="1100" spc="9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data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from</a:t>
            </a:r>
            <a:r>
              <a:rPr sz="1100" spc="8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the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speciﬁed</a:t>
            </a:r>
            <a:r>
              <a:rPr sz="1100" spc="8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CSV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ﬁles.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85495" y="4936024"/>
            <a:ext cx="4677890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[3]: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#This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code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reads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the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IPL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ball-by-ball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data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and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match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data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65009" y="5108097"/>
            <a:ext cx="2407229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#</a:t>
            </a:r>
            <a:r>
              <a:rPr sz="1100" spc="293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from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the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specified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CSV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files.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65009" y="5452241"/>
            <a:ext cx="879764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match_data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85495" y="5793605"/>
            <a:ext cx="443345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D84315"/>
                </a:solidFill>
                <a:latin typeface="TPPMHP+LMMono10-Regular-Identity-H"/>
                <a:cs typeface="TPPMHP+LMMono10-Regular-Identity-H"/>
              </a:rPr>
              <a:t>[3]: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686051" y="5793605"/>
            <a:ext cx="29787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id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413406" y="5793605"/>
            <a:ext cx="443345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city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286252" y="5793605"/>
            <a:ext cx="1606989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date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player_of_match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886314" y="5793605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\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958684" y="5965677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395103" y="5965677"/>
            <a:ext cx="588818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335982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049731" y="5965677"/>
            <a:ext cx="1679864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Bangalore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2008-04-18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940875" y="5965677"/>
            <a:ext cx="952503" cy="1083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McCullum</a:t>
            </a:r>
          </a:p>
          <a:p>
            <a:pPr marL="72731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MEK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Hussey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MF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Maharoof</a:t>
            </a:r>
          </a:p>
          <a:p>
            <a:pPr marL="72731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MV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Boucher</a:t>
            </a:r>
          </a:p>
          <a:p>
            <a:pPr marL="145477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DJ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Hussey</a:t>
            </a:r>
          </a:p>
          <a:p>
            <a:pPr marL="145476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…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958684" y="6137762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395103" y="6137762"/>
            <a:ext cx="233449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335983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Chandigarh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2008-04-19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958684" y="6309834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395103" y="6309834"/>
            <a:ext cx="588818" cy="738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335984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335985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335986</a:t>
            </a:r>
          </a:p>
          <a:p>
            <a:pPr marL="218202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…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2195204" y="6309834"/>
            <a:ext cx="1534391" cy="566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5469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Delhi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2008-04-19</a:t>
            </a:r>
          </a:p>
          <a:p>
            <a:pPr marL="72736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Mumbai</a:t>
            </a:r>
            <a:r>
              <a:rPr sz="1100" spc="8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2008-04-20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Kolkata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2008-04-20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958684" y="6481907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958684" y="6653980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4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958684" y="6826052"/>
            <a:ext cx="29787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..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2340673" y="6826052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…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3068040" y="6826052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…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958684" y="6998137"/>
            <a:ext cx="1025237" cy="9109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811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1216547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812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1237177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813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1237178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814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1237180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815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1237181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2340673" y="6998137"/>
            <a:ext cx="255270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Dubai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2020-09-28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Villiers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2049731" y="7170209"/>
            <a:ext cx="1679864" cy="738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0942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Dubai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2020-11-05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Abu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Dhabi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2020-11-06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Abu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Dhabi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2020-11-08</a:t>
            </a:r>
          </a:p>
          <a:p>
            <a:pPr marL="290942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Dubai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2020-11-10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3795405" y="7170209"/>
            <a:ext cx="1097973" cy="738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0946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JJ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Bumrah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Williamson</a:t>
            </a:r>
          </a:p>
          <a:p>
            <a:pPr marL="21820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Stoinis</a:t>
            </a:r>
          </a:p>
          <a:p>
            <a:pPr marL="363679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TA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Boult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4013606" y="8030584"/>
            <a:ext cx="1607128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venue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neutral_venue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5613807" y="8030584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\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958684" y="8202656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2849829" y="8202656"/>
            <a:ext cx="1679864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Chinnaswamy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Stadium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5395608" y="8202656"/>
            <a:ext cx="225136" cy="910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958684" y="8374729"/>
            <a:ext cx="225136" cy="73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4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1322228" y="8374729"/>
            <a:ext cx="3207468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Punjab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Cricket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Association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Stadium,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Mohali</a:t>
            </a:r>
          </a:p>
          <a:p>
            <a:pPr marL="18912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Feroz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Shah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Kotla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3213506" y="8718886"/>
            <a:ext cx="131618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Wankhede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Stadium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3504450" y="8890959"/>
            <a:ext cx="10252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Eden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Gardens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3851567" y="9367437"/>
            <a:ext cx="221672" cy="234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1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1"/>
          <p:cNvSpPr/>
          <p:nvPr/>
        </p:nvSpPr>
        <p:spPr>
          <a:xfrm>
            <a:off x="914400" y="8106548"/>
            <a:ext cx="5943676" cy="92269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914400" y="7255295"/>
            <a:ext cx="5943676" cy="7525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6391387"/>
            <a:ext cx="5943676" cy="76522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5033012"/>
            <a:ext cx="5943676" cy="949957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3493447"/>
            <a:ext cx="5943676" cy="1440883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2285404"/>
            <a:ext cx="5943676" cy="1109381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400" y="1262071"/>
            <a:ext cx="5943676" cy="924652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400" y="914399"/>
            <a:ext cx="5943676" cy="248997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2762" y="920399"/>
            <a:ext cx="1768423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[20]: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df_kohli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columns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12762" y="1261749"/>
            <a:ext cx="6344500" cy="73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D84315"/>
                </a:solidFill>
                <a:latin typeface="TPPMHP+LMMono10-Regular-Identity-H"/>
                <a:cs typeface="TPPMHP+LMMono10-Regular-Identity-H"/>
              </a:rPr>
              <a:t>[20]:</a:t>
            </a:r>
            <a:r>
              <a:rPr sz="1100" spc="373">
                <a:solidFill>
                  <a:srgbClr val="D84315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Index(['id',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'inning',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'over',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'ball',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'batsman',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'non_striker',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'bowler',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'batsman_runs',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'extra_runs',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'total_runs',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'non_boundary',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'is_wicket',</a:t>
            </a:r>
          </a:p>
          <a:p>
            <a:pPr marL="955078" marR="0">
              <a:lnSpc>
                <a:spcPts val="135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'dismissal_kind',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'player_dismissed',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'fielder',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'extras_type',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'batting_team',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'bowling_team'],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95107" y="1950051"/>
            <a:ext cx="124344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dtype='object')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12762" y="2291414"/>
            <a:ext cx="4968832" cy="566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[21]: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#</a:t>
            </a:r>
            <a:r>
              <a:rPr sz="1100" spc="293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This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code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calculates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and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displays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the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count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of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runs</a:t>
            </a:r>
          </a:p>
          <a:p>
            <a:pPr marL="452247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#</a:t>
            </a:r>
            <a:r>
              <a:rPr sz="1100" spc="293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scored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by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Virat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Kohli,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grouped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by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the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different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run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values</a:t>
            </a:r>
          </a:p>
          <a:p>
            <a:pPr marL="452247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#</a:t>
            </a:r>
            <a:r>
              <a:rPr sz="1100" spc="293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(0,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1,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2,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3,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4,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6).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ꢀꢀ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12762" y="3151788"/>
            <a:ext cx="3441368" cy="563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2247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df_kohli[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'batsman_runs'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value_counts()</a:t>
            </a:r>
          </a:p>
          <a:p>
            <a:pPr marL="0" marR="0">
              <a:lnSpc>
                <a:spcPts val="1453"/>
              </a:lnSpc>
              <a:spcBef>
                <a:spcPts val="1184"/>
              </a:spcBef>
              <a:spcAft>
                <a:spcPct val="0"/>
              </a:spcAft>
            </a:pPr>
            <a:r>
              <a:rPr sz="1100">
                <a:solidFill>
                  <a:srgbClr val="D84315"/>
                </a:solidFill>
                <a:latin typeface="TPPMHP+LMMono10-Regular-Identity-H"/>
                <a:cs typeface="TPPMHP+LMMono10-Regular-Identity-H"/>
              </a:rPr>
              <a:t>[21]:</a:t>
            </a:r>
            <a:r>
              <a:rPr sz="1100" spc="373">
                <a:solidFill>
                  <a:srgbClr val="D84315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batsman_runs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58684" y="3665211"/>
            <a:ext cx="225136" cy="1083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4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6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322367" y="3665211"/>
            <a:ext cx="443346" cy="1083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1919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1625</a:t>
            </a:r>
          </a:p>
          <a:p>
            <a:pPr marL="72736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504</a:t>
            </a:r>
          </a:p>
          <a:p>
            <a:pPr marL="72736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346</a:t>
            </a:r>
          </a:p>
          <a:p>
            <a:pPr marL="72736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202</a:t>
            </a:r>
          </a:p>
          <a:p>
            <a:pPr marL="145473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13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58684" y="4697658"/>
            <a:ext cx="1970810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Name: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count,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dtype: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int64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12762" y="5039022"/>
            <a:ext cx="570104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[22]: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#This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code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will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result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in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displayed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as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the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total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runs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scored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by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him.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ꢀꢀ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65009" y="5383179"/>
            <a:ext cx="597130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virat_kohli_runs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deliveries_data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loc[deliveries_data[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'batsman'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==</a:t>
            </a:r>
            <a:r>
              <a:rPr sz="1100" spc="298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'V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Kohli'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>
                <a:solidFill>
                  <a:srgbClr val="FF0000"/>
                </a:solidFill>
                <a:latin typeface="TPPMHP+LMMono10-Regular-Identity-H"/>
                <a:cs typeface="TPPMHP+LMMono10-Regular-Identity-H"/>
              </a:rPr>
              <a:t>␣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068463" y="5425754"/>
            <a:ext cx="189987" cy="54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57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FF0000"/>
                </a:solidFill>
                <a:latin typeface="OUIOSN+LatinModernMath-Regular-Identity-H"/>
                <a:cs typeface="OUIOSN+LatinModernMath-Regular-Identity-H"/>
              </a:rPr>
              <a:t>↪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65009" y="5555251"/>
            <a:ext cx="4662059" cy="407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133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'batsman_runs'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sum()</a:t>
            </a:r>
          </a:p>
          <a:p>
            <a:pPr marL="0" marR="0">
              <a:lnSpc>
                <a:spcPts val="14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8000"/>
                </a:solidFill>
                <a:latin typeface="TPPMHP+LMMono10-Regular-Identity-H"/>
                <a:cs typeface="TPPMHP+LMMono10-Regular-Identity-H"/>
              </a:rPr>
              <a:t>print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(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f"Total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runs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scored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by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Virat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Kohli: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A35978"/>
                </a:solidFill>
                <a:latin typeface="JIPKLG+LMMonoLt10-Bold-Identity-H"/>
                <a:cs typeface="JIPKLG+LMMonoLt10-Bold-Identity-H"/>
              </a:rPr>
              <a:t>{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virat_kohli_runs</a:t>
            </a:r>
            <a:r>
              <a:rPr sz="1100" b="1">
                <a:solidFill>
                  <a:srgbClr val="A35978"/>
                </a:solidFill>
                <a:latin typeface="JIPKLG+LMMonoLt10-Bold-Identity-H"/>
                <a:cs typeface="JIPKLG+LMMonoLt10-Bold-Identity-H"/>
              </a:rPr>
              <a:t>}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"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914400" y="6100322"/>
            <a:ext cx="2916383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Total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runs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scored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by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Virat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Kohli: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5878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12762" y="6397388"/>
            <a:ext cx="3805049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[23]: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#This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code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calculates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and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displays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the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count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965009" y="6569473"/>
            <a:ext cx="2775759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#of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innings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played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by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Virat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Kohli.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ꢀꢀ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12762" y="6913618"/>
            <a:ext cx="3004945" cy="563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2247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df_kohli[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'inning'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value_counts()</a:t>
            </a:r>
          </a:p>
          <a:p>
            <a:pPr marL="0" marR="0">
              <a:lnSpc>
                <a:spcPts val="1453"/>
              </a:lnSpc>
              <a:spcBef>
                <a:spcPts val="1184"/>
              </a:spcBef>
              <a:spcAft>
                <a:spcPct val="0"/>
              </a:spcAft>
            </a:pPr>
            <a:r>
              <a:rPr sz="1100">
                <a:solidFill>
                  <a:srgbClr val="D84315"/>
                </a:solidFill>
                <a:latin typeface="TPPMHP+LMMono10-Regular-Identity-H"/>
                <a:cs typeface="TPPMHP+LMMono10-Regular-Identity-H"/>
              </a:rPr>
              <a:t>[23]:</a:t>
            </a:r>
            <a:r>
              <a:rPr sz="1100" spc="373">
                <a:solidFill>
                  <a:srgbClr val="D84315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inning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958684" y="7427053"/>
            <a:ext cx="225136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322367" y="7427053"/>
            <a:ext cx="443345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2480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2129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958684" y="7771198"/>
            <a:ext cx="1970810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Name: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count,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dtype: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int64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12762" y="8112562"/>
            <a:ext cx="5332514" cy="394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[24]: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#</a:t>
            </a:r>
            <a:r>
              <a:rPr sz="1100" spc="293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This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code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calculates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the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strike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rate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of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Virat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Kohli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by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dividing</a:t>
            </a:r>
          </a:p>
          <a:p>
            <a:pPr marL="452247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#</a:t>
            </a:r>
            <a:r>
              <a:rPr sz="1100" spc="293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the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total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runs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scored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by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the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total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balls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faced.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965009" y="8456719"/>
            <a:ext cx="3357651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#</a:t>
            </a:r>
            <a:r>
              <a:rPr sz="1100" spc="293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The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result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is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displayed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as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a</a:t>
            </a:r>
            <a:r>
              <a:rPr sz="1100" spc="293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percentage.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ꢀꢀ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3816921" y="9367437"/>
            <a:ext cx="290945" cy="234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10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bject 1"/>
          <p:cNvSpPr/>
          <p:nvPr/>
        </p:nvSpPr>
        <p:spPr>
          <a:xfrm>
            <a:off x="914400" y="5036418"/>
            <a:ext cx="5943676" cy="401375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914400" y="4688776"/>
            <a:ext cx="5943676" cy="24899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3816428"/>
            <a:ext cx="5943676" cy="23634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3296673"/>
            <a:ext cx="5943676" cy="42107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2961642"/>
            <a:ext cx="5943676" cy="23634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2441874"/>
            <a:ext cx="5943676" cy="42107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400" y="914387"/>
            <a:ext cx="5943676" cy="1119072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65009" y="930089"/>
            <a:ext cx="5607624" cy="5667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virat_kohli_data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deliveries_data[deliveries_data[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'batsman'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==</a:t>
            </a:r>
            <a:r>
              <a:rPr sz="1100" spc="298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'V</a:t>
            </a:r>
            <a:r>
              <a:rPr sz="1100" spc="297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Kohli'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total_runs_scored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virat_kohli_data[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'batsman_runs'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sum()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total_balls_faced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8000"/>
                </a:solidFill>
                <a:latin typeface="TPPMHP+LMMono10-Regular-Identity-H"/>
                <a:cs typeface="TPPMHP+LMMono10-Regular-Identity-H"/>
              </a:rPr>
              <a:t>len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(virat_kohli_data)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65009" y="1618390"/>
            <a:ext cx="4443842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strike_rate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(total_runs_scored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/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total_balls_faced)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*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100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8000"/>
                </a:solidFill>
                <a:latin typeface="TPPMHP+LMMono10-Regular-Identity-H"/>
                <a:cs typeface="TPPMHP+LMMono10-Regular-Identity-H"/>
              </a:rPr>
              <a:t>print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(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f"Virat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Kohli's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strike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rate: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A35978"/>
                </a:solidFill>
                <a:latin typeface="JIPKLG+LMMonoLt10-Bold-Identity-H"/>
                <a:cs typeface="JIPKLG+LMMonoLt10-Bold-Identity-H"/>
              </a:rPr>
              <a:t>{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strike_rate</a:t>
            </a:r>
            <a:r>
              <a:rPr sz="1100" b="1">
                <a:solidFill>
                  <a:srgbClr val="A35978"/>
                </a:solidFill>
                <a:latin typeface="JIPKLG+LMMonoLt10-Bold-Identity-H"/>
                <a:cs typeface="JIPKLG+LMMonoLt10-Bold-Identity-H"/>
              </a:rPr>
              <a:t>: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.2f</a:t>
            </a:r>
            <a:r>
              <a:rPr sz="1100" b="1">
                <a:solidFill>
                  <a:srgbClr val="A35978"/>
                </a:solidFill>
                <a:latin typeface="JIPKLG+LMMonoLt10-Bold-Identity-H"/>
                <a:cs typeface="JIPKLG+LMMonoLt10-Bold-Identity-H"/>
              </a:rPr>
              <a:t>}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"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14400" y="2150813"/>
            <a:ext cx="255270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Virat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Kohli's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strike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rate: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127.53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12762" y="2447879"/>
            <a:ext cx="3732313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[25]: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#This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is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the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fours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runs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hit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by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virat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kohli.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65009" y="2619951"/>
            <a:ext cx="3207330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8000"/>
                </a:solidFill>
                <a:latin typeface="TPPMHP+LMMono10-Regular-Identity-H"/>
                <a:cs typeface="TPPMHP+LMMono10-Regular-Identity-H"/>
              </a:rPr>
              <a:t>len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(df_kohli[df_kohli[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'batsman_runs'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==4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12762" y="2961314"/>
            <a:ext cx="816531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D84315"/>
                </a:solidFill>
                <a:latin typeface="TPPMHP+LMMono10-Regular-Identity-H"/>
                <a:cs typeface="TPPMHP+LMMono10-Regular-Identity-H"/>
              </a:rPr>
              <a:t>[25]:</a:t>
            </a:r>
            <a:r>
              <a:rPr sz="1100" spc="373">
                <a:solidFill>
                  <a:srgbClr val="D84315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504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12762" y="3302664"/>
            <a:ext cx="395052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[26]: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#This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code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shows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the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sixes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hit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by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virat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kohli.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65009" y="3474750"/>
            <a:ext cx="3207330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8000"/>
                </a:solidFill>
                <a:latin typeface="TPPMHP+LMMono10-Regular-Identity-H"/>
                <a:cs typeface="TPPMHP+LMMono10-Regular-Identity-H"/>
              </a:rPr>
              <a:t>len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(df_kohli[df_kohli[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'batsman_runs'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==6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12762" y="3816100"/>
            <a:ext cx="816531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D84315"/>
                </a:solidFill>
                <a:latin typeface="TPPMHP+LMMono10-Regular-Identity-H"/>
                <a:cs typeface="TPPMHP+LMMono10-Regular-Identity-H"/>
              </a:rPr>
              <a:t>[26]:</a:t>
            </a:r>
            <a:r>
              <a:rPr sz="1100" spc="373">
                <a:solidFill>
                  <a:srgbClr val="D84315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202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14400" y="4282356"/>
            <a:ext cx="4436210" cy="297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5"/>
              </a:lnSpc>
              <a:spcBef>
                <a:spcPct val="0"/>
              </a:spcBef>
              <a:spcAft>
                <a:spcPct val="0"/>
              </a:spcAft>
            </a:pPr>
            <a:r>
              <a:rPr sz="1450" b="1">
                <a:solidFill>
                  <a:srgbClr val="000000"/>
                </a:solidFill>
                <a:latin typeface="KOGUBC+LMRoman12-Bold-Identity-H"/>
                <a:cs typeface="KOGUBC+LMRoman12-Bold-Identity-H"/>
              </a:rPr>
              <a:t>3</a:t>
            </a:r>
            <a:r>
              <a:rPr sz="1450" b="1" spc="106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50" b="1">
                <a:solidFill>
                  <a:srgbClr val="000000"/>
                </a:solidFill>
                <a:latin typeface="KOGUBC+LMRoman12-Bold-Identity-H"/>
                <a:cs typeface="KOGUBC+LMRoman12-Bold-Identity-H"/>
              </a:rPr>
              <a:t>Lets</a:t>
            </a:r>
            <a:r>
              <a:rPr sz="1450" b="1" spc="17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50" b="1" spc="-10">
                <a:solidFill>
                  <a:srgbClr val="000000"/>
                </a:solidFill>
                <a:latin typeface="KOGUBC+LMRoman12-Bold-Identity-H"/>
                <a:cs typeface="KOGUBC+LMRoman12-Bold-Identity-H"/>
              </a:rPr>
              <a:t>ﬁnd</a:t>
            </a:r>
            <a:r>
              <a:rPr sz="1450" b="1" spc="1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50" b="1" spc="-10">
                <a:solidFill>
                  <a:srgbClr val="000000"/>
                </a:solidFill>
                <a:latin typeface="KOGUBC+LMRoman12-Bold-Identity-H"/>
                <a:cs typeface="KOGUBC+LMRoman12-Bold-Identity-H"/>
              </a:rPr>
              <a:t>some</a:t>
            </a:r>
            <a:r>
              <a:rPr sz="1450" b="1" spc="17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50" b="1" spc="-13">
                <a:solidFill>
                  <a:srgbClr val="000000"/>
                </a:solidFill>
                <a:latin typeface="KOGUBC+LMRoman12-Bold-Identity-H"/>
                <a:cs typeface="KOGUBC+LMRoman12-Bold-Identity-H"/>
              </a:rPr>
              <a:t>insights</a:t>
            </a:r>
            <a:r>
              <a:rPr sz="1450" b="1" spc="1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50" b="1">
                <a:solidFill>
                  <a:srgbClr val="000000"/>
                </a:solidFill>
                <a:latin typeface="KOGUBC+LMRoman12-Bold-Identity-H"/>
                <a:cs typeface="KOGUBC+LMRoman12-Bold-Identity-H"/>
              </a:rPr>
              <a:t>of</a:t>
            </a:r>
            <a:r>
              <a:rPr sz="1450" b="1" spc="17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50" b="1">
                <a:solidFill>
                  <a:srgbClr val="000000"/>
                </a:solidFill>
                <a:latin typeface="KOGUBC+LMRoman12-Bold-Identity-H"/>
                <a:cs typeface="KOGUBC+LMRoman12-Bold-Identity-H"/>
              </a:rPr>
              <a:t>Gautam</a:t>
            </a:r>
            <a:r>
              <a:rPr sz="1450" b="1" spc="1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50" b="1" spc="-16">
                <a:solidFill>
                  <a:srgbClr val="000000"/>
                </a:solidFill>
                <a:latin typeface="KOGUBC+LMRoman12-Bold-Identity-H"/>
                <a:cs typeface="KOGUBC+LMRoman12-Bold-Identity-H"/>
              </a:rPr>
              <a:t>Gambhir.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12762" y="4694775"/>
            <a:ext cx="1332011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[27]: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match_data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12762" y="5036138"/>
            <a:ext cx="51608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D84315"/>
                </a:solidFill>
                <a:latin typeface="TPPMHP+LMMono10-Regular-Identity-H"/>
                <a:cs typeface="TPPMHP+LMMono10-Regular-Identity-H"/>
              </a:rPr>
              <a:t>[27]: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686051" y="5036138"/>
            <a:ext cx="29787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id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413406" y="5036138"/>
            <a:ext cx="443345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city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286252" y="5036138"/>
            <a:ext cx="1606989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date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player_of_match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886314" y="5036138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\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58684" y="5208223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395103" y="5208223"/>
            <a:ext cx="588818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335982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049731" y="5208223"/>
            <a:ext cx="1679864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Bangalore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2008-04-18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940875" y="5208223"/>
            <a:ext cx="952503" cy="1083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McCullum</a:t>
            </a:r>
          </a:p>
          <a:p>
            <a:pPr marL="72731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MEK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Hussey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MF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Maharoof</a:t>
            </a:r>
          </a:p>
          <a:p>
            <a:pPr marL="72731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MV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Boucher</a:t>
            </a:r>
          </a:p>
          <a:p>
            <a:pPr marL="145477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DJ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Hussey</a:t>
            </a:r>
          </a:p>
          <a:p>
            <a:pPr marL="145476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…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958684" y="5380296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395103" y="5380296"/>
            <a:ext cx="233449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335983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Chandigarh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2008-04-19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958684" y="5552368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395103" y="5552368"/>
            <a:ext cx="588818" cy="73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335984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335985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335986</a:t>
            </a:r>
          </a:p>
          <a:p>
            <a:pPr marL="218202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…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2195204" y="5552368"/>
            <a:ext cx="1534391" cy="566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5469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Delhi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2008-04-19</a:t>
            </a:r>
          </a:p>
          <a:p>
            <a:pPr marL="72736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Mumbai</a:t>
            </a:r>
            <a:r>
              <a:rPr sz="1100" spc="8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2008-04-20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Kolkata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2008-04-20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958684" y="5724441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958684" y="5896513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4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958684" y="6068598"/>
            <a:ext cx="29787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..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2340673" y="6068598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…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3068040" y="6068598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…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958684" y="6240670"/>
            <a:ext cx="1025237" cy="910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811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1216547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812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1237177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813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1237178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814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1237180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815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1237181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2340673" y="6240670"/>
            <a:ext cx="255270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Dubai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2020-09-28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Villiers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2049731" y="6412743"/>
            <a:ext cx="1679864" cy="7388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0942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Dubai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2020-11-05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Abu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Dhabi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2020-11-06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Abu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Dhabi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2020-11-08</a:t>
            </a:r>
          </a:p>
          <a:p>
            <a:pPr marL="290942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Dubai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2020-11-10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3795405" y="6412743"/>
            <a:ext cx="1097973" cy="7388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0946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JJ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Bumrah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Williamson</a:t>
            </a:r>
          </a:p>
          <a:p>
            <a:pPr marL="21820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Stoinis</a:t>
            </a:r>
          </a:p>
          <a:p>
            <a:pPr marL="363679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TA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Boult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4013606" y="7273118"/>
            <a:ext cx="1607128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venue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neutral_venue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5613807" y="7273118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\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958684" y="7445190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2849829" y="7445190"/>
            <a:ext cx="1679864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Chinnaswamy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Stadium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5395608" y="7445190"/>
            <a:ext cx="225136" cy="910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958684" y="7617263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322228" y="7617263"/>
            <a:ext cx="3207468" cy="394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Punjab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Cricket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Association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Stadium,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Mohali</a:t>
            </a:r>
          </a:p>
          <a:p>
            <a:pPr marL="18912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Feroz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Shah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Kotla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958684" y="7789348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958684" y="7961420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3213506" y="7961420"/>
            <a:ext cx="131618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Wankhede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Stadium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958684" y="8133492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4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3504450" y="8133492"/>
            <a:ext cx="10252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Eden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Gardens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958684" y="8305565"/>
            <a:ext cx="370610" cy="73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..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811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812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813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4159085" y="8305565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…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5104651" y="8305565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…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1831517" y="8477638"/>
            <a:ext cx="2698174" cy="56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Dubai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International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Cricket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Stadium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Dubai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International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Cricket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Stadium</a:t>
            </a:r>
          </a:p>
          <a:p>
            <a:pPr marL="1091044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Sheikh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Zayed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Stadium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5395607" y="8477638"/>
            <a:ext cx="225136" cy="56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3816921" y="9367437"/>
            <a:ext cx="290945" cy="234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11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bject 1"/>
          <p:cNvSpPr/>
          <p:nvPr/>
        </p:nvSpPr>
        <p:spPr>
          <a:xfrm>
            <a:off x="914400" y="8492591"/>
            <a:ext cx="5943676" cy="24899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914400" y="914303"/>
            <a:ext cx="5943676" cy="747959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8684" y="930088"/>
            <a:ext cx="370609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814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31517" y="930088"/>
            <a:ext cx="2698174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1044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Sheikh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Zayed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Stadium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Dubai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International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Cricket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Stadium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95607" y="930088"/>
            <a:ext cx="225136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22562" y="1446305"/>
            <a:ext cx="51608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team1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031917" y="1446305"/>
            <a:ext cx="51608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team2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41072" y="1446305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\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8684" y="1618390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22367" y="1618390"/>
            <a:ext cx="2116283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Challengers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Bangalore</a:t>
            </a:r>
          </a:p>
          <a:p>
            <a:pPr marL="87284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Kings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XI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Punjab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868140" y="1618390"/>
            <a:ext cx="1679864" cy="566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Kolkata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Knight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Riders</a:t>
            </a:r>
          </a:p>
          <a:p>
            <a:pPr marL="145465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Chennai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Super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Kings</a:t>
            </a:r>
          </a:p>
          <a:p>
            <a:pPr marL="363677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Rajasthan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Royals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58684" y="1790463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58684" y="1962535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122462" y="1962535"/>
            <a:ext cx="131618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Delhi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Daredevils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58684" y="2134607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267940" y="2134607"/>
            <a:ext cx="328006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Mumbai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Indians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Challengers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Bangalore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58684" y="2306679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4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758784" y="2306679"/>
            <a:ext cx="1679864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Kolkata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Knight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Riders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013607" y="2306679"/>
            <a:ext cx="1534400" cy="12551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0956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Deccan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Chargers</a:t>
            </a:r>
          </a:p>
          <a:p>
            <a:pPr marL="1018311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…</a:t>
            </a:r>
          </a:p>
          <a:p>
            <a:pPr marL="36369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Mumbai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Indians</a:t>
            </a:r>
          </a:p>
          <a:p>
            <a:pPr marL="36369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Delhi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Capitals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Sunrisers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Hyderabad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Sunrisers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Hyderabad</a:t>
            </a:r>
          </a:p>
          <a:p>
            <a:pPr marL="36369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Mumbai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Indians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58685" y="2478764"/>
            <a:ext cx="29787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..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068041" y="2478764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…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958685" y="2650837"/>
            <a:ext cx="2479965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811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Challengers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Bangalore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958685" y="2822909"/>
            <a:ext cx="370609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812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267941" y="2822909"/>
            <a:ext cx="1170709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Mumbai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Indians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958685" y="2994982"/>
            <a:ext cx="2479965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813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Challengers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Bangalore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958685" y="3167054"/>
            <a:ext cx="370609" cy="394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814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815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267941" y="3167054"/>
            <a:ext cx="1170709" cy="394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Delhi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Capitals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Delhi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Capitals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486153" y="3683283"/>
            <a:ext cx="1970810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toss_winner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toss_decision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977497" y="3683283"/>
            <a:ext cx="588818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winner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6559250" y="3683283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\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958685" y="3855355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322367" y="3855355"/>
            <a:ext cx="2116283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Challengers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Bangalore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3940874" y="3855355"/>
            <a:ext cx="516087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field</a:t>
            </a:r>
          </a:p>
          <a:p>
            <a:pPr marL="1454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bat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4886453" y="3855355"/>
            <a:ext cx="1679864" cy="566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Kolkata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Knight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Riders</a:t>
            </a:r>
          </a:p>
          <a:p>
            <a:pPr marL="145465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Chennai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Super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Kings</a:t>
            </a:r>
          </a:p>
          <a:p>
            <a:pPr marL="363677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Delhi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Daredevils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958685" y="4027428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904264" y="4027428"/>
            <a:ext cx="1534387" cy="1771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Chennai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Super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Kings</a:t>
            </a:r>
          </a:p>
          <a:p>
            <a:pPr marL="21819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Rajasthan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Royals</a:t>
            </a:r>
          </a:p>
          <a:p>
            <a:pPr marL="363677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Mumbai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Indians</a:t>
            </a:r>
          </a:p>
          <a:p>
            <a:pPr marL="290944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Deccan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Chargers</a:t>
            </a:r>
          </a:p>
          <a:p>
            <a:pPr marL="1163777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…</a:t>
            </a:r>
          </a:p>
          <a:p>
            <a:pPr marL="363677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Mumbai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Indians</a:t>
            </a:r>
          </a:p>
          <a:p>
            <a:pPr marL="363677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Delhi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Capitals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Sunrisers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Hyderabad</a:t>
            </a:r>
          </a:p>
          <a:p>
            <a:pPr marL="363677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Delhi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Capitals</a:t>
            </a:r>
          </a:p>
          <a:p>
            <a:pPr marL="363677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Delhi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Capitals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958685" y="4199500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4086353" y="4199500"/>
            <a:ext cx="370609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bat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958685" y="4371585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4086353" y="4371585"/>
            <a:ext cx="2479965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bat</a:t>
            </a:r>
            <a:r>
              <a:rPr sz="1100" spc="8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Challengers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Bangalore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958685" y="4543658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4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4086353" y="4543658"/>
            <a:ext cx="370609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bat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4886453" y="4543658"/>
            <a:ext cx="1679864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Kolkata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Knight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Riders</a:t>
            </a:r>
          </a:p>
          <a:p>
            <a:pPr marL="1018311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…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958685" y="4715730"/>
            <a:ext cx="370609" cy="1083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..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811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812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813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814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815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3940874" y="4715730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…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3940874" y="4887803"/>
            <a:ext cx="2625438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field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Challengers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Bangalore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3940874" y="5059875"/>
            <a:ext cx="516087" cy="566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field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field</a:t>
            </a:r>
          </a:p>
          <a:p>
            <a:pPr marL="1454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bat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5031918" y="5059875"/>
            <a:ext cx="1534391" cy="566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369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Mumbai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Indians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Sunrisers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Hyderabad</a:t>
            </a:r>
          </a:p>
          <a:p>
            <a:pPr marL="36369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Delhi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Capitals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4086353" y="5576105"/>
            <a:ext cx="370609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bat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5395608" y="5576105"/>
            <a:ext cx="1170570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Mumbai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Indians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1395108" y="5920249"/>
            <a:ext cx="2989120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result</a:t>
            </a:r>
            <a:r>
              <a:rPr sz="1100" spc="8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result_margin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eliminator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method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4522767" y="5920249"/>
            <a:ext cx="1970810" cy="1083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5474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umpire1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Asad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Rauf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Benson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Aleem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Dar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Pratapkumar</a:t>
            </a:r>
          </a:p>
          <a:p>
            <a:pPr marL="72736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Davis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BF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Bowden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5541077" y="5920249"/>
            <a:ext cx="952500" cy="566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0941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umpire2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RE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Koertzen</a:t>
            </a:r>
          </a:p>
          <a:p>
            <a:pPr marL="72742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SL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Shastri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958685" y="6092334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1322367" y="6092334"/>
            <a:ext cx="661554" cy="1083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8206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runs</a:t>
            </a:r>
          </a:p>
          <a:p>
            <a:pPr marL="218206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runs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wickets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wickets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wickets</a:t>
            </a:r>
          </a:p>
          <a:p>
            <a:pPr marL="290952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…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2558885" y="6092334"/>
            <a:ext cx="516088" cy="19433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140.0</a:t>
            </a:r>
          </a:p>
          <a:p>
            <a:pPr marL="72732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33.0</a:t>
            </a:r>
          </a:p>
          <a:p>
            <a:pPr marL="1454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9.0</a:t>
            </a:r>
          </a:p>
          <a:p>
            <a:pPr marL="1454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5.0</a:t>
            </a:r>
          </a:p>
          <a:p>
            <a:pPr marL="1454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5.0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…</a:t>
            </a:r>
          </a:p>
          <a:p>
            <a:pPr marL="1454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NaN</a:t>
            </a:r>
          </a:p>
          <a:p>
            <a:pPr marL="72732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57.0</a:t>
            </a:r>
          </a:p>
          <a:p>
            <a:pPr marL="1454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6.0</a:t>
            </a:r>
          </a:p>
          <a:p>
            <a:pPr marL="72733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17.0</a:t>
            </a:r>
          </a:p>
          <a:p>
            <a:pPr marL="1454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5.0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3649930" y="6092334"/>
            <a:ext cx="225136" cy="9109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4013612" y="6092334"/>
            <a:ext cx="370609" cy="9109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NaN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NaN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NaN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NaN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NaN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958685" y="6264407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958685" y="6436479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</a:t>
            </a:r>
          </a:p>
        </p:txBody>
      </p:sp>
      <p:sp>
        <p:nvSpPr>
          <p:cNvPr id="62" name="object 62"/>
          <p:cNvSpPr txBox="1"/>
          <p:nvPr/>
        </p:nvSpPr>
        <p:spPr>
          <a:xfrm>
            <a:off x="958685" y="6608551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</a:t>
            </a:r>
          </a:p>
        </p:txBody>
      </p:sp>
      <p:sp>
        <p:nvSpPr>
          <p:cNvPr id="63" name="object 63"/>
          <p:cNvSpPr txBox="1"/>
          <p:nvPr/>
        </p:nvSpPr>
        <p:spPr>
          <a:xfrm>
            <a:off x="5541077" y="6608551"/>
            <a:ext cx="952500" cy="3947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5476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DJ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Harper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Hariharan</a:t>
            </a:r>
          </a:p>
        </p:txBody>
      </p:sp>
      <p:sp>
        <p:nvSpPr>
          <p:cNvPr id="64" name="object 64"/>
          <p:cNvSpPr txBox="1"/>
          <p:nvPr/>
        </p:nvSpPr>
        <p:spPr>
          <a:xfrm>
            <a:off x="958685" y="6780625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4</a:t>
            </a:r>
          </a:p>
        </p:txBody>
      </p:sp>
      <p:sp>
        <p:nvSpPr>
          <p:cNvPr id="65" name="object 65"/>
          <p:cNvSpPr txBox="1"/>
          <p:nvPr/>
        </p:nvSpPr>
        <p:spPr>
          <a:xfrm>
            <a:off x="958685" y="6952709"/>
            <a:ext cx="370609" cy="566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..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811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812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3213520" y="6952709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…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3577063" y="6952709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…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4377297" y="6952709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…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5395608" y="6952709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…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1540577" y="7124782"/>
            <a:ext cx="443352" cy="394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742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tie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runs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3649930" y="7124782"/>
            <a:ext cx="225136" cy="910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Y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4013612" y="7124782"/>
            <a:ext cx="1316182" cy="394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NaN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Nitin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Menon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NaN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Gaffaney</a:t>
            </a:r>
          </a:p>
        </p:txBody>
      </p:sp>
      <p:sp>
        <p:nvSpPr>
          <p:cNvPr id="73" name="object 73"/>
          <p:cNvSpPr txBox="1"/>
          <p:nvPr/>
        </p:nvSpPr>
        <p:spPr>
          <a:xfrm>
            <a:off x="5541076" y="7124782"/>
            <a:ext cx="952501" cy="910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743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PR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Reiffel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Nitin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Menon</a:t>
            </a:r>
          </a:p>
          <a:p>
            <a:pPr marL="363687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</a:t>
            </a:r>
            <a:r>
              <a:rPr sz="1100" spc="29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Ravi</a:t>
            </a:r>
          </a:p>
          <a:p>
            <a:pPr marL="363687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</a:t>
            </a:r>
            <a:r>
              <a:rPr sz="1100" spc="29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Ravi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Nitin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Menon</a:t>
            </a:r>
          </a:p>
        </p:txBody>
      </p:sp>
      <p:sp>
        <p:nvSpPr>
          <p:cNvPr id="74" name="object 74"/>
          <p:cNvSpPr txBox="1"/>
          <p:nvPr/>
        </p:nvSpPr>
        <p:spPr>
          <a:xfrm>
            <a:off x="958685" y="7468926"/>
            <a:ext cx="1025237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813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wickets</a:t>
            </a:r>
          </a:p>
        </p:txBody>
      </p:sp>
      <p:sp>
        <p:nvSpPr>
          <p:cNvPr id="75" name="object 75"/>
          <p:cNvSpPr txBox="1"/>
          <p:nvPr/>
        </p:nvSpPr>
        <p:spPr>
          <a:xfrm>
            <a:off x="4013612" y="7468926"/>
            <a:ext cx="370609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NaN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NaN</a:t>
            </a:r>
          </a:p>
        </p:txBody>
      </p:sp>
      <p:sp>
        <p:nvSpPr>
          <p:cNvPr id="76" name="object 76"/>
          <p:cNvSpPr txBox="1"/>
          <p:nvPr/>
        </p:nvSpPr>
        <p:spPr>
          <a:xfrm>
            <a:off x="4450030" y="7468926"/>
            <a:ext cx="879764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Reiffel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Reiffel</a:t>
            </a:r>
          </a:p>
        </p:txBody>
      </p:sp>
      <p:sp>
        <p:nvSpPr>
          <p:cNvPr id="77" name="object 77"/>
          <p:cNvSpPr txBox="1"/>
          <p:nvPr/>
        </p:nvSpPr>
        <p:spPr>
          <a:xfrm>
            <a:off x="958686" y="7640998"/>
            <a:ext cx="370609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814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1540577" y="7640998"/>
            <a:ext cx="443345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runs</a:t>
            </a:r>
          </a:p>
        </p:txBody>
      </p:sp>
      <p:sp>
        <p:nvSpPr>
          <p:cNvPr id="79" name="object 79"/>
          <p:cNvSpPr txBox="1"/>
          <p:nvPr/>
        </p:nvSpPr>
        <p:spPr>
          <a:xfrm>
            <a:off x="958686" y="7813083"/>
            <a:ext cx="1025237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815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wickets</a:t>
            </a:r>
          </a:p>
        </p:txBody>
      </p:sp>
      <p:sp>
        <p:nvSpPr>
          <p:cNvPr id="80" name="object 80"/>
          <p:cNvSpPr txBox="1"/>
          <p:nvPr/>
        </p:nvSpPr>
        <p:spPr>
          <a:xfrm>
            <a:off x="4013612" y="7813083"/>
            <a:ext cx="131618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NaN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Gaffaney</a:t>
            </a:r>
          </a:p>
        </p:txBody>
      </p:sp>
      <p:sp>
        <p:nvSpPr>
          <p:cNvPr id="81" name="object 81"/>
          <p:cNvSpPr txBox="1"/>
          <p:nvPr/>
        </p:nvSpPr>
        <p:spPr>
          <a:xfrm>
            <a:off x="512762" y="8157228"/>
            <a:ext cx="3150415" cy="56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5923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[816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rows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x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17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columns]</a:t>
            </a:r>
          </a:p>
          <a:p>
            <a:pPr marL="0" marR="0">
              <a:lnSpc>
                <a:spcPts val="1453"/>
              </a:lnSpc>
              <a:spcBef>
                <a:spcPts val="1184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[28]: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deliveries_data[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'batsman'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unique()</a:t>
            </a:r>
          </a:p>
        </p:txBody>
      </p:sp>
      <p:sp>
        <p:nvSpPr>
          <p:cNvPr id="82" name="object 82"/>
          <p:cNvSpPr txBox="1"/>
          <p:nvPr/>
        </p:nvSpPr>
        <p:spPr>
          <a:xfrm>
            <a:off x="3816921" y="9367437"/>
            <a:ext cx="290945" cy="234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12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914400" y="914290"/>
            <a:ext cx="5943676" cy="814360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2762" y="914074"/>
            <a:ext cx="5908081" cy="3492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D84315"/>
                </a:solidFill>
                <a:latin typeface="TPPMHP+LMMono10-Regular-Identity-H"/>
                <a:cs typeface="TPPMHP+LMMono10-Regular-Identity-H"/>
              </a:rPr>
              <a:t>[28]:</a:t>
            </a:r>
            <a:r>
              <a:rPr sz="1100" spc="373">
                <a:solidFill>
                  <a:srgbClr val="D84315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array(['RT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Ponting',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McCullum',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Hussey',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'Mohammad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Hafeez',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'SC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Ganguly',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White',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'MV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Boucher',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Akhil',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Noffke',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Kumar',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'Z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Khan',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Joshi',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'W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Jaffer',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'JH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Kallis',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Dravid',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'V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Kohli',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Goel',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'MEK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Hussey',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Hopes',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'SK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Raina',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'JDP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Oram',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Badrinath',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Patel',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Hayden',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'MS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Dhoni',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'KC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Sangakkara',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'Yuvraj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Singh',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Katich',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'IK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Pathan',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Kohli',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'YK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Pathan',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Dhawan',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'G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Gambhir',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'SK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Warne',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Salunkhe',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'SK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Trivedi',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'V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Sehwag',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Watson',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Kaif',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Lehmann',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Jadeja',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Rawat',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Ronchi',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'ST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Jayasuriya',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Thornely',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'RV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Uthappa',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Shah',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'AM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Nayar',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Pollock',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'Harbhajan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Singh',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Chanderpaul',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'LRPL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Taylor',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'WP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Saha',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Yadav',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Symonds',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Bangar',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'WPUJC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Vaas',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Singh',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'AC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Gilchrist',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'Y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Venugopal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Rao',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'VVS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Laxman',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'RG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Sharma',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Styris',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'LR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Shukla',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Chawla',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'Kamran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Akmal',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'DPMD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Jayawardene',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Sohal',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Lee',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'WA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Mota',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'Shahid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Afridi',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Bravo',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Nehra',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Khote',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'GC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Smith',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'Pankaj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Singh',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Sreesanth',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'VRV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Singh',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Tiwary',</a:t>
            </a:r>
          </a:p>
          <a:p>
            <a:pPr marL="955078" marR="0">
              <a:lnSpc>
                <a:spcPts val="135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'RR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Sarwan',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Kulkarni',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Vinay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Kumar',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Kartik',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'I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Sharma',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Agarkar',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Rahane',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'TM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Srivastava',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'Shoaib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Malik',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'MK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Tiwary',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Karthik',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Bhatia',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67840" y="4355571"/>
            <a:ext cx="5025740" cy="3492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'MF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Maharoof',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'VY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Mahesh',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Chipli',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'DW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Steyn',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Das',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'MK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Pandey',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'HH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Gibbs',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'DNT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Zoysa',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Kalyankrishna',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'SE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Marsh',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Asnodkar',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Hodge',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'Sohail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Tanvir',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'Salman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Butt',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'Umar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Gul',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Dinda',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Villiers',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'SP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Fleming',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Vidyut',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Morkel',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'LPC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Silva',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Ravi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Teja',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'Misbah-ul-Haq',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Sangwan',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'YV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Takawale',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Raje',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'Mohammad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Asif',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'GD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McGrath',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'Joginder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Sharma',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Gony',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Muralitharan',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Ntini',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Patil',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Kumble',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Anirudha',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'MM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Patel',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'CK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Kapugedera',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Chopra',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Taibu',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Arunkumar',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'PP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Ojha',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Goswami',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Tendulkar',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'U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Kaul',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'Niraj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Patel',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'AD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Mascarenhas',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'TM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Dilshan',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Mishra',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'LA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Pomersbach',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'Iqbal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Abdulla',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'Younis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Khan',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Sarvesh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Kumar',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'DP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Vijaykumar',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'Shoaib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Akhtar',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'Abdur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Razzak',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'H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Das',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'DR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Smith',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Chitnis',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'CRD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Fernando',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'VS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Yeligati',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'L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Balaji',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Mukund',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Powar',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Duminy',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Flintoff',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'T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Thushara',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Pietersen',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Ryder',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Henderson',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'Kamran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Khan',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Bopara',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'MC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Henriques',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'CH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Gayle',</a:t>
            </a:r>
          </a:p>
          <a:p>
            <a:pPr marL="0" marR="0">
              <a:lnSpc>
                <a:spcPts val="135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Bishnoi',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'KV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Sharma',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'FH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Edwards',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Raut',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'PC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Valthaty',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'RJ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Quiney',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'Yashpal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Singh',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Manhas',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Bilakhia',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'AN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Ghosh',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'BAW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Mendis',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Vettori',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van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Wyk',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67840" y="7797070"/>
            <a:ext cx="4953003" cy="1255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'RE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van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der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Merwe',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'TL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Suman',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'Shoaib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Ahmed',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'GR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Napier',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'KP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Appanna',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'LA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Carseldine',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'NV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Ojha',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Harwood',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Vijay',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'DA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Warner',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Jakati',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Harris',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du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Preez',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Morkel',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'AD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Mathews',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Malinga',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Nanda',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Botha',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'Mashrafe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Mortaza',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Singh',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'GJ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Bailey',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McDonald',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'Y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Nagar',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Shaikh',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Ashwin',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'Mohammad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Ashraful',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'Jaskaran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Singh',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'Anirudh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Singh',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Pujara',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'OA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Shah',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16921" y="9367437"/>
            <a:ext cx="290945" cy="234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13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914400" y="914289"/>
            <a:ext cx="5943676" cy="815962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67840" y="930089"/>
            <a:ext cx="3716484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'AP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Tare',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Rayudu',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Sathish',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McLaren',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67840" y="1102174"/>
            <a:ext cx="5025740" cy="1771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'AA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Jhunjhunwala',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Dogra',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Uniyal',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Bisla',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'YA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Abdulla',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'EJG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Morgan',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Kemp',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Tyagi',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Gavaskar',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'SE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Bond',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Ladda',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Nannes',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Pollard',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Martyn',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Narwal',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'MJ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Lumb',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'Bipul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Sharma',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Barath',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'FY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Fazal',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'AC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Voges',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'MD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Mishra',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'UT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Yadav',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Theron',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Srivastava',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Sharma',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'Mandeep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Singh',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Jadhav',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'SW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Tait',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Arun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Karthik',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'KAJ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Roach',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Collingwood',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'CK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Langeveldt',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'VS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Malik',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Mithun',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Dole',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Ahmed',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Sodhi',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'DE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Bollinger',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Sriram',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Sumanth',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Madan',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'AG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Paunikar',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Marsh',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'AJ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Finch',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'STR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Binny',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'Harmeet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Singh',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'IR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Jaggi',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67840" y="2822922"/>
            <a:ext cx="5025740" cy="4352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'DT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Christian',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Agarwal',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'RV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Gomez',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'AUK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Pathan',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'UBT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Chand',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Jacobs',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'NJ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Rimmington',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'Sunny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Singh',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'AL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Menaria',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'WD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Parnell',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van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Wath',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Ninan',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Aravind',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Wade',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'TD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Paine',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'JEC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Franklin',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Wagh',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'AC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Thomas',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'Shakib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Hasan',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'DH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Yagnik',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Randiv',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'BJ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Haddin',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'NLTC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Perera',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'NL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McCullum',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'JE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Taylor',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Syed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Mohammad',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ten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Doeschate',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'TR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Birt',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'AG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Murtaza',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'Harpreet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Singh',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Klinger',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'AC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Blizzard',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Malhotra',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'L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Ablish',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Ingram',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Nadeem',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Parameswaran',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'CJ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Ferguson',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'VR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Aaron',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Chavan',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'ND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Doshi',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Kumar',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'Y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Gnaneswara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Rao',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Rana',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Bhatt',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'F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du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Plessis',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'RE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Levi',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'GJ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Maxwell',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'SPD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Smith',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Yadav',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Samuels',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'KK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Cooper',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Faulkner',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'HV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Patel',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'DAJ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Bracewell',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'DJ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Harris',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'Ankit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Sharma',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Narine',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'GB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Hogg',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Bhatkal',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'CJ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McKay',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Saini',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Miller',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'Azhar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Mahmood',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Negi',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'RJ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Peterson',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'KMDN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Kulasekara',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Ashish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Reddy',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'V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Pratap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Singh',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Samantray',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Clarke',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'Gurkeerat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Singh',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'AP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Majumdar',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Reddy',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Upadhyay',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Awana',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Russell',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Chandila',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Lynn',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'Sunny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Gupta',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'MC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Juneja',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'KK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Nair',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'GH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Vihari',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Shukla',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'MDKJ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Perera',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Rajpoot',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Laughlin',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Vohra',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Unadkat',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'Mohammed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Shami',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'BMAJ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Mendis',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Rampaul',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'CH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Morris',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'SV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Samson',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'SMSM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Senanayake',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'BJ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Rohrer',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Rahul',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'Q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Kock',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Dhawan',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'MG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Johnson',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'LJ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Wright',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'IC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Pandey',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Gautam',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'X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Thalaivan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Sargunam',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'DJG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Sammy',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'KW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Richardson',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Sharma',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'UA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Birla',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67840" y="7124794"/>
            <a:ext cx="4880267" cy="738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'Parvez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Rasool',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'Sandeep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Sharma',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Kaul',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'Sachin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Baby',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'PV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Tambe',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'NM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Coulter-Nile',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Anderson',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'NJ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Maddinson',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'AR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Patel',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Bumrah',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'JDS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Neesham',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'TG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Southee',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Starc',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'BR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Dunk',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Rossouw',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'Shivam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Sharma',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'YS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Chahal',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67840" y="7813084"/>
            <a:ext cx="408016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'LMP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Simmons',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'VH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Zol',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'Imran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Tahir',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'BCJ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Cutting',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67840" y="7985169"/>
            <a:ext cx="4953004" cy="1083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'BE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Hendricks',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Gopal',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Lange',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Tewatia',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'JO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Holder',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'Karanveer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Singh',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Iyer',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Hooda',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'Anureet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Singh',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'KS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Williamson',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Abbott',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Suchith',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'RG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More',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Wiese',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'HH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Pandya',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Khan',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McClenaghan',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Muthuswami',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'PJ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Cummins',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Thakur',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'JC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Buttler',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Brathwaite',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'MP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Stoinis',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'Ishan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Kishan',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Munro',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Sahu',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'KH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Pandya',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816921" y="9367437"/>
            <a:ext cx="290945" cy="234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14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1"/>
          <p:cNvSpPr/>
          <p:nvPr/>
        </p:nvSpPr>
        <p:spPr>
          <a:xfrm>
            <a:off x="914400" y="8669682"/>
            <a:ext cx="5943676" cy="40013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914400" y="8149915"/>
            <a:ext cx="5943676" cy="42107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7126576"/>
            <a:ext cx="5943676" cy="92465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6778904"/>
            <a:ext cx="5943676" cy="24899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6431229"/>
            <a:ext cx="5943676" cy="24899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6083540"/>
            <a:ext cx="5943676" cy="24899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400" y="914331"/>
            <a:ext cx="5943676" cy="5070517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67840" y="930088"/>
            <a:ext cx="4516585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'AD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Nath',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Guptill',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Abbott',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'TM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Head',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Ashwin',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'NS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Naik',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Pant',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'SW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Billings',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'KC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Cariappa',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67840" y="1274233"/>
            <a:ext cx="5025740" cy="46965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'PSP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Handscomb',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'Swapnil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Singh',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Yadav',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'UT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Khawaja',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'HM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Amla',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'F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Behardien',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Zampa',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Sran',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Rana',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Kaushik',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'ER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Dwivedi',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Jordan',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Choudhary',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'TS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Mills',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'BA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Stokes',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'Vishnu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Vinod',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'Basil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Thampi',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Woakes',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'RA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Tripathi',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Chahar',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'V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Shankar',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'Rashid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Khan',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'LH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Ferguson',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Chahar',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Grandhomme',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'AF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Milne',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Badree',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'Mohammad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Nabi',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Tye',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Rabada',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'Kuldeep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Yadav',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'Washington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Sundar',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Bravo',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Bawne',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Jackson',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'Ankit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Soni',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'TA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Boult',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'E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Lewis',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Wood',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'RK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Singh',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'DJM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Short',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Gowtham',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'TK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Curran',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Markande',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Stanlake',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'Mujeeb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Ur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Rahman',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Dananjaya',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'Shivam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Mavi',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'Shubman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Gill',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'Mohammed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Siraj',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'H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Klaasen',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'RK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Bhui',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'JC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Archer',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Shaw',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'LE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Plunkett',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'Mustafizur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Rahman',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Hales',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'MK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Lomror',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'DR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Shorey',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Ali',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Prasidh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Krishna',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Chopra',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'JPR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Scantlebury-Searles',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'Abhishek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Sharma',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'IS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Sodhi',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'SO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Hetmyer',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Dube',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'NA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Saini',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Bairstow',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'Rasikh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Salam',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'KMA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Paul',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Pooran',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Ray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Barman',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Lamichhane',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'SM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Curran',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'GC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Viljoen',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'Avesh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Khan',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'HF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Gurney',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Lad',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'AS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Joseph',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Santner',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Parag',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Denly',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'LS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Livingstone',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'KK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Ahmed',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Turner',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'SE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Rutherford',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'Harpreet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Brar',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'Y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Prithvi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Raj',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Simran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Singh',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Pattinson',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Nortje',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'T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Banton',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Padikkal',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'YBK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Jaiswal',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Gaikwad',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'TU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Deshpande',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'Abdul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Samad',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'PK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Garg',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Philippe',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'Kartik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Tyagi',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'CV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Varun',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Nagarkoti',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Udana',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'Ravi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Bishnoi',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'Shahbaz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Ahmed',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Carey',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Jagadeesan',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'T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Natarajan',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Dubey',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Cottrell',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'Arshdeep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Singh',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'DR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Sams'],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dtype=object)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12762" y="6089540"/>
            <a:ext cx="3950515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[29]: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filt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deliveries_data[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'batsman'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==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'G</a:t>
            </a:r>
            <a:r>
              <a:rPr sz="1100" spc="297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Gambhir'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12762" y="6437228"/>
            <a:ext cx="3004945" cy="5703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[30]: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g_gambhir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deliveries_data[filt]</a:t>
            </a:r>
          </a:p>
          <a:p>
            <a:pPr marL="0" marR="0">
              <a:lnSpc>
                <a:spcPts val="1453"/>
              </a:lnSpc>
              <a:spcBef>
                <a:spcPts val="1234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[31]: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g_gambhir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columns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12762" y="7126267"/>
            <a:ext cx="6344500" cy="738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D84315"/>
                </a:solidFill>
                <a:latin typeface="TPPMHP+LMMono10-Regular-Identity-H"/>
                <a:cs typeface="TPPMHP+LMMono10-Regular-Identity-H"/>
              </a:rPr>
              <a:t>[31]:</a:t>
            </a:r>
            <a:r>
              <a:rPr sz="1100" spc="373">
                <a:solidFill>
                  <a:srgbClr val="D84315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Index(['id',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'inning',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'over',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'ball',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'batsman',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'non_striker',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'bowler',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'batsman_runs',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'extra_runs',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'total_runs',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'non_boundary',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'is_wicket',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'dismissal_kind',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'player_dismissed',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'fielder',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'extras_type',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'batting_team',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'bowling_team'],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95107" y="7814556"/>
            <a:ext cx="124344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dtype='object')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12762" y="8155919"/>
            <a:ext cx="4095995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[32]: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#This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code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shows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the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inning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played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by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G</a:t>
            </a:r>
            <a:r>
              <a:rPr sz="1100" spc="293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GAMBHIR.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65009" y="8327991"/>
            <a:ext cx="2625438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g_gambhir[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'inning'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value_counts()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12762" y="8669355"/>
            <a:ext cx="1034740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D84315"/>
                </a:solidFill>
                <a:latin typeface="TPPMHP+LMMono10-Regular-Identity-H"/>
                <a:cs typeface="TPPMHP+LMMono10-Regular-Identity-H"/>
              </a:rPr>
              <a:t>[32]:</a:t>
            </a:r>
            <a:r>
              <a:rPr sz="1100" spc="373">
                <a:solidFill>
                  <a:srgbClr val="D84315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inning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58684" y="8841440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322367" y="8841440"/>
            <a:ext cx="443345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2116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816921" y="9367437"/>
            <a:ext cx="290945" cy="234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15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1"/>
          <p:cNvSpPr/>
          <p:nvPr/>
        </p:nvSpPr>
        <p:spPr>
          <a:xfrm>
            <a:off x="914400" y="7941368"/>
            <a:ext cx="5943676" cy="109477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914400" y="6401811"/>
            <a:ext cx="5943676" cy="144088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5709986"/>
            <a:ext cx="5943676" cy="59315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4351619"/>
            <a:ext cx="5943676" cy="949957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2812054"/>
            <a:ext cx="5943676" cy="144088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2120229"/>
            <a:ext cx="5943676" cy="5931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400" y="1785203"/>
            <a:ext cx="5943676" cy="236344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400" y="1437524"/>
            <a:ext cx="5943676" cy="248997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400" y="914395"/>
            <a:ext cx="5943676" cy="424438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58684" y="930088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22367" y="930088"/>
            <a:ext cx="443345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1408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58684" y="1102161"/>
            <a:ext cx="1970810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Name: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count,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dtype: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int64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12762" y="1443524"/>
            <a:ext cx="4968832" cy="1590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[33]: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g_gambhir[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'batsman_runs'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unique()</a:t>
            </a:r>
          </a:p>
          <a:p>
            <a:pPr marL="0" marR="0">
              <a:lnSpc>
                <a:spcPts val="1453"/>
              </a:lnSpc>
              <a:spcBef>
                <a:spcPts val="1184"/>
              </a:spcBef>
              <a:spcAft>
                <a:spcPct val="0"/>
              </a:spcAft>
            </a:pPr>
            <a:r>
              <a:rPr sz="1100">
                <a:solidFill>
                  <a:srgbClr val="D84315"/>
                </a:solidFill>
                <a:latin typeface="TPPMHP+LMMono10-Regular-Identity-H"/>
                <a:cs typeface="TPPMHP+LMMono10-Regular-Identity-H"/>
              </a:rPr>
              <a:t>[33]:</a:t>
            </a:r>
            <a:r>
              <a:rPr sz="1100" spc="373">
                <a:solidFill>
                  <a:srgbClr val="D84315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array([1,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4,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6,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3],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dtype=int64)</a:t>
            </a:r>
          </a:p>
          <a:p>
            <a:pPr marL="0" marR="0">
              <a:lnSpc>
                <a:spcPts val="1453"/>
              </a:lnSpc>
              <a:spcBef>
                <a:spcPts val="1234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[34]: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#This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code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will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calculate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the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count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of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each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run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score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by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GG.</a:t>
            </a:r>
          </a:p>
          <a:p>
            <a:pPr marL="452247" marR="0">
              <a:lnSpc>
                <a:spcPts val="1453"/>
              </a:lnSpc>
              <a:spcBef>
                <a:spcPts val="120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g_gambhir[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'batsman_runs'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value_counts()</a:t>
            </a:r>
          </a:p>
          <a:p>
            <a:pPr marL="0" marR="0">
              <a:lnSpc>
                <a:spcPts val="1453"/>
              </a:lnSpc>
              <a:spcBef>
                <a:spcPts val="1234"/>
              </a:spcBef>
              <a:spcAft>
                <a:spcPct val="0"/>
              </a:spcAft>
            </a:pPr>
            <a:r>
              <a:rPr sz="1100">
                <a:solidFill>
                  <a:srgbClr val="D84315"/>
                </a:solidFill>
                <a:latin typeface="TPPMHP+LMMono10-Regular-Identity-H"/>
                <a:cs typeface="TPPMHP+LMMono10-Regular-Identity-H"/>
              </a:rPr>
              <a:t>[34]:</a:t>
            </a:r>
            <a:r>
              <a:rPr sz="1100" spc="373">
                <a:solidFill>
                  <a:srgbClr val="D84315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batsman_runs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58684" y="2983819"/>
            <a:ext cx="225136" cy="1083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4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6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322367" y="2983819"/>
            <a:ext cx="443346" cy="9109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1357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1352</a:t>
            </a:r>
          </a:p>
          <a:p>
            <a:pPr marL="72736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492</a:t>
            </a:r>
          </a:p>
          <a:p>
            <a:pPr marL="72736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249</a:t>
            </a:r>
          </a:p>
          <a:p>
            <a:pPr marL="145473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59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467840" y="3844192"/>
            <a:ext cx="29787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15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58684" y="4016265"/>
            <a:ext cx="1970810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Name: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count,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dtype: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int64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12762" y="4357628"/>
            <a:ext cx="4605149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[35]: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#This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code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will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calculate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the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total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runs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scored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by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GG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65009" y="4701773"/>
            <a:ext cx="597130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g_gambhir_runs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deliveries_data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loc[deliveries_data[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'batsman'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==</a:t>
            </a:r>
            <a:r>
              <a:rPr sz="1100" spc="298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'G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Gambhir'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>
                <a:solidFill>
                  <a:srgbClr val="FF0000"/>
                </a:solidFill>
                <a:latin typeface="TPPMHP+LMMono10-Regular-Identity-H"/>
                <a:cs typeface="TPPMHP+LMMono10-Regular-Identity-H"/>
              </a:rPr>
              <a:t>␣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068463" y="4744349"/>
            <a:ext cx="189987" cy="54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57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FF0000"/>
                </a:solidFill>
                <a:latin typeface="OUIOSN+LatinModernMath-Regular-Identity-H"/>
                <a:cs typeface="OUIOSN+LatinModernMath-Regular-Identity-H"/>
              </a:rPr>
              <a:t>↪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965009" y="4873845"/>
            <a:ext cx="4371102" cy="4073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133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'batsman_runs'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sum()</a:t>
            </a:r>
          </a:p>
          <a:p>
            <a:pPr marL="0" marR="0">
              <a:lnSpc>
                <a:spcPts val="14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8000"/>
                </a:solidFill>
                <a:latin typeface="TPPMHP+LMMono10-Regular-Identity-H"/>
                <a:cs typeface="TPPMHP+LMMono10-Regular-Identity-H"/>
              </a:rPr>
              <a:t>print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(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f"Total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runs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scored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by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G</a:t>
            </a:r>
            <a:r>
              <a:rPr sz="1100" spc="293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Gambhir: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A35978"/>
                </a:solidFill>
                <a:latin typeface="JIPKLG+LMMonoLt10-Bold-Identity-H"/>
                <a:cs typeface="JIPKLG+LMMonoLt10-Bold-Identity-H"/>
              </a:rPr>
              <a:t>{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g_gambhir_runs</a:t>
            </a:r>
            <a:r>
              <a:rPr sz="1100" b="1">
                <a:solidFill>
                  <a:srgbClr val="A35978"/>
                </a:solidFill>
                <a:latin typeface="JIPKLG+LMMonoLt10-Bold-Identity-H"/>
                <a:cs typeface="JIPKLG+LMMonoLt10-Bold-Identity-H"/>
              </a:rPr>
              <a:t>}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"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914400" y="5418916"/>
            <a:ext cx="2770911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Total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runs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scored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by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Gambhir: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4217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12762" y="5715995"/>
            <a:ext cx="6350825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[36]: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#The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code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calculates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the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count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of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each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type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of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dismissal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faced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by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Gautam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Gambhi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12762" y="6060140"/>
            <a:ext cx="3659579" cy="564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2247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g_gambhir[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'dismissal_kind'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value_counts()</a:t>
            </a:r>
          </a:p>
          <a:p>
            <a:pPr marL="0" marR="0">
              <a:lnSpc>
                <a:spcPts val="1453"/>
              </a:lnSpc>
              <a:spcBef>
                <a:spcPts val="1184"/>
              </a:spcBef>
              <a:spcAft>
                <a:spcPct val="0"/>
              </a:spcAft>
            </a:pPr>
            <a:r>
              <a:rPr sz="1100">
                <a:solidFill>
                  <a:srgbClr val="D84315"/>
                </a:solidFill>
                <a:latin typeface="TPPMHP+LMMono10-Regular-Identity-H"/>
                <a:cs typeface="TPPMHP+LMMono10-Regular-Identity-H"/>
              </a:rPr>
              <a:t>[36]:</a:t>
            </a:r>
            <a:r>
              <a:rPr sz="1100" spc="373">
                <a:solidFill>
                  <a:srgbClr val="D84315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dismissal_kind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958684" y="6573575"/>
            <a:ext cx="588818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caught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486152" y="6573575"/>
            <a:ext cx="297872" cy="7388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27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15</a:t>
            </a:r>
          </a:p>
          <a:p>
            <a:pPr marL="72732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7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958684" y="6745648"/>
            <a:ext cx="588818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bowled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958684" y="6917720"/>
            <a:ext cx="1388919" cy="7388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run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out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lbw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caught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and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bowled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stumped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558886" y="7261878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4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2558885" y="7433951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958684" y="7606023"/>
            <a:ext cx="1970810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Name: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count,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dtype: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int64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512762" y="7947385"/>
            <a:ext cx="4095995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[37]: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#This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code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will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calculate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the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strike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rate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of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GG.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965009" y="8291542"/>
            <a:ext cx="5607625" cy="566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g_gambhir_data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deliveries_data[deliveries_data[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'batsman'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==</a:t>
            </a:r>
            <a:r>
              <a:rPr sz="1100" spc="298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'G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Gambhir'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total_runs_scored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g_gambhir_data[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'batsman_runs'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sum()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total_balls_faced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8000"/>
                </a:solidFill>
                <a:latin typeface="TPPMHP+LMMono10-Regular-Identity-H"/>
                <a:cs typeface="TPPMHP+LMMono10-Regular-Identity-H"/>
              </a:rPr>
              <a:t>len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(g_gambhir_data)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3816921" y="9367437"/>
            <a:ext cx="290945" cy="234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16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bject 1"/>
          <p:cNvSpPr/>
          <p:nvPr/>
        </p:nvSpPr>
        <p:spPr>
          <a:xfrm>
            <a:off x="914400" y="7142630"/>
            <a:ext cx="5943676" cy="19488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914400" y="6794969"/>
            <a:ext cx="5943676" cy="24899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5771638"/>
            <a:ext cx="5943676" cy="92465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5423953"/>
            <a:ext cx="5943676" cy="24899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4732124"/>
            <a:ext cx="5943676" cy="593151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4384446"/>
            <a:ext cx="5943676" cy="24899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400" y="3300199"/>
            <a:ext cx="5943676" cy="236344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400" y="2780443"/>
            <a:ext cx="5943676" cy="421074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400" y="2445412"/>
            <a:ext cx="5943676" cy="236344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4400" y="1753580"/>
            <a:ext cx="5943676" cy="5931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4400" y="914393"/>
            <a:ext cx="5943676" cy="430765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65009" y="930089"/>
            <a:ext cx="4443842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strike_rate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(total_runs_scored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/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total_balls_faced)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*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100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8000"/>
                </a:solidFill>
                <a:latin typeface="TPPMHP+LMMono10-Regular-Identity-H"/>
                <a:cs typeface="TPPMHP+LMMono10-Regular-Identity-H"/>
              </a:rPr>
              <a:t>print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(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f"G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Gambhir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strike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rate: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A35978"/>
                </a:solidFill>
                <a:latin typeface="JIPKLG+LMMonoLt10-Bold-Identity-H"/>
                <a:cs typeface="JIPKLG+LMMonoLt10-Bold-Identity-H"/>
              </a:rPr>
              <a:t>{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strike_rate</a:t>
            </a:r>
            <a:r>
              <a:rPr sz="1100" b="1">
                <a:solidFill>
                  <a:srgbClr val="A35978"/>
                </a:solidFill>
                <a:latin typeface="JIPKLG+LMMonoLt10-Bold-Identity-H"/>
                <a:cs typeface="JIPKLG+LMMonoLt10-Bold-Identity-H"/>
              </a:rPr>
              <a:t>: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.2f</a:t>
            </a:r>
            <a:r>
              <a:rPr sz="1100" b="1">
                <a:solidFill>
                  <a:srgbClr val="A35978"/>
                </a:solidFill>
                <a:latin typeface="JIPKLG+LMMonoLt10-Bold-Identity-H"/>
                <a:cs typeface="JIPKLG+LMMonoLt10-Bold-Identity-H"/>
              </a:rPr>
              <a:t>}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"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14400" y="1462511"/>
            <a:ext cx="226175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Gambhir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strike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rate: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119.67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12762" y="1759576"/>
            <a:ext cx="3877785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[38]: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#</a:t>
            </a:r>
            <a:r>
              <a:rPr sz="1100" spc="293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This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code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will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show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four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runs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scored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by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GG.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12762" y="2103734"/>
            <a:ext cx="3805041" cy="563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2247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8000"/>
                </a:solidFill>
                <a:latin typeface="TPPMHP+LMMono10-Regular-Identity-H"/>
                <a:cs typeface="TPPMHP+LMMono10-Regular-Identity-H"/>
              </a:rPr>
              <a:t>len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(g_gambhir[g_gambhir[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'batsman_runs'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==4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])</a:t>
            </a:r>
          </a:p>
          <a:p>
            <a:pPr marL="0" marR="0">
              <a:lnSpc>
                <a:spcPts val="1453"/>
              </a:lnSpc>
              <a:spcBef>
                <a:spcPts val="1184"/>
              </a:spcBef>
              <a:spcAft>
                <a:spcPct val="0"/>
              </a:spcAft>
            </a:pPr>
            <a:r>
              <a:rPr sz="1100">
                <a:solidFill>
                  <a:srgbClr val="D84315"/>
                </a:solidFill>
                <a:latin typeface="TPPMHP+LMMono10-Regular-Identity-H"/>
                <a:cs typeface="TPPMHP+LMMono10-Regular-Identity-H"/>
              </a:rPr>
              <a:t>[38]:</a:t>
            </a:r>
            <a:r>
              <a:rPr sz="1100" spc="373">
                <a:solidFill>
                  <a:srgbClr val="D84315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492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12762" y="2786448"/>
            <a:ext cx="3295894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[39]: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#This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code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will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show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Sixex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hit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by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GG.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65009" y="2958520"/>
            <a:ext cx="3352803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8000"/>
                </a:solidFill>
                <a:latin typeface="TPPMHP+LMMono10-Regular-Identity-H"/>
                <a:cs typeface="TPPMHP+LMMono10-Regular-Identity-H"/>
              </a:rPr>
              <a:t>len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(g_gambhir[g_gambhir[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'batsman_runs'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==6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12762" y="3299871"/>
            <a:ext cx="743795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D84315"/>
                </a:solidFill>
                <a:latin typeface="TPPMHP+LMMono10-Regular-Identity-H"/>
                <a:cs typeface="TPPMHP+LMMono10-Regular-Identity-H"/>
              </a:rPr>
              <a:t>[39]:</a:t>
            </a:r>
            <a:r>
              <a:rPr sz="1100" spc="373">
                <a:solidFill>
                  <a:srgbClr val="D84315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59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14400" y="3766139"/>
            <a:ext cx="2905757" cy="297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5"/>
              </a:lnSpc>
              <a:spcBef>
                <a:spcPct val="0"/>
              </a:spcBef>
              <a:spcAft>
                <a:spcPct val="0"/>
              </a:spcAft>
            </a:pPr>
            <a:r>
              <a:rPr sz="1450" b="1">
                <a:solidFill>
                  <a:srgbClr val="000000"/>
                </a:solidFill>
                <a:latin typeface="KOGUBC+LMRoman12-Bold-Identity-H"/>
                <a:cs typeface="KOGUBC+LMRoman12-Bold-Identity-H"/>
              </a:rPr>
              <a:t>4</a:t>
            </a:r>
            <a:r>
              <a:rPr sz="1450" b="1" spc="106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50" b="1" spc="-32">
                <a:solidFill>
                  <a:srgbClr val="000000"/>
                </a:solidFill>
                <a:latin typeface="KOGUBC+LMRoman12-Bold-Identity-H"/>
                <a:cs typeface="KOGUBC+LMRoman12-Bold-Identity-H"/>
              </a:rPr>
              <a:t>PLAYER</a:t>
            </a:r>
            <a:r>
              <a:rPr sz="1450" b="1" spc="1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50" b="1" spc="-27">
                <a:solidFill>
                  <a:srgbClr val="000000"/>
                </a:solidFill>
                <a:latin typeface="KOGUBC+LMRoman12-Bold-Identity-H"/>
                <a:cs typeface="KOGUBC+LMRoman12-Bold-Identity-H"/>
              </a:rPr>
              <a:t>COMPARSION</a:t>
            </a:r>
            <a:r>
              <a:rPr sz="1450" b="1" spc="1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50" b="1">
                <a:solidFill>
                  <a:srgbClr val="000000"/>
                </a:solidFill>
                <a:latin typeface="KOGUBC+LMRoman12-Bold-Identity-H"/>
                <a:cs typeface="KOGUBC+LMRoman12-Bold-Identity-H"/>
              </a:rPr>
              <a:t>: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14400" y="4126566"/>
            <a:ext cx="2748189" cy="234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100" spc="-28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VIRAT</a:t>
            </a:r>
            <a:r>
              <a:rPr sz="1100" spc="10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KOHLI</a:t>
            </a:r>
            <a:r>
              <a:rPr sz="1100" spc="9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VS</a:t>
            </a:r>
            <a:r>
              <a:rPr sz="1100" spc="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31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GAUTAM</a:t>
            </a:r>
            <a:r>
              <a:rPr sz="1100" spc="1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GAMBHIR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12762" y="4390445"/>
            <a:ext cx="2714003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[40]: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#using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matplotlib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and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seaborn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12762" y="4734934"/>
            <a:ext cx="2859479" cy="569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9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[41]: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8000"/>
                </a:solidFill>
                <a:latin typeface="JIPKLG+LMMonoLt10-Bold-Identity-H"/>
                <a:cs typeface="JIPKLG+LMMonoLt10-Bold-Identity-H"/>
              </a:rPr>
              <a:t>import</a:t>
            </a:r>
            <a:r>
              <a:rPr sz="1100" b="1" spc="298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00FF"/>
                </a:solidFill>
                <a:latin typeface="JIPKLG+LMMonoLt10-Bold-Identity-H"/>
                <a:cs typeface="JIPKLG+LMMonoLt10-Bold-Identity-H"/>
              </a:rPr>
              <a:t>matplotlib.pyplot</a:t>
            </a:r>
            <a:r>
              <a:rPr sz="1100" b="1" spc="29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8000"/>
                </a:solidFill>
                <a:latin typeface="JIPKLG+LMMonoLt10-Bold-Identity-H"/>
                <a:cs typeface="JIPKLG+LMMonoLt10-Bold-Identity-H"/>
              </a:rPr>
              <a:t>as</a:t>
            </a:r>
            <a:r>
              <a:rPr sz="1100" b="1" spc="298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00FF"/>
                </a:solidFill>
                <a:latin typeface="JIPKLG+LMMonoLt10-Bold-Identity-H"/>
                <a:cs typeface="JIPKLG+LMMonoLt10-Bold-Identity-H"/>
              </a:rPr>
              <a:t>plt</a:t>
            </a:r>
          </a:p>
          <a:p>
            <a:pPr marL="452247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 b="1">
                <a:solidFill>
                  <a:srgbClr val="008000"/>
                </a:solidFill>
                <a:latin typeface="JIPKLG+LMMonoLt10-Bold-Identity-H"/>
                <a:cs typeface="JIPKLG+LMMonoLt10-Bold-Identity-H"/>
              </a:rPr>
              <a:t>import</a:t>
            </a:r>
            <a:r>
              <a:rPr sz="1100" b="1" spc="298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00FF"/>
                </a:solidFill>
                <a:latin typeface="JIPKLG+LMMonoLt10-Bold-Identity-H"/>
                <a:cs typeface="JIPKLG+LMMonoLt10-Bold-Identity-H"/>
              </a:rPr>
              <a:t>seaborn</a:t>
            </a:r>
            <a:r>
              <a:rPr sz="1100" b="1" spc="29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8000"/>
                </a:solidFill>
                <a:latin typeface="JIPKLG+LMMonoLt10-Bold-Identity-H"/>
                <a:cs typeface="JIPKLG+LMMonoLt10-Bold-Identity-H"/>
              </a:rPr>
              <a:t>as</a:t>
            </a:r>
            <a:r>
              <a:rPr sz="1100" b="1" spc="298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00FF"/>
                </a:solidFill>
                <a:latin typeface="JIPKLG+LMMonoLt10-Bold-Identity-H"/>
                <a:cs typeface="JIPKLG+LMMonoLt10-Bold-Identity-H"/>
              </a:rPr>
              <a:t>sns</a:t>
            </a:r>
          </a:p>
          <a:p>
            <a:pPr marL="452247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sns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set()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12762" y="5429953"/>
            <a:ext cx="1768423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[42]: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df_kohli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columns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12762" y="5771316"/>
            <a:ext cx="6344500" cy="738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D84315"/>
                </a:solidFill>
                <a:latin typeface="TPPMHP+LMMono10-Regular-Identity-H"/>
                <a:cs typeface="TPPMHP+LMMono10-Regular-Identity-H"/>
              </a:rPr>
              <a:t>[42]:</a:t>
            </a:r>
            <a:r>
              <a:rPr sz="1100" spc="373">
                <a:solidFill>
                  <a:srgbClr val="D84315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Index(['id',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'inning',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'over',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'ball',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'batsman',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'non_striker',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'bowler',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'batsman_runs',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'extra_runs',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'total_runs',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'non_boundary',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'is_wicket',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'dismissal_kind',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'player_dismissed',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'fielder',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'extras_type',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'batting_team',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'bowling_team'],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395107" y="6459618"/>
            <a:ext cx="124344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dtype='object')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12762" y="6800969"/>
            <a:ext cx="1332011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[43]: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match_data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12762" y="7142333"/>
            <a:ext cx="51608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D84315"/>
                </a:solidFill>
                <a:latin typeface="TPPMHP+LMMono10-Regular-Identity-H"/>
                <a:cs typeface="TPPMHP+LMMono10-Regular-Identity-H"/>
              </a:rPr>
              <a:t>[43]: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686051" y="7142333"/>
            <a:ext cx="29787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id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413406" y="7142333"/>
            <a:ext cx="443345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city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3286252" y="7142333"/>
            <a:ext cx="1606989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date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player_of_match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4886314" y="7142333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\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958684" y="7314418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395103" y="7314418"/>
            <a:ext cx="588818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335982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2049731" y="7314418"/>
            <a:ext cx="1679864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Bangalore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2008-04-18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3940875" y="7314418"/>
            <a:ext cx="952503" cy="1083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McCullum</a:t>
            </a:r>
          </a:p>
          <a:p>
            <a:pPr marL="72731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MEK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Hussey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MF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Maharoof</a:t>
            </a:r>
          </a:p>
          <a:p>
            <a:pPr marL="72731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MV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Boucher</a:t>
            </a:r>
          </a:p>
          <a:p>
            <a:pPr marL="145477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DJ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Hussey</a:t>
            </a:r>
          </a:p>
          <a:p>
            <a:pPr marL="145476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…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958684" y="7486490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395103" y="7486490"/>
            <a:ext cx="233449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335983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Chandigarh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2008-04-19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958684" y="7658563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395103" y="7658563"/>
            <a:ext cx="588818" cy="73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335984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335985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335986</a:t>
            </a:r>
          </a:p>
          <a:p>
            <a:pPr marL="218202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…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2195204" y="7658563"/>
            <a:ext cx="1534391" cy="566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5469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Delhi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2008-04-19</a:t>
            </a:r>
          </a:p>
          <a:p>
            <a:pPr marL="72736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Mumbai</a:t>
            </a:r>
            <a:r>
              <a:rPr sz="1100" spc="8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2008-04-20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Kolkata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2008-04-20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958684" y="7830635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958684" y="8002707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4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958684" y="8174792"/>
            <a:ext cx="29787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..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2340673" y="8174792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…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3068040" y="8174792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…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958684" y="8346865"/>
            <a:ext cx="1025237" cy="738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811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1216547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812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1237177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813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1237178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814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1237180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2340673" y="8346865"/>
            <a:ext cx="255270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Dubai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2020-09-28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Villiers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2049731" y="8518937"/>
            <a:ext cx="1679864" cy="566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0942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Dubai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2020-11-05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Abu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Dhabi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2020-11-06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Abu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Dhabi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2020-11-08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3795405" y="8518937"/>
            <a:ext cx="1097973" cy="566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0946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JJ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Bumrah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Williamson</a:t>
            </a:r>
          </a:p>
          <a:p>
            <a:pPr marL="21820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Stoinis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3816921" y="9367437"/>
            <a:ext cx="290945" cy="234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17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bject 1"/>
          <p:cNvSpPr/>
          <p:nvPr/>
        </p:nvSpPr>
        <p:spPr>
          <a:xfrm>
            <a:off x="914400" y="914289"/>
            <a:ext cx="5943676" cy="815962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8684" y="930089"/>
            <a:ext cx="1025237" cy="73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815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1237181</a:t>
            </a:r>
          </a:p>
          <a:p>
            <a:pPr marL="0" marR="0">
              <a:lnSpc>
                <a:spcPts val="1453"/>
              </a:lnSpc>
              <a:spcBef>
                <a:spcPts val="2561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40673" y="930089"/>
            <a:ext cx="1388919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Dubai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2020-11-10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59085" y="930089"/>
            <a:ext cx="734291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TA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Boult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13606" y="1274246"/>
            <a:ext cx="1607128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venue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neutral_venue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613807" y="1274246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\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49829" y="1446319"/>
            <a:ext cx="1679864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Chinnaswamy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Stadium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95608" y="1446319"/>
            <a:ext cx="225136" cy="910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8684" y="1618390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22367" y="1618390"/>
            <a:ext cx="3207329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Punjab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Cricket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Association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Stadium,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Mohali</a:t>
            </a:r>
          </a:p>
          <a:p>
            <a:pPr marL="1891139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Feroz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Shah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Kotla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58684" y="1790463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58684" y="1962548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213506" y="1962548"/>
            <a:ext cx="131618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Wankhede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Stadium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58684" y="2134620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4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504450" y="2134620"/>
            <a:ext cx="10252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Eden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Gardens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58684" y="2306693"/>
            <a:ext cx="370610" cy="1083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..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811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812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813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814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815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159085" y="2306693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…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104651" y="2306693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…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831517" y="2478765"/>
            <a:ext cx="2698174" cy="566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Dubai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International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Cricket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Stadium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Dubai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International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Cricket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Stadium</a:t>
            </a:r>
          </a:p>
          <a:p>
            <a:pPr marL="1091044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Sheikh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Zayed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Stadium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395606" y="2478765"/>
            <a:ext cx="225137" cy="910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922561" y="2994995"/>
            <a:ext cx="1607128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Sheikh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Zayed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Stadium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831516" y="3167066"/>
            <a:ext cx="2698174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Dubai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International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Cricket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Stadium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922561" y="3511211"/>
            <a:ext cx="51608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team1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031917" y="3511211"/>
            <a:ext cx="51608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team2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541072" y="3511211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\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958684" y="3683296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322366" y="3683296"/>
            <a:ext cx="2116283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Challengers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Bangalore</a:t>
            </a:r>
          </a:p>
          <a:p>
            <a:pPr marL="87284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Kings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XI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Punjab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868139" y="3683296"/>
            <a:ext cx="1679864" cy="566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Kolkata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Knight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Riders</a:t>
            </a:r>
          </a:p>
          <a:p>
            <a:pPr marL="145465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Chennai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Super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Kings</a:t>
            </a:r>
          </a:p>
          <a:p>
            <a:pPr marL="363677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Rajasthan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Royals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958684" y="3855369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958684" y="4027441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2122461" y="4027441"/>
            <a:ext cx="131618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Delhi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Daredevils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958684" y="4199514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2267939" y="4199514"/>
            <a:ext cx="328006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Mumbai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Indians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Challengers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Bangalore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958684" y="4371586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4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758784" y="4371586"/>
            <a:ext cx="1679864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Kolkata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Knight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Riders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4013606" y="4371586"/>
            <a:ext cx="1534399" cy="12551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0956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Deccan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Chargers</a:t>
            </a:r>
          </a:p>
          <a:p>
            <a:pPr marL="1018311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…</a:t>
            </a:r>
          </a:p>
          <a:p>
            <a:pPr marL="36369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Mumbai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Indians</a:t>
            </a:r>
          </a:p>
          <a:p>
            <a:pPr marL="36369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Delhi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Capitals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Sunrisers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Hyderabad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Sunrisers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Hyderabad</a:t>
            </a:r>
          </a:p>
          <a:p>
            <a:pPr marL="36369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Mumbai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Indians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958684" y="4543671"/>
            <a:ext cx="29787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..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3068040" y="4543671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…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958684" y="4715743"/>
            <a:ext cx="2479965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811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Challengers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Bangalore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958684" y="4887816"/>
            <a:ext cx="370609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812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2267940" y="4887816"/>
            <a:ext cx="1170709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Mumbai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Indians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958684" y="5059888"/>
            <a:ext cx="2479965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813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Challengers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Bangalore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958684" y="5231961"/>
            <a:ext cx="370609" cy="394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814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815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2267940" y="5231961"/>
            <a:ext cx="1170709" cy="394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Delhi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Capitals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Delhi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Capitals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2486152" y="5748190"/>
            <a:ext cx="1970810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toss_winner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toss_decision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5977496" y="5748190"/>
            <a:ext cx="588818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winner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6559249" y="5748190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\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958684" y="5920262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1322367" y="5920262"/>
            <a:ext cx="2116283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Challengers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Bangalore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3940873" y="5920262"/>
            <a:ext cx="516087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field</a:t>
            </a:r>
          </a:p>
          <a:p>
            <a:pPr marL="1454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bat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4886452" y="5920262"/>
            <a:ext cx="1679864" cy="566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Kolkata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Knight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Riders</a:t>
            </a:r>
          </a:p>
          <a:p>
            <a:pPr marL="145465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Chennai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Super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Kings</a:t>
            </a:r>
          </a:p>
          <a:p>
            <a:pPr marL="363677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Delhi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Daredevils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958684" y="6092335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1904263" y="6092335"/>
            <a:ext cx="1534387" cy="1771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Chennai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Super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Kings</a:t>
            </a:r>
          </a:p>
          <a:p>
            <a:pPr marL="21819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Rajasthan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Royals</a:t>
            </a:r>
          </a:p>
          <a:p>
            <a:pPr marL="363677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Mumbai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Indians</a:t>
            </a:r>
          </a:p>
          <a:p>
            <a:pPr marL="290944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Deccan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Chargers</a:t>
            </a:r>
          </a:p>
          <a:p>
            <a:pPr marL="1163777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…</a:t>
            </a:r>
          </a:p>
          <a:p>
            <a:pPr marL="363677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Mumbai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Indians</a:t>
            </a:r>
          </a:p>
          <a:p>
            <a:pPr marL="363677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Delhi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Capitals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Sunrisers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Hyderabad</a:t>
            </a:r>
          </a:p>
          <a:p>
            <a:pPr marL="363677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Delhi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Capitals</a:t>
            </a:r>
          </a:p>
          <a:p>
            <a:pPr marL="363677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Delhi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Capitals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958684" y="6264420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4086352" y="6264420"/>
            <a:ext cx="370609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bat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958684" y="6436492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4086352" y="6436492"/>
            <a:ext cx="2479965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bat</a:t>
            </a:r>
            <a:r>
              <a:rPr sz="1100" spc="8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Challengers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Bangalore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958685" y="6608565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4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4086352" y="6608565"/>
            <a:ext cx="370609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bat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4886452" y="6608565"/>
            <a:ext cx="1679864" cy="394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Kolkata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Knight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Riders</a:t>
            </a:r>
          </a:p>
          <a:p>
            <a:pPr marL="1018311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…</a:t>
            </a:r>
          </a:p>
        </p:txBody>
      </p:sp>
      <p:sp>
        <p:nvSpPr>
          <p:cNvPr id="62" name="object 62"/>
          <p:cNvSpPr txBox="1"/>
          <p:nvPr/>
        </p:nvSpPr>
        <p:spPr>
          <a:xfrm>
            <a:off x="958684" y="6780637"/>
            <a:ext cx="370609" cy="1083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..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811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812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813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814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815</a:t>
            </a:r>
          </a:p>
        </p:txBody>
      </p:sp>
      <p:sp>
        <p:nvSpPr>
          <p:cNvPr id="63" name="object 63"/>
          <p:cNvSpPr txBox="1"/>
          <p:nvPr/>
        </p:nvSpPr>
        <p:spPr>
          <a:xfrm>
            <a:off x="3940873" y="6780637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…</a:t>
            </a:r>
          </a:p>
        </p:txBody>
      </p:sp>
      <p:sp>
        <p:nvSpPr>
          <p:cNvPr id="64" name="object 64"/>
          <p:cNvSpPr txBox="1"/>
          <p:nvPr/>
        </p:nvSpPr>
        <p:spPr>
          <a:xfrm>
            <a:off x="3940873" y="6952710"/>
            <a:ext cx="2625438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field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Challengers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Bangalore</a:t>
            </a:r>
          </a:p>
        </p:txBody>
      </p:sp>
      <p:sp>
        <p:nvSpPr>
          <p:cNvPr id="65" name="object 65"/>
          <p:cNvSpPr txBox="1"/>
          <p:nvPr/>
        </p:nvSpPr>
        <p:spPr>
          <a:xfrm>
            <a:off x="3940873" y="7124794"/>
            <a:ext cx="516087" cy="566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field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field</a:t>
            </a:r>
          </a:p>
          <a:p>
            <a:pPr marL="1454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bat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5031917" y="7124794"/>
            <a:ext cx="1534391" cy="566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369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Mumbai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Indians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Sunrisers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Hyderabad</a:t>
            </a:r>
          </a:p>
          <a:p>
            <a:pPr marL="36369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Delhi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Capitals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4086352" y="7641012"/>
            <a:ext cx="370609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bat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5395608" y="7641012"/>
            <a:ext cx="1170570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Mumbai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Indians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1395107" y="7985169"/>
            <a:ext cx="2989120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result</a:t>
            </a:r>
            <a:r>
              <a:rPr sz="1100" spc="8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result_margin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eliminator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method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4522765" y="7985169"/>
            <a:ext cx="1970811" cy="1083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5475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umpire1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Asad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Rauf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Benson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Aleem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Dar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Pratapkumar</a:t>
            </a:r>
          </a:p>
          <a:p>
            <a:pPr marL="72736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Davis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BF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Bowden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5541076" y="7985169"/>
            <a:ext cx="952500" cy="566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0941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umpire2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RE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Koertzen</a:t>
            </a:r>
          </a:p>
          <a:p>
            <a:pPr marL="7273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Shastri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958684" y="8157241"/>
            <a:ext cx="225137" cy="910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4</a:t>
            </a:r>
          </a:p>
        </p:txBody>
      </p:sp>
      <p:sp>
        <p:nvSpPr>
          <p:cNvPr id="73" name="object 73"/>
          <p:cNvSpPr txBox="1"/>
          <p:nvPr/>
        </p:nvSpPr>
        <p:spPr>
          <a:xfrm>
            <a:off x="1540573" y="8157241"/>
            <a:ext cx="443345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runs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runs</a:t>
            </a:r>
          </a:p>
        </p:txBody>
      </p:sp>
      <p:sp>
        <p:nvSpPr>
          <p:cNvPr id="74" name="object 74"/>
          <p:cNvSpPr txBox="1"/>
          <p:nvPr/>
        </p:nvSpPr>
        <p:spPr>
          <a:xfrm>
            <a:off x="2558885" y="8157241"/>
            <a:ext cx="516087" cy="566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140.0</a:t>
            </a:r>
          </a:p>
          <a:p>
            <a:pPr marL="72732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33.0</a:t>
            </a:r>
          </a:p>
          <a:p>
            <a:pPr marL="1454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9.0</a:t>
            </a:r>
          </a:p>
        </p:txBody>
      </p:sp>
      <p:sp>
        <p:nvSpPr>
          <p:cNvPr id="75" name="object 75"/>
          <p:cNvSpPr txBox="1"/>
          <p:nvPr/>
        </p:nvSpPr>
        <p:spPr>
          <a:xfrm>
            <a:off x="3649928" y="8157241"/>
            <a:ext cx="225137" cy="910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</a:t>
            </a:r>
          </a:p>
        </p:txBody>
      </p:sp>
      <p:sp>
        <p:nvSpPr>
          <p:cNvPr id="76" name="object 76"/>
          <p:cNvSpPr txBox="1"/>
          <p:nvPr/>
        </p:nvSpPr>
        <p:spPr>
          <a:xfrm>
            <a:off x="4013610" y="8157241"/>
            <a:ext cx="370609" cy="910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NaN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NaN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NaN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NaN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NaN</a:t>
            </a:r>
          </a:p>
        </p:txBody>
      </p:sp>
      <p:sp>
        <p:nvSpPr>
          <p:cNvPr id="77" name="object 77"/>
          <p:cNvSpPr txBox="1"/>
          <p:nvPr/>
        </p:nvSpPr>
        <p:spPr>
          <a:xfrm>
            <a:off x="1322366" y="8501387"/>
            <a:ext cx="661555" cy="56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wickets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wickets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wickets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2704362" y="8673459"/>
            <a:ext cx="370609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5.0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5.0</a:t>
            </a:r>
          </a:p>
        </p:txBody>
      </p:sp>
      <p:sp>
        <p:nvSpPr>
          <p:cNvPr id="79" name="object 79"/>
          <p:cNvSpPr txBox="1"/>
          <p:nvPr/>
        </p:nvSpPr>
        <p:spPr>
          <a:xfrm>
            <a:off x="5541075" y="8673459"/>
            <a:ext cx="952500" cy="394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5476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DJ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Harper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Hariharan</a:t>
            </a:r>
          </a:p>
        </p:txBody>
      </p:sp>
      <p:sp>
        <p:nvSpPr>
          <p:cNvPr id="80" name="object 80"/>
          <p:cNvSpPr txBox="1"/>
          <p:nvPr/>
        </p:nvSpPr>
        <p:spPr>
          <a:xfrm>
            <a:off x="3816921" y="9367437"/>
            <a:ext cx="290945" cy="234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18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1"/>
          <p:cNvSpPr/>
          <p:nvPr/>
        </p:nvSpPr>
        <p:spPr>
          <a:xfrm>
            <a:off x="914400" y="4571599"/>
            <a:ext cx="5943676" cy="165091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914400" y="2817644"/>
            <a:ext cx="5943676" cy="92465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2469971"/>
            <a:ext cx="5943676" cy="24899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914379"/>
            <a:ext cx="5943676" cy="14569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8684" y="930088"/>
            <a:ext cx="1025237" cy="1083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..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811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812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813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wickets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814</a:t>
            </a:r>
            <a:r>
              <a:rPr sz="1100" spc="25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runs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815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wickets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13306" y="930088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…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58885" y="930088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…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213506" y="930088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…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77188" y="930088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…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377296" y="930088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…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395608" y="930088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…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540575" y="1102161"/>
            <a:ext cx="443345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73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tie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runs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631617" y="1102161"/>
            <a:ext cx="443355" cy="910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745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NaN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57.0</a:t>
            </a:r>
          </a:p>
          <a:p>
            <a:pPr marL="72745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6.0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17.0</a:t>
            </a:r>
          </a:p>
          <a:p>
            <a:pPr marL="72745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5.0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649928" y="1102161"/>
            <a:ext cx="225136" cy="910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Y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013610" y="1102161"/>
            <a:ext cx="1316183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NaN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Nitin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Menon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NaN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Gaffaney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541075" y="1102161"/>
            <a:ext cx="952500" cy="566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73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Reiffel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Nitin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Menon</a:t>
            </a:r>
          </a:p>
          <a:p>
            <a:pPr marL="363674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Ravi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013610" y="1446305"/>
            <a:ext cx="370609" cy="394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NaN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013610" y="1446305"/>
            <a:ext cx="1316183" cy="566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6418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Reiffel</a:t>
            </a:r>
          </a:p>
          <a:p>
            <a:pPr marL="43641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Reiffel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NaN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Gaffaney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904750" y="1618390"/>
            <a:ext cx="588818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Ravi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541075" y="1790463"/>
            <a:ext cx="952501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Nitin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Menon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958684" y="2134608"/>
            <a:ext cx="1825337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[816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rows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x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17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columns]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12762" y="2475971"/>
            <a:ext cx="220484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[44]: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g_gambhir_data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columns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12762" y="2817321"/>
            <a:ext cx="6344500" cy="73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D84315"/>
                </a:solidFill>
                <a:latin typeface="TPPMHP+LMMono10-Regular-Identity-H"/>
                <a:cs typeface="TPPMHP+LMMono10-Regular-Identity-H"/>
              </a:rPr>
              <a:t>[44]:</a:t>
            </a:r>
            <a:r>
              <a:rPr sz="1100" spc="373">
                <a:solidFill>
                  <a:srgbClr val="D84315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Index(['id',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'inning',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'over',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'ball',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'batsman',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'non_striker',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'bowler',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'batsman_runs',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'extra_runs',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'total_runs',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'non_boundary',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'is_wicket',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'dismissal_kind',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'player_dismissed',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'fielder',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'extras_type',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'batting_team',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'bowling_team'],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395107" y="3505623"/>
            <a:ext cx="124344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dtype='object')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914400" y="3971879"/>
            <a:ext cx="6095839" cy="5256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5"/>
              </a:lnSpc>
              <a:spcBef>
                <a:spcPct val="0"/>
              </a:spcBef>
              <a:spcAft>
                <a:spcPct val="0"/>
              </a:spcAft>
            </a:pPr>
            <a:r>
              <a:rPr sz="1450" b="1">
                <a:solidFill>
                  <a:srgbClr val="000000"/>
                </a:solidFill>
                <a:latin typeface="KOGUBC+LMRoman12-Bold-Identity-H"/>
                <a:cs typeface="KOGUBC+LMRoman12-Bold-Identity-H"/>
              </a:rPr>
              <a:t>5</a:t>
            </a:r>
            <a:r>
              <a:rPr sz="1450" b="1" spc="106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50" b="1">
                <a:solidFill>
                  <a:srgbClr val="000000"/>
                </a:solidFill>
                <a:latin typeface="KOGUBC+LMRoman12-Bold-Identity-H"/>
                <a:cs typeface="KOGUBC+LMRoman12-Bold-Identity-H"/>
              </a:rPr>
              <a:t>Head-to-Head</a:t>
            </a:r>
            <a:r>
              <a:rPr sz="1450" b="1" spc="7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50" b="1">
                <a:solidFill>
                  <a:srgbClr val="000000"/>
                </a:solidFill>
                <a:latin typeface="KOGUBC+LMRoman12-Bold-Identity-H"/>
                <a:cs typeface="KOGUBC+LMRoman12-Bold-Identity-H"/>
              </a:rPr>
              <a:t>Batting</a:t>
            </a:r>
            <a:r>
              <a:rPr sz="1450" b="1" spc="7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50" b="1" spc="-32">
                <a:solidFill>
                  <a:srgbClr val="000000"/>
                </a:solidFill>
                <a:latin typeface="KOGUBC+LMRoman12-Bold-Identity-H"/>
                <a:cs typeface="KOGUBC+LMRoman12-Bold-Identity-H"/>
              </a:rPr>
              <a:t>Averages:</a:t>
            </a:r>
            <a:r>
              <a:rPr sz="1450" b="1" spc="15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50" b="1">
                <a:solidFill>
                  <a:srgbClr val="000000"/>
                </a:solidFill>
                <a:latin typeface="KOGUBC+LMRoman12-Bold-Identity-H"/>
                <a:cs typeface="KOGUBC+LMRoman12-Bold-Identity-H"/>
              </a:rPr>
              <a:t>Virat</a:t>
            </a:r>
            <a:r>
              <a:rPr sz="1450" b="1" spc="75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50" b="1" spc="-20">
                <a:solidFill>
                  <a:srgbClr val="000000"/>
                </a:solidFill>
                <a:latin typeface="KOGUBC+LMRoman12-Bold-Identity-H"/>
                <a:cs typeface="KOGUBC+LMRoman12-Bold-Identity-H"/>
              </a:rPr>
              <a:t>Kohli</a:t>
            </a:r>
            <a:r>
              <a:rPr sz="1450" b="1" spc="7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50" b="1">
                <a:solidFill>
                  <a:srgbClr val="000000"/>
                </a:solidFill>
                <a:latin typeface="KOGUBC+LMRoman12-Bold-Identity-H"/>
                <a:cs typeface="KOGUBC+LMRoman12-Bold-Identity-H"/>
              </a:rPr>
              <a:t>vs.</a:t>
            </a:r>
            <a:r>
              <a:rPr sz="1450" b="1" spc="7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50" b="1">
                <a:solidFill>
                  <a:srgbClr val="000000"/>
                </a:solidFill>
                <a:latin typeface="KOGUBC+LMRoman12-Bold-Identity-H"/>
                <a:cs typeface="KOGUBC+LMRoman12-Bold-Identity-H"/>
              </a:rPr>
              <a:t>Gautam</a:t>
            </a:r>
          </a:p>
          <a:p>
            <a:pPr marL="284772" marR="0">
              <a:lnSpc>
                <a:spcPts val="1793"/>
              </a:lnSpc>
              <a:spcBef>
                <a:spcPct val="0"/>
              </a:spcBef>
              <a:spcAft>
                <a:spcPct val="0"/>
              </a:spcAft>
            </a:pPr>
            <a:r>
              <a:rPr sz="1450" b="1" spc="-16">
                <a:solidFill>
                  <a:srgbClr val="000000"/>
                </a:solidFill>
                <a:latin typeface="KOGUBC+LMRoman12-Bold-Identity-H"/>
                <a:cs typeface="KOGUBC+LMRoman12-Bold-Identity-H"/>
              </a:rPr>
              <a:t>Gambhir.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12762" y="4577618"/>
            <a:ext cx="6278083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[69]: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seasons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[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2008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2009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2010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2011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2012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2013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2014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2015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2016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2017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2018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>
                <a:solidFill>
                  <a:srgbClr val="FF0000"/>
                </a:solidFill>
                <a:latin typeface="TPPMHP+LMMono10-Regular-Identity-H"/>
                <a:cs typeface="TPPMHP+LMMono10-Regular-Identity-H"/>
              </a:rPr>
              <a:t>␣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068463" y="4620193"/>
            <a:ext cx="189987" cy="54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57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FF0000"/>
                </a:solidFill>
                <a:latin typeface="OUIOSN+LatinModernMath-Regular-Identity-H"/>
                <a:cs typeface="OUIOSN+LatinModernMath-Regular-Identity-H"/>
              </a:rPr>
              <a:t>↪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144143" y="4749690"/>
            <a:ext cx="952503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2019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2020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965009" y="4934412"/>
            <a:ext cx="5316681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kohli_averages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[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42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48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55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48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52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38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45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49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51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42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56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44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53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gambhir_averages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[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41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44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50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46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49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35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42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51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46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55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49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39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57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965009" y="5450641"/>
            <a:ext cx="5243947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data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{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'Seasons'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:</a:t>
            </a:r>
            <a:r>
              <a:rPr sz="1100" spc="29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seasons,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'kohli</a:t>
            </a:r>
            <a:r>
              <a:rPr sz="1100" spc="297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Avg'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: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kohli_averages,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'Gambhir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Avg'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:</a:t>
            </a:r>
            <a:r>
              <a:rPr sz="1100">
                <a:solidFill>
                  <a:srgbClr val="FF0000"/>
                </a:solidFill>
                <a:latin typeface="TPPMHP+LMMono10-Regular-Identity-H"/>
                <a:cs typeface="TPPMHP+LMMono10-Regular-Identity-H"/>
              </a:rPr>
              <a:t>␣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068463" y="5493217"/>
            <a:ext cx="189987" cy="54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57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FF0000"/>
                </a:solidFill>
                <a:latin typeface="OUIOSN+LatinModernMath-Regular-Identity-H"/>
                <a:cs typeface="OUIOSN+LatinModernMath-Regular-Identity-H"/>
              </a:rPr>
              <a:t>↪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965009" y="5622714"/>
            <a:ext cx="1825334" cy="5794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133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gambhir_averages}</a:t>
            </a:r>
          </a:p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df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pd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DataFrame(data)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8000"/>
                </a:solidFill>
                <a:latin typeface="TPPMHP+LMMono10-Regular-Identity-H"/>
                <a:cs typeface="TPPMHP+LMMono10-Regular-Identity-H"/>
              </a:rPr>
              <a:t>print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(df)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205344" y="6339857"/>
            <a:ext cx="2407229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Seasons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kohli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Avg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Gambhir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Avg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914400" y="6511942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423555" y="6511942"/>
            <a:ext cx="443346" cy="2287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2008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2009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2010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2011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2012</a:t>
            </a:r>
          </a:p>
          <a:p>
            <a:pPr marL="0" marR="0">
              <a:lnSpc>
                <a:spcPts val="135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2013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2014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2015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2016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2017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2018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2019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2020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2369121" y="6511942"/>
            <a:ext cx="297872" cy="2287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42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48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55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48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52</a:t>
            </a:r>
          </a:p>
          <a:p>
            <a:pPr marL="0" marR="0">
              <a:lnSpc>
                <a:spcPts val="135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38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45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49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51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42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56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44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53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3314700" y="6511942"/>
            <a:ext cx="297872" cy="2287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41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44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50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46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49</a:t>
            </a:r>
          </a:p>
          <a:p>
            <a:pPr marL="0" marR="0">
              <a:lnSpc>
                <a:spcPts val="135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35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42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51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46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55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49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39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57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914400" y="6684015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914400" y="6856087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914400" y="7028160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914400" y="7200232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4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914400" y="7372317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5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914400" y="7544390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6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914400" y="7716462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7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914400" y="7888535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914400" y="8060607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9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914400" y="8232692"/>
            <a:ext cx="297872" cy="566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11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12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3816921" y="9367437"/>
            <a:ext cx="290945" cy="234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19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bject 1"/>
          <p:cNvSpPr/>
          <p:nvPr/>
        </p:nvSpPr>
        <p:spPr>
          <a:xfrm>
            <a:off x="914400" y="914296"/>
            <a:ext cx="5943676" cy="816790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8684" y="930088"/>
            <a:ext cx="29787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..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31517" y="930088"/>
            <a:ext cx="2698174" cy="738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27567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…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Dubai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International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Cricket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Stadium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Dubai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International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Cricket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Stadium</a:t>
            </a:r>
          </a:p>
          <a:p>
            <a:pPr marL="1091044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Sheikh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Zayed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Stadium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04651" y="930088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…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58684" y="1102161"/>
            <a:ext cx="370610" cy="910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811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812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813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814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95606" y="1102161"/>
            <a:ext cx="225137" cy="910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22561" y="1618390"/>
            <a:ext cx="1607128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Sheikh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Zayed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Stadium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31516" y="1790463"/>
            <a:ext cx="2698174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Dubai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International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Cricket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Stadium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922561" y="2134608"/>
            <a:ext cx="51608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team1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031917" y="2134608"/>
            <a:ext cx="51608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team2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541072" y="2134608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\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58684" y="2306680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22366" y="2306680"/>
            <a:ext cx="2116283" cy="394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Challengers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Bangalore</a:t>
            </a:r>
          </a:p>
          <a:p>
            <a:pPr marL="87284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Kings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XI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Punjab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868139" y="2306680"/>
            <a:ext cx="1679864" cy="566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Kolkata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Knight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Riders</a:t>
            </a:r>
          </a:p>
          <a:p>
            <a:pPr marL="145465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Chennai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Super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Kings</a:t>
            </a:r>
          </a:p>
          <a:p>
            <a:pPr marL="363677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Rajasthan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Royals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58684" y="2478765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58684" y="2650837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122461" y="2650837"/>
            <a:ext cx="131618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Delhi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Daredevils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58684" y="2822909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267939" y="2822909"/>
            <a:ext cx="328006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Mumbai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Indians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Challengers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Bangalore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58684" y="2994982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4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758784" y="2994982"/>
            <a:ext cx="1679864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Kolkata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Knight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Riders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013606" y="2994982"/>
            <a:ext cx="1534400" cy="1255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0956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Deccan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Chargers</a:t>
            </a:r>
          </a:p>
          <a:p>
            <a:pPr marL="1018311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…</a:t>
            </a:r>
          </a:p>
          <a:p>
            <a:pPr marL="36369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Mumbai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Indians</a:t>
            </a:r>
          </a:p>
          <a:p>
            <a:pPr marL="363690" marR="0">
              <a:lnSpc>
                <a:spcPts val="135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Delhi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Capitals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Sunrisers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Hyderabad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Sunrisers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Hyderabad</a:t>
            </a:r>
          </a:p>
          <a:p>
            <a:pPr marL="36369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Mumbai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Indians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958684" y="3167054"/>
            <a:ext cx="29787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..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068040" y="3167054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…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958684" y="3339139"/>
            <a:ext cx="2479965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811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Challengers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Bangalore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958684" y="3511211"/>
            <a:ext cx="370609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812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267940" y="3511211"/>
            <a:ext cx="1170709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Mumbai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Indians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958684" y="3683283"/>
            <a:ext cx="2479965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813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Challengers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Bangalore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958684" y="3855355"/>
            <a:ext cx="370609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814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815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2267940" y="3855355"/>
            <a:ext cx="1170709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Delhi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Capitals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Delhi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Capitals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2486152" y="4371585"/>
            <a:ext cx="1970810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toss_winner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toss_decision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5977496" y="4371585"/>
            <a:ext cx="588818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winner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6559249" y="4371585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\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958684" y="4543658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322367" y="4543658"/>
            <a:ext cx="2116283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Challengers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Bangalore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3940873" y="4543658"/>
            <a:ext cx="516087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field</a:t>
            </a:r>
          </a:p>
          <a:p>
            <a:pPr marL="1454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bat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4886452" y="4543658"/>
            <a:ext cx="1679864" cy="566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Kolkata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Knight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Riders</a:t>
            </a:r>
          </a:p>
          <a:p>
            <a:pPr marL="145465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Chennai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Super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Kings</a:t>
            </a:r>
          </a:p>
          <a:p>
            <a:pPr marL="363677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Delhi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Daredevils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958684" y="4715730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904263" y="4715730"/>
            <a:ext cx="1534387" cy="1771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Chennai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Super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Kings</a:t>
            </a:r>
          </a:p>
          <a:p>
            <a:pPr marL="21819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Rajasthan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Royals</a:t>
            </a:r>
          </a:p>
          <a:p>
            <a:pPr marL="363677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Mumbai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Indians</a:t>
            </a:r>
          </a:p>
          <a:p>
            <a:pPr marL="290944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Deccan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Chargers</a:t>
            </a:r>
          </a:p>
          <a:p>
            <a:pPr marL="1163777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…</a:t>
            </a:r>
          </a:p>
          <a:p>
            <a:pPr marL="363677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Mumbai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Indians</a:t>
            </a:r>
          </a:p>
          <a:p>
            <a:pPr marL="363677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Delhi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Capitals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Sunrisers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Hyderabad</a:t>
            </a:r>
          </a:p>
          <a:p>
            <a:pPr marL="363677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Delhi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Capitals</a:t>
            </a:r>
          </a:p>
          <a:p>
            <a:pPr marL="363677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Delhi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Capitals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958684" y="4887803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4086352" y="4887803"/>
            <a:ext cx="370609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bat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958684" y="5059875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4086352" y="5059875"/>
            <a:ext cx="2479965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bat</a:t>
            </a:r>
            <a:r>
              <a:rPr sz="1100" spc="8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Challengers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Bangalore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958685" y="5231960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4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4086352" y="5231960"/>
            <a:ext cx="370609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bat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4886452" y="5231960"/>
            <a:ext cx="1679864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Kolkata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Knight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Riders</a:t>
            </a:r>
          </a:p>
          <a:p>
            <a:pPr marL="1018311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…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958684" y="5404032"/>
            <a:ext cx="370609" cy="1083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..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811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812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813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814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815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3940873" y="5404032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…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3940873" y="5576105"/>
            <a:ext cx="2625438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field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Challengers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Bangalore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3940873" y="5748177"/>
            <a:ext cx="516087" cy="566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field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field</a:t>
            </a:r>
          </a:p>
          <a:p>
            <a:pPr marL="1454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bat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5031917" y="5748177"/>
            <a:ext cx="1534391" cy="566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369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Mumbai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Indians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Sunrisers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Hyderabad</a:t>
            </a:r>
          </a:p>
          <a:p>
            <a:pPr marL="36369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Delhi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Capitals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4086352" y="6264407"/>
            <a:ext cx="370609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bat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5395608" y="6264407"/>
            <a:ext cx="1170570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Mumbai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Indians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1395107" y="6608551"/>
            <a:ext cx="2989120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result</a:t>
            </a:r>
            <a:r>
              <a:rPr sz="1100" spc="8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result_margin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eliminator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method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4522766" y="6608551"/>
            <a:ext cx="1970810" cy="1083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5474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umpire1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Asad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Rauf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Benson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Aleem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Dar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Pratapkumar</a:t>
            </a:r>
          </a:p>
          <a:p>
            <a:pPr marL="72736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Davis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BF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Bowden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5541076" y="6608551"/>
            <a:ext cx="952500" cy="56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0941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umpire2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RE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Koertzen</a:t>
            </a:r>
          </a:p>
          <a:p>
            <a:pPr marL="72742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SL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Shastri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958684" y="6780625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1322367" y="6780625"/>
            <a:ext cx="661554" cy="1083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8206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runs</a:t>
            </a:r>
          </a:p>
          <a:p>
            <a:pPr marL="218206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runs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wickets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wickets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wickets</a:t>
            </a:r>
          </a:p>
          <a:p>
            <a:pPr marL="290952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…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2558885" y="6780625"/>
            <a:ext cx="516088" cy="1943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140.0</a:t>
            </a:r>
          </a:p>
          <a:p>
            <a:pPr marL="72732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33.0</a:t>
            </a:r>
          </a:p>
          <a:p>
            <a:pPr marL="1454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9.0</a:t>
            </a:r>
          </a:p>
          <a:p>
            <a:pPr marL="1454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5.0</a:t>
            </a:r>
          </a:p>
          <a:p>
            <a:pPr marL="1454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5.0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…</a:t>
            </a:r>
          </a:p>
          <a:p>
            <a:pPr marL="1454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NaN</a:t>
            </a:r>
          </a:p>
          <a:p>
            <a:pPr marL="72732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57.0</a:t>
            </a:r>
          </a:p>
          <a:p>
            <a:pPr marL="1454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6.0</a:t>
            </a:r>
          </a:p>
          <a:p>
            <a:pPr marL="72733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17.0</a:t>
            </a:r>
          </a:p>
          <a:p>
            <a:pPr marL="1454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5.0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3649929" y="6780625"/>
            <a:ext cx="225136" cy="910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</a:t>
            </a:r>
          </a:p>
        </p:txBody>
      </p:sp>
      <p:sp>
        <p:nvSpPr>
          <p:cNvPr id="62" name="object 62"/>
          <p:cNvSpPr txBox="1"/>
          <p:nvPr/>
        </p:nvSpPr>
        <p:spPr>
          <a:xfrm>
            <a:off x="4013611" y="6780625"/>
            <a:ext cx="370609" cy="910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NaN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NaN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NaN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NaN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NaN</a:t>
            </a:r>
          </a:p>
        </p:txBody>
      </p:sp>
      <p:sp>
        <p:nvSpPr>
          <p:cNvPr id="63" name="object 63"/>
          <p:cNvSpPr txBox="1"/>
          <p:nvPr/>
        </p:nvSpPr>
        <p:spPr>
          <a:xfrm>
            <a:off x="958684" y="6952709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</a:t>
            </a:r>
          </a:p>
        </p:txBody>
      </p:sp>
      <p:sp>
        <p:nvSpPr>
          <p:cNvPr id="64" name="object 64"/>
          <p:cNvSpPr txBox="1"/>
          <p:nvPr/>
        </p:nvSpPr>
        <p:spPr>
          <a:xfrm>
            <a:off x="958684" y="7124782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</a:t>
            </a:r>
          </a:p>
        </p:txBody>
      </p:sp>
      <p:sp>
        <p:nvSpPr>
          <p:cNvPr id="65" name="object 65"/>
          <p:cNvSpPr txBox="1"/>
          <p:nvPr/>
        </p:nvSpPr>
        <p:spPr>
          <a:xfrm>
            <a:off x="958684" y="7296854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5541076" y="7296854"/>
            <a:ext cx="952500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5476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DJ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Harper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Hariharan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958684" y="7468926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4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958684" y="7640998"/>
            <a:ext cx="370609" cy="56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..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811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812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3213519" y="7640998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…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3577062" y="7640998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…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4377296" y="7640998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…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5395608" y="7640998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…</a:t>
            </a:r>
          </a:p>
        </p:txBody>
      </p:sp>
      <p:sp>
        <p:nvSpPr>
          <p:cNvPr id="73" name="object 73"/>
          <p:cNvSpPr txBox="1"/>
          <p:nvPr/>
        </p:nvSpPr>
        <p:spPr>
          <a:xfrm>
            <a:off x="1540576" y="7813083"/>
            <a:ext cx="443352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742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tie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runs</a:t>
            </a:r>
          </a:p>
        </p:txBody>
      </p:sp>
      <p:sp>
        <p:nvSpPr>
          <p:cNvPr id="74" name="object 74"/>
          <p:cNvSpPr txBox="1"/>
          <p:nvPr/>
        </p:nvSpPr>
        <p:spPr>
          <a:xfrm>
            <a:off x="3649929" y="7813083"/>
            <a:ext cx="225136" cy="9109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Y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</a:t>
            </a:r>
          </a:p>
        </p:txBody>
      </p:sp>
      <p:sp>
        <p:nvSpPr>
          <p:cNvPr id="75" name="object 75"/>
          <p:cNvSpPr txBox="1"/>
          <p:nvPr/>
        </p:nvSpPr>
        <p:spPr>
          <a:xfrm>
            <a:off x="4013611" y="7813083"/>
            <a:ext cx="1316182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NaN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Nitin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Menon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NaN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Gaffaney</a:t>
            </a:r>
          </a:p>
        </p:txBody>
      </p:sp>
      <p:sp>
        <p:nvSpPr>
          <p:cNvPr id="76" name="object 76"/>
          <p:cNvSpPr txBox="1"/>
          <p:nvPr/>
        </p:nvSpPr>
        <p:spPr>
          <a:xfrm>
            <a:off x="5541075" y="7813083"/>
            <a:ext cx="952501" cy="9109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743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PR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Reiffel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Nitin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Menon</a:t>
            </a:r>
          </a:p>
          <a:p>
            <a:pPr marL="363687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</a:t>
            </a:r>
            <a:r>
              <a:rPr sz="1100" spc="29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Ravi</a:t>
            </a:r>
          </a:p>
          <a:p>
            <a:pPr marL="363687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</a:t>
            </a:r>
            <a:r>
              <a:rPr sz="1100" spc="29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Ravi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Nitin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Menon</a:t>
            </a:r>
          </a:p>
        </p:txBody>
      </p:sp>
      <p:sp>
        <p:nvSpPr>
          <p:cNvPr id="77" name="object 77"/>
          <p:cNvSpPr txBox="1"/>
          <p:nvPr/>
        </p:nvSpPr>
        <p:spPr>
          <a:xfrm>
            <a:off x="958684" y="8157228"/>
            <a:ext cx="1025237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813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wickets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4013611" y="8157228"/>
            <a:ext cx="370609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NaN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NaN</a:t>
            </a:r>
          </a:p>
        </p:txBody>
      </p:sp>
      <p:sp>
        <p:nvSpPr>
          <p:cNvPr id="79" name="object 79"/>
          <p:cNvSpPr txBox="1"/>
          <p:nvPr/>
        </p:nvSpPr>
        <p:spPr>
          <a:xfrm>
            <a:off x="4450030" y="8157228"/>
            <a:ext cx="879764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Reiffel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Reiffel</a:t>
            </a:r>
          </a:p>
        </p:txBody>
      </p:sp>
      <p:sp>
        <p:nvSpPr>
          <p:cNvPr id="80" name="object 80"/>
          <p:cNvSpPr txBox="1"/>
          <p:nvPr/>
        </p:nvSpPr>
        <p:spPr>
          <a:xfrm>
            <a:off x="958685" y="8329301"/>
            <a:ext cx="370609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814</a:t>
            </a:r>
          </a:p>
        </p:txBody>
      </p:sp>
      <p:sp>
        <p:nvSpPr>
          <p:cNvPr id="81" name="object 81"/>
          <p:cNvSpPr txBox="1"/>
          <p:nvPr/>
        </p:nvSpPr>
        <p:spPr>
          <a:xfrm>
            <a:off x="1540576" y="8329301"/>
            <a:ext cx="443345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runs</a:t>
            </a:r>
          </a:p>
        </p:txBody>
      </p:sp>
      <p:sp>
        <p:nvSpPr>
          <p:cNvPr id="82" name="object 82"/>
          <p:cNvSpPr txBox="1"/>
          <p:nvPr/>
        </p:nvSpPr>
        <p:spPr>
          <a:xfrm>
            <a:off x="958685" y="8501373"/>
            <a:ext cx="1025237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815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wickets</a:t>
            </a:r>
          </a:p>
        </p:txBody>
      </p:sp>
      <p:sp>
        <p:nvSpPr>
          <p:cNvPr id="83" name="object 83"/>
          <p:cNvSpPr txBox="1"/>
          <p:nvPr/>
        </p:nvSpPr>
        <p:spPr>
          <a:xfrm>
            <a:off x="4013611" y="8501373"/>
            <a:ext cx="131618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NaN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Gaffaney</a:t>
            </a:r>
          </a:p>
        </p:txBody>
      </p:sp>
      <p:sp>
        <p:nvSpPr>
          <p:cNvPr id="84" name="object 84"/>
          <p:cNvSpPr txBox="1"/>
          <p:nvPr/>
        </p:nvSpPr>
        <p:spPr>
          <a:xfrm>
            <a:off x="958685" y="8845531"/>
            <a:ext cx="1825337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[816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rows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x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17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columns]</a:t>
            </a:r>
          </a:p>
        </p:txBody>
      </p:sp>
      <p:sp>
        <p:nvSpPr>
          <p:cNvPr id="85" name="object 85"/>
          <p:cNvSpPr txBox="1"/>
          <p:nvPr/>
        </p:nvSpPr>
        <p:spPr>
          <a:xfrm>
            <a:off x="3851567" y="9367437"/>
            <a:ext cx="221672" cy="234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2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1"/>
          <p:cNvSpPr/>
          <p:nvPr/>
        </p:nvSpPr>
        <p:spPr>
          <a:xfrm>
            <a:off x="914400" y="6367779"/>
            <a:ext cx="5943676" cy="265611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211417" y="2664000"/>
            <a:ext cx="5349551" cy="317493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914379"/>
            <a:ext cx="5943676" cy="165091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2762" y="920399"/>
            <a:ext cx="6278083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[68]: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seasons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[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2008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2009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2010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2011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2012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2013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2014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2015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2016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2017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2018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>
                <a:solidFill>
                  <a:srgbClr val="FF0000"/>
                </a:solidFill>
                <a:latin typeface="TPPMHP+LMMono10-Regular-Identity-H"/>
                <a:cs typeface="TPPMHP+LMMono10-Regular-Identity-H"/>
              </a:rPr>
              <a:t>␣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68463" y="962974"/>
            <a:ext cx="189987" cy="54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57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FF0000"/>
                </a:solidFill>
                <a:latin typeface="OUIOSN+LatinModernMath-Regular-Identity-H"/>
                <a:cs typeface="OUIOSN+LatinModernMath-Regular-Identity-H"/>
              </a:rPr>
              <a:t>↪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4143" y="1092470"/>
            <a:ext cx="952503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2019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2020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65009" y="1277193"/>
            <a:ext cx="5316681" cy="394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kohli_averages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[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42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48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55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48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52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38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45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49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51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42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56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44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53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gambhir_averages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[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41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44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50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46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49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35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42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51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46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55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49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39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57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65009" y="1793422"/>
            <a:ext cx="5243947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data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{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'Seasons'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:</a:t>
            </a:r>
            <a:r>
              <a:rPr sz="1100" spc="29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seasons,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'kohli</a:t>
            </a:r>
            <a:r>
              <a:rPr sz="1100" spc="297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Avg'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: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kohli_averages,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'Gambhir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Avg'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:</a:t>
            </a:r>
            <a:r>
              <a:rPr sz="1100">
                <a:solidFill>
                  <a:srgbClr val="FF0000"/>
                </a:solidFill>
                <a:latin typeface="TPPMHP+LMMono10-Regular-Identity-H"/>
                <a:cs typeface="TPPMHP+LMMono10-Regular-Identity-H"/>
              </a:rPr>
              <a:t>␣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68463" y="1835998"/>
            <a:ext cx="189987" cy="54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57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FF0000"/>
                </a:solidFill>
                <a:latin typeface="OUIOSN+LatinModernMath-Regular-Identity-H"/>
                <a:cs typeface="OUIOSN+LatinModernMath-Regular-Identity-H"/>
              </a:rPr>
              <a:t>↪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65009" y="1965495"/>
            <a:ext cx="1825334" cy="5794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133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gambhir_averages}</a:t>
            </a:r>
          </a:p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df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pd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DataFrame(data)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8000"/>
                </a:solidFill>
                <a:latin typeface="TPPMHP+LMMono10-Regular-Identity-H"/>
                <a:cs typeface="TPPMHP+LMMono10-Regular-Identity-H"/>
              </a:rPr>
              <a:t>print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(df)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12762" y="6370617"/>
            <a:ext cx="2859479" cy="225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9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[46]: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8000"/>
                </a:solidFill>
                <a:latin typeface="JIPKLG+LMMonoLt10-Bold-Identity-H"/>
                <a:cs typeface="JIPKLG+LMMonoLt10-Bold-Identity-H"/>
              </a:rPr>
              <a:t>import</a:t>
            </a:r>
            <a:r>
              <a:rPr sz="1100" b="1" spc="298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00FF"/>
                </a:solidFill>
                <a:latin typeface="JIPKLG+LMMonoLt10-Bold-Identity-H"/>
                <a:cs typeface="JIPKLG+LMMonoLt10-Bold-Identity-H"/>
              </a:rPr>
              <a:t>matplotlib.pyplot</a:t>
            </a:r>
            <a:r>
              <a:rPr sz="1100" b="1" spc="29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8000"/>
                </a:solidFill>
                <a:latin typeface="JIPKLG+LMMonoLt10-Bold-Identity-H"/>
                <a:cs typeface="JIPKLG+LMMonoLt10-Bold-Identity-H"/>
              </a:rPr>
              <a:t>as</a:t>
            </a:r>
            <a:r>
              <a:rPr sz="1100" b="1" spc="298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00FF"/>
                </a:solidFill>
                <a:latin typeface="JIPKLG+LMMonoLt10-Bold-Identity-H"/>
                <a:cs typeface="JIPKLG+LMMonoLt10-Bold-Identity-H"/>
              </a:rPr>
              <a:t>plt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65009" y="6542690"/>
            <a:ext cx="1461650" cy="224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9"/>
              </a:lnSpc>
              <a:spcBef>
                <a:spcPct val="0"/>
              </a:spcBef>
              <a:spcAft>
                <a:spcPct val="0"/>
              </a:spcAft>
            </a:pPr>
            <a:r>
              <a:rPr sz="1100" b="1">
                <a:solidFill>
                  <a:srgbClr val="008000"/>
                </a:solidFill>
                <a:latin typeface="JIPKLG+LMMonoLt10-Bold-Identity-H"/>
                <a:cs typeface="JIPKLG+LMMonoLt10-Bold-Identity-H"/>
              </a:rPr>
              <a:t>import</a:t>
            </a:r>
            <a:r>
              <a:rPr sz="1100" b="1" spc="298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00FF"/>
                </a:solidFill>
                <a:latin typeface="JIPKLG+LMMonoLt10-Bold-Identity-H"/>
                <a:cs typeface="JIPKLG+LMMonoLt10-Bold-Identity-H"/>
              </a:rPr>
              <a:t>numpy</a:t>
            </a:r>
            <a:r>
              <a:rPr sz="1100" b="1" spc="29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8000"/>
                </a:solidFill>
                <a:latin typeface="JIPKLG+LMMonoLt10-Bold-Identity-H"/>
                <a:cs typeface="JIPKLG+LMMonoLt10-Bold-Identity-H"/>
              </a:rPr>
              <a:t>as</a:t>
            </a:r>
            <a:r>
              <a:rPr sz="1100" b="1" spc="298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00FF"/>
                </a:solidFill>
                <a:latin typeface="JIPKLG+LMMonoLt10-Bold-Identity-H"/>
                <a:cs typeface="JIPKLG+LMMonoLt10-Bold-Identity-H"/>
              </a:rPr>
              <a:t>np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65009" y="7062107"/>
            <a:ext cx="357100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seasons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[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2008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2009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2010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2011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2012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2013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>
                <a:solidFill>
                  <a:srgbClr val="FF0000"/>
                </a:solidFill>
                <a:latin typeface="TPPMHP+LMMono10-Regular-Identity-H"/>
                <a:cs typeface="TPPMHP+LMMono10-Regular-Identity-H"/>
              </a:rPr>
              <a:t>␣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068463" y="7104682"/>
            <a:ext cx="189987" cy="54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57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FF0000"/>
                </a:solidFill>
                <a:latin typeface="OUIOSN+LatinModernMath-Regular-Identity-H"/>
                <a:cs typeface="OUIOSN+LatinModernMath-Regular-Identity-H"/>
              </a:rPr>
              <a:t>↪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65009" y="7234179"/>
            <a:ext cx="5316681" cy="5794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133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2014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2015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2016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2017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2018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2019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2020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</a:t>
            </a:r>
          </a:p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kohli_averages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[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42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48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55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48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52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38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45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49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51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42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56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44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53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gambhir_averages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[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41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44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50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46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49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35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42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51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46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55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49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39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57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65009" y="7935130"/>
            <a:ext cx="1316178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bar_width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0.35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65009" y="8279287"/>
            <a:ext cx="2116287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x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np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arange(</a:t>
            </a:r>
            <a:r>
              <a:rPr sz="1100">
                <a:solidFill>
                  <a:srgbClr val="008000"/>
                </a:solidFill>
                <a:latin typeface="TPPMHP+LMMono10-Regular-Identity-H"/>
                <a:cs typeface="TPPMHP+LMMono10-Regular-Identity-H"/>
              </a:rPr>
              <a:t>len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(seasons))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65009" y="8623433"/>
            <a:ext cx="5462159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bar(x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-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bar_width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/2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kohli_averages,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bar_width,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label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'Virat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Kohli'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>
                <a:solidFill>
                  <a:srgbClr val="FF0000"/>
                </a:solidFill>
                <a:latin typeface="TPPMHP+LMMono10-Regular-Identity-H"/>
                <a:cs typeface="TPPMHP+LMMono10-Regular-Identity-H"/>
              </a:rPr>
              <a:t>␣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068463" y="8666007"/>
            <a:ext cx="189987" cy="54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57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FF0000"/>
                </a:solidFill>
                <a:latin typeface="OUIOSN+LatinModernMath-Regular-Identity-H"/>
                <a:cs typeface="OUIOSN+LatinModernMath-Regular-Identity-H"/>
              </a:rPr>
              <a:t>↪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44143" y="8795504"/>
            <a:ext cx="2261759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color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'r'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edgecolor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'black'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816921" y="9367437"/>
            <a:ext cx="290945" cy="234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20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914400" y="8726220"/>
            <a:ext cx="5943676" cy="24899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914400" y="8378544"/>
            <a:ext cx="5943676" cy="24899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11508" y="3865561"/>
            <a:ext cx="5349343" cy="398410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914362"/>
            <a:ext cx="5943676" cy="285249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5009" y="930089"/>
            <a:ext cx="58258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bar(x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+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bar_width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/2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gambhir_averages,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bar_width,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label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'Gautam</a:t>
            </a:r>
            <a:r>
              <a:rPr sz="1100" spc="297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Gambhir'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>
                <a:solidFill>
                  <a:srgbClr val="FF0000"/>
                </a:solidFill>
                <a:latin typeface="TPPMHP+LMMono10-Regular-Identity-H"/>
                <a:cs typeface="TPPMHP+LMMono10-Regular-Identity-H"/>
              </a:rPr>
              <a:t>␣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68463" y="972664"/>
            <a:ext cx="189987" cy="54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57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FF0000"/>
                </a:solidFill>
                <a:latin typeface="OUIOSN+LatinModernMath-Regular-Identity-H"/>
                <a:cs typeface="OUIOSN+LatinModernMath-Regular-Identity-H"/>
              </a:rPr>
              <a:t>↪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4143" y="1102161"/>
            <a:ext cx="26254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color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'purple'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edgecolor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'black'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65009" y="1631040"/>
            <a:ext cx="5534892" cy="910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xlabel(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'Seasons'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)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ylabel(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'Batting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Average'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)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title(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'Head-to-Head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Batting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Averages: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Virat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Kohli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vs.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Gautam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Gambhir'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)</a:t>
            </a:r>
          </a:p>
          <a:p>
            <a:pPr marL="0" marR="0">
              <a:lnSpc>
                <a:spcPts val="135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xticks(x,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seasons)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legend()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65009" y="2663486"/>
            <a:ext cx="4734791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axvline(x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=3.5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color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'gray'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linestyle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'--'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linewidth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=1.5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65009" y="3351788"/>
            <a:ext cx="1461655" cy="394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tight_layout()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show()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85495" y="8384545"/>
            <a:ext cx="443345" cy="5703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</a:t>
            </a:r>
            <a:r>
              <a:rPr sz="1100" spc="293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]:</a:t>
            </a:r>
          </a:p>
          <a:p>
            <a:pPr marL="0" marR="0">
              <a:lnSpc>
                <a:spcPts val="1453"/>
              </a:lnSpc>
              <a:spcBef>
                <a:spcPts val="1234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</a:t>
            </a:r>
            <a:r>
              <a:rPr sz="1100" spc="293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]: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816921" y="9367437"/>
            <a:ext cx="290945" cy="234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21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"/>
          <p:cNvSpPr/>
          <p:nvPr/>
        </p:nvSpPr>
        <p:spPr>
          <a:xfrm>
            <a:off x="914400" y="7875222"/>
            <a:ext cx="5943676" cy="110742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280160" y="3167549"/>
            <a:ext cx="5212090" cy="417881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914369"/>
            <a:ext cx="5943676" cy="215449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2762" y="920399"/>
            <a:ext cx="6205350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[47]: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seasons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[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2008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2009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2010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2011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2012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2013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2014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2015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2016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2017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2018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>
                <a:solidFill>
                  <a:srgbClr val="FF0000"/>
                </a:solidFill>
                <a:latin typeface="TPPMHP+LMMono10-Regular-Identity-H"/>
                <a:cs typeface="TPPMHP+LMMono10-Regular-Identity-H"/>
              </a:rPr>
              <a:t>␣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68463" y="962974"/>
            <a:ext cx="189987" cy="54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57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FF0000"/>
                </a:solidFill>
                <a:latin typeface="OUIOSN+LatinModernMath-Regular-Identity-H"/>
                <a:cs typeface="OUIOSN+LatinModernMath-Regular-Identity-H"/>
              </a:rPr>
              <a:t>↪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4143" y="1092470"/>
            <a:ext cx="952503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2019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2020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65009" y="1277193"/>
            <a:ext cx="5316681" cy="394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kohli_averages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[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42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48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55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48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52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38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45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49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51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42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56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44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53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gambhir_averages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[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41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44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50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46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49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35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42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51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46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55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49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39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57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65009" y="1793422"/>
            <a:ext cx="5753104" cy="5667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#</a:t>
            </a:r>
            <a:r>
              <a:rPr sz="1100" spc="293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Create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a</a:t>
            </a:r>
            <a:r>
              <a:rPr sz="1100" spc="293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histogram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for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Virat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Kohli's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batting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averages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sns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histplot(kohli_averages,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kde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 b="1">
                <a:solidFill>
                  <a:srgbClr val="008000"/>
                </a:solidFill>
                <a:latin typeface="JIPKLG+LMMonoLt10-Bold-Identity-H"/>
                <a:cs typeface="JIPKLG+LMMonoLt10-Bold-Identity-H"/>
              </a:rPr>
              <a:t>False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color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'skyblue'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label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'Virat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Kohli'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)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xlabel(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'Batting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Average'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65009" y="2309652"/>
            <a:ext cx="1825337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ylabel(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'Frequency'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65009" y="2478537"/>
            <a:ext cx="4298368" cy="397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9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title(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'Histogram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of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Virat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Kohli</a:t>
            </a:r>
            <a:r>
              <a:rPr sz="1100" b="1">
                <a:solidFill>
                  <a:srgbClr val="AB5C1F"/>
                </a:solidFill>
                <a:latin typeface="JIPKLG+LMMonoLt10-Bold-Identity-H"/>
                <a:cs typeface="JIPKLG+LMMonoLt10-Bold-Identity-H"/>
              </a:rPr>
              <a:t>\'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s</a:t>
            </a:r>
            <a:r>
              <a:rPr sz="1100" spc="293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Batting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Averages'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)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legend()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65009" y="2825869"/>
            <a:ext cx="879764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show()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12762" y="7878057"/>
            <a:ext cx="5914406" cy="225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9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[48]: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sns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histplot(gambhir_averages,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kde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 b="1">
                <a:solidFill>
                  <a:srgbClr val="008000"/>
                </a:solidFill>
                <a:latin typeface="JIPKLG+LMMonoLt10-Bold-Identity-H"/>
                <a:cs typeface="JIPKLG+LMMonoLt10-Bold-Identity-H"/>
              </a:rPr>
              <a:t>False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color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'skyblue'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label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'Gautam</a:t>
            </a:r>
            <a:r>
              <a:rPr sz="1100">
                <a:solidFill>
                  <a:srgbClr val="FF0000"/>
                </a:solidFill>
                <a:latin typeface="TPPMHP+LMMono10-Regular-Identity-H"/>
                <a:cs typeface="TPPMHP+LMMono10-Regular-Identity-H"/>
              </a:rPr>
              <a:t>␣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68463" y="7923818"/>
            <a:ext cx="189987" cy="54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57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FF0000"/>
                </a:solidFill>
                <a:latin typeface="OUIOSN+LatinModernMath-Regular-Identity-H"/>
                <a:cs typeface="OUIOSN+LatinModernMath-Regular-Identity-H"/>
              </a:rPr>
              <a:t>↪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65009" y="8053316"/>
            <a:ext cx="2261759" cy="5794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133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Gambhir'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)</a:t>
            </a:r>
          </a:p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xlabel(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'Batting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Average'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)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ylabel(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'Frequency'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65009" y="8579008"/>
            <a:ext cx="4589313" cy="3979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9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title(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'Histogram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of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Gautam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Gambhir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AB5C1F"/>
                </a:solidFill>
                <a:latin typeface="JIPKLG+LMMonoLt10-Bold-Identity-H"/>
                <a:cs typeface="JIPKLG+LMMonoLt10-Bold-Identity-H"/>
              </a:rPr>
              <a:t>\'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s</a:t>
            </a:r>
            <a:r>
              <a:rPr sz="1100" spc="293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Batting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Averages'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)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legend()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816921" y="9367437"/>
            <a:ext cx="290945" cy="234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22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914400" y="5979440"/>
            <a:ext cx="5943676" cy="110938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280160" y="1271769"/>
            <a:ext cx="5212090" cy="417881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914398"/>
            <a:ext cx="5943676" cy="25868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5009" y="930089"/>
            <a:ext cx="879764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show()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2762" y="5982264"/>
            <a:ext cx="6059871" cy="225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9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[49]: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sns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kdeplot(kohli_averages,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color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'salmon'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fill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 b="1">
                <a:solidFill>
                  <a:srgbClr val="008000"/>
                </a:solidFill>
                <a:latin typeface="JIPKLG+LMMonoLt10-Bold-Identity-H"/>
                <a:cs typeface="JIPKLG+LMMonoLt10-Bold-Identity-H"/>
              </a:rPr>
              <a:t>True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label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'Virat</a:t>
            </a:r>
            <a:r>
              <a:rPr sz="1100" spc="297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Kohli'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65009" y="6157523"/>
            <a:ext cx="4516580" cy="910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xlabel(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'Batting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Average'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)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ylabel(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'Density'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)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title(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'Density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Plot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of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Virat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kohli</a:t>
            </a:r>
            <a:r>
              <a:rPr sz="1100" b="1">
                <a:solidFill>
                  <a:srgbClr val="AB5C1F"/>
                </a:solidFill>
                <a:latin typeface="JIPKLG+LMMonoLt10-Bold-Identity-H"/>
                <a:cs typeface="JIPKLG+LMMonoLt10-Bold-Identity-H"/>
              </a:rPr>
              <a:t>\'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s</a:t>
            </a:r>
            <a:r>
              <a:rPr sz="1100" spc="292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Batting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Averages'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)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legend()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show()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816921" y="9367437"/>
            <a:ext cx="290945" cy="234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23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914400" y="5622062"/>
            <a:ext cx="5943676" cy="146618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239012" y="914392"/>
            <a:ext cx="5294387" cy="417881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2762" y="5628086"/>
            <a:ext cx="635081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[50]: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#</a:t>
            </a:r>
            <a:r>
              <a:rPr sz="1100" spc="293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Create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a</a:t>
            </a:r>
            <a:r>
              <a:rPr sz="1100" spc="293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density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plot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(Kernel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Density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Estimate)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for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Gautam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Gambhir's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batting</a:t>
            </a:r>
            <a:r>
              <a:rPr sz="1100">
                <a:solidFill>
                  <a:srgbClr val="FF0000"/>
                </a:solidFill>
                <a:latin typeface="TPPMHP+LMMono10-Regular-Identity-H"/>
                <a:cs typeface="TPPMHP+LMMono10-Regular-Identity-H"/>
              </a:rPr>
              <a:t>␣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8463" y="5670661"/>
            <a:ext cx="189987" cy="54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57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FF0000"/>
                </a:solidFill>
                <a:latin typeface="OUIOSN+LatinModernMath-Regular-Identity-H"/>
                <a:cs typeface="OUIOSN+LatinModernMath-Regular-Identity-H"/>
              </a:rPr>
              <a:t>↪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4143" y="5800158"/>
            <a:ext cx="734291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averages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65009" y="5981693"/>
            <a:ext cx="5971303" cy="397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9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sns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kdeplot(gambhir_averages,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color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'salmon'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fill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 b="1">
                <a:solidFill>
                  <a:srgbClr val="008000"/>
                </a:solidFill>
                <a:latin typeface="JIPKLG+LMMonoLt10-Bold-Identity-H"/>
                <a:cs typeface="JIPKLG+LMMonoLt10-Bold-Identity-H"/>
              </a:rPr>
              <a:t>True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label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'Gautam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Gambhir'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)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xlabel(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'Batting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Average'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65009" y="6329037"/>
            <a:ext cx="4734791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ylabel(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'Density'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)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title(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'Density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Plot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of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Gautam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Gambhir</a:t>
            </a:r>
            <a:r>
              <a:rPr sz="1100" b="1">
                <a:solidFill>
                  <a:srgbClr val="AB5C1F"/>
                </a:solidFill>
                <a:latin typeface="JIPKLG+LMMonoLt10-Bold-Identity-H"/>
                <a:cs typeface="JIPKLG+LMMonoLt10-Bold-Identity-H"/>
              </a:rPr>
              <a:t>\'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s</a:t>
            </a:r>
            <a:r>
              <a:rPr sz="1100" spc="292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Batting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Averages'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65009" y="6673182"/>
            <a:ext cx="1025236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legend()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show()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816921" y="9367437"/>
            <a:ext cx="290945" cy="234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24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"/>
          <p:cNvSpPr/>
          <p:nvPr/>
        </p:nvSpPr>
        <p:spPr>
          <a:xfrm>
            <a:off x="914400" y="8680779"/>
            <a:ext cx="5943676" cy="24899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914400" y="8055863"/>
            <a:ext cx="5943676" cy="24899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7708187"/>
            <a:ext cx="5943676" cy="24899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7360499"/>
            <a:ext cx="5943676" cy="24899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7012812"/>
            <a:ext cx="5943676" cy="24899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6665137"/>
            <a:ext cx="5943676" cy="24899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400" y="6317449"/>
            <a:ext cx="5943676" cy="24899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400" y="5969761"/>
            <a:ext cx="5943676" cy="24899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400" y="5622086"/>
            <a:ext cx="5943676" cy="24899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25296" y="914392"/>
            <a:ext cx="5321819" cy="417881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5495" y="5628086"/>
            <a:ext cx="443345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</a:t>
            </a:r>
            <a:r>
              <a:rPr sz="1100" spc="293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]: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85495" y="5975761"/>
            <a:ext cx="443345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</a:t>
            </a:r>
            <a:r>
              <a:rPr sz="1100" spc="293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]: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85495" y="6323449"/>
            <a:ext cx="443345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</a:t>
            </a:r>
            <a:r>
              <a:rPr sz="1100" spc="293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]: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85495" y="6671137"/>
            <a:ext cx="443345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</a:t>
            </a:r>
            <a:r>
              <a:rPr sz="1100" spc="293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]: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85495" y="7018812"/>
            <a:ext cx="443345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</a:t>
            </a:r>
            <a:r>
              <a:rPr sz="1100" spc="293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]: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85495" y="7366500"/>
            <a:ext cx="443345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</a:t>
            </a:r>
            <a:r>
              <a:rPr sz="1100" spc="293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]: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12762" y="7714188"/>
            <a:ext cx="3004950" cy="5703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[51]: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team_a_wins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match_data[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'team1'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</a:t>
            </a:r>
          </a:p>
          <a:p>
            <a:pPr marL="0" marR="0">
              <a:lnSpc>
                <a:spcPts val="1453"/>
              </a:lnSpc>
              <a:spcBef>
                <a:spcPts val="1234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[52]: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team_b_wins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match_data[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'team2'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14400" y="8406834"/>
            <a:ext cx="1434777" cy="234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match_data.columns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12762" y="8686780"/>
            <a:ext cx="2714005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[53]: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match_data[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'winner'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unique()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816921" y="9367437"/>
            <a:ext cx="290945" cy="234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25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1"/>
          <p:cNvSpPr/>
          <p:nvPr/>
        </p:nvSpPr>
        <p:spPr>
          <a:xfrm>
            <a:off x="914400" y="5545674"/>
            <a:ext cx="5943676" cy="350384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914400" y="2457453"/>
            <a:ext cx="5943676" cy="298957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2109799"/>
            <a:ext cx="5943676" cy="24899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914392"/>
            <a:ext cx="5943676" cy="10967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2762" y="914074"/>
            <a:ext cx="5980817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D84315"/>
                </a:solidFill>
                <a:latin typeface="TPPMHP+LMMono10-Regular-Identity-H"/>
                <a:cs typeface="TPPMHP+LMMono10-Regular-Identity-H"/>
              </a:rPr>
              <a:t>[53]:</a:t>
            </a:r>
            <a:r>
              <a:rPr sz="1100" spc="373">
                <a:solidFill>
                  <a:srgbClr val="D84315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array(['Kolkata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Knight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Riders',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'Chennai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Super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Kings',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'Delhi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Daredevils',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'Royal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Challengers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Bangalore',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'Rajasthan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Royals',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67840" y="1258218"/>
            <a:ext cx="4953004" cy="73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'Kings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XI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Punjab',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'Deccan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Chargers',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'Mumbai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Indians',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'Pune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Warriors',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'Kochi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Tuskers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Kerala',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nan,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'Sunrisers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Hyderabad',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'Rising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Pune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Supergiants',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'Gujarat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Lions',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'Rising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Pune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Supergiant',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'Delhi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Capitals'],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dtype=object)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12762" y="2115799"/>
            <a:ext cx="3150423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[54]: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match_data[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'winner'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value_counts()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12762" y="2457162"/>
            <a:ext cx="1034740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D84315"/>
                </a:solidFill>
                <a:latin typeface="TPPMHP+LMMono10-Regular-Identity-H"/>
                <a:cs typeface="TPPMHP+LMMono10-Regular-Identity-H"/>
              </a:rPr>
              <a:t>[54]:</a:t>
            </a:r>
            <a:r>
              <a:rPr sz="1100" spc="373">
                <a:solidFill>
                  <a:srgbClr val="D84315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winner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8684" y="2629234"/>
            <a:ext cx="1170709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Mumbai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Indians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13506" y="2629234"/>
            <a:ext cx="370618" cy="2459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120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106</a:t>
            </a:r>
          </a:p>
          <a:p>
            <a:pPr marL="72745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99</a:t>
            </a:r>
          </a:p>
          <a:p>
            <a:pPr marL="72744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91</a:t>
            </a:r>
          </a:p>
          <a:p>
            <a:pPr marL="72745" marR="0">
              <a:lnSpc>
                <a:spcPts val="135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88</a:t>
            </a:r>
          </a:p>
          <a:p>
            <a:pPr marL="72745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</a:t>
            </a:r>
          </a:p>
          <a:p>
            <a:pPr marL="72745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67</a:t>
            </a:r>
          </a:p>
          <a:p>
            <a:pPr marL="72745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66</a:t>
            </a:r>
          </a:p>
          <a:p>
            <a:pPr marL="72745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29</a:t>
            </a:r>
          </a:p>
          <a:p>
            <a:pPr marL="72745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19</a:t>
            </a:r>
          </a:p>
          <a:p>
            <a:pPr marL="72745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13</a:t>
            </a:r>
          </a:p>
          <a:p>
            <a:pPr marL="72745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12</a:t>
            </a:r>
          </a:p>
          <a:p>
            <a:pPr marL="72745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10</a:t>
            </a:r>
          </a:p>
          <a:p>
            <a:pPr marL="1454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6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58684" y="2801307"/>
            <a:ext cx="2116283" cy="1083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Chennai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Super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Kings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Kolkata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Knight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Riders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Challengers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Bangalore</a:t>
            </a:r>
          </a:p>
          <a:p>
            <a:pPr marL="0" marR="0">
              <a:lnSpc>
                <a:spcPts val="135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Kings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XI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Punjab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Rajasthan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Royals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Delhi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Daredevils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58684" y="3833753"/>
            <a:ext cx="1534391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Sunrisers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Hyderabad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Deccan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Chargers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58684" y="4177910"/>
            <a:ext cx="1170709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Delhi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Capitals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58684" y="4349983"/>
            <a:ext cx="1097973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Gujarat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Lions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58684" y="4522055"/>
            <a:ext cx="1097973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Pune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Warriors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58684" y="4694128"/>
            <a:ext cx="1970810" cy="73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Rising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Pune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Supergiant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Kochi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Tuskers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Kerala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Rising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Pune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Supergiants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Name: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count,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dtype: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int64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358985" y="5038285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5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12762" y="5548534"/>
            <a:ext cx="1986642" cy="225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9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[55]: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8000"/>
                </a:solidFill>
                <a:latin typeface="JIPKLG+LMMonoLt10-Bold-Identity-H"/>
                <a:cs typeface="JIPKLG+LMMonoLt10-Bold-Identity-H"/>
              </a:rPr>
              <a:t>import</a:t>
            </a:r>
            <a:r>
              <a:rPr sz="1100" b="1" spc="298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00FF"/>
                </a:solidFill>
                <a:latin typeface="JIPKLG+LMMonoLt10-Bold-Identity-H"/>
                <a:cs typeface="JIPKLG+LMMonoLt10-Bold-Identity-H"/>
              </a:rPr>
              <a:t>pandas</a:t>
            </a:r>
            <a:r>
              <a:rPr sz="1100" b="1" spc="29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8000"/>
                </a:solidFill>
                <a:latin typeface="JIPKLG+LMMonoLt10-Bold-Identity-H"/>
                <a:cs typeface="JIPKLG+LMMonoLt10-Bold-Identity-H"/>
              </a:rPr>
              <a:t>as</a:t>
            </a:r>
            <a:r>
              <a:rPr sz="1100" b="1" spc="298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00FF"/>
                </a:solidFill>
                <a:latin typeface="JIPKLG+LMMonoLt10-Bold-Identity-H"/>
                <a:cs typeface="JIPKLG+LMMonoLt10-Bold-Identity-H"/>
              </a:rPr>
              <a:t>pd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65009" y="5720606"/>
            <a:ext cx="2407232" cy="224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9"/>
              </a:lnSpc>
              <a:spcBef>
                <a:spcPct val="0"/>
              </a:spcBef>
              <a:spcAft>
                <a:spcPct val="0"/>
              </a:spcAft>
            </a:pPr>
            <a:r>
              <a:rPr sz="1100" b="1">
                <a:solidFill>
                  <a:srgbClr val="008000"/>
                </a:solidFill>
                <a:latin typeface="JIPKLG+LMMonoLt10-Bold-Identity-H"/>
                <a:cs typeface="JIPKLG+LMMonoLt10-Bold-Identity-H"/>
              </a:rPr>
              <a:t>import</a:t>
            </a:r>
            <a:r>
              <a:rPr sz="1100" b="1" spc="298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00FF"/>
                </a:solidFill>
                <a:latin typeface="JIPKLG+LMMonoLt10-Bold-Identity-H"/>
                <a:cs typeface="JIPKLG+LMMonoLt10-Bold-Identity-H"/>
              </a:rPr>
              <a:t>matplotlib.pyplot</a:t>
            </a:r>
            <a:r>
              <a:rPr sz="1100" b="1" spc="29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8000"/>
                </a:solidFill>
                <a:latin typeface="JIPKLG+LMMonoLt10-Bold-Identity-H"/>
                <a:cs typeface="JIPKLG+LMMonoLt10-Bold-Identity-H"/>
              </a:rPr>
              <a:t>as</a:t>
            </a:r>
            <a:r>
              <a:rPr sz="1100" b="1" spc="298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00FF"/>
                </a:solidFill>
                <a:latin typeface="JIPKLG+LMMonoLt10-Bold-Identity-H"/>
                <a:cs typeface="JIPKLG+LMMonoLt10-Bold-Identity-H"/>
              </a:rPr>
              <a:t>plt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65009" y="6067950"/>
            <a:ext cx="3789220" cy="9109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filtered_data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match_data[[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'winner'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]]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dropna()</a:t>
            </a:r>
          </a:p>
          <a:p>
            <a:pPr marL="0" marR="0">
              <a:lnSpc>
                <a:spcPts val="1453"/>
              </a:lnSpc>
              <a:spcBef>
                <a:spcPts val="120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team_wins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filtered_data[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'winner'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value_counts()</a:t>
            </a:r>
          </a:p>
          <a:p>
            <a:pPr marL="0" marR="0">
              <a:lnSpc>
                <a:spcPts val="1453"/>
              </a:lnSpc>
              <a:spcBef>
                <a:spcPts val="120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figure(figsize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(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10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6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))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965009" y="7100397"/>
            <a:ext cx="3207333" cy="394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bar(team_wins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index,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team_wins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values,</a:t>
            </a:r>
          </a:p>
          <a:p>
            <a:pPr marL="509155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color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'skyblue'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edgecolor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'black'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965009" y="7616614"/>
            <a:ext cx="2189013" cy="56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xlabel(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'Teams'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)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ylabel(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'Number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of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Wins'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)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title(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'IPL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Team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Wins'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965009" y="8304916"/>
            <a:ext cx="2698169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xticks(rotation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=45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ha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'right'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65009" y="8817959"/>
            <a:ext cx="3352802" cy="225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9"/>
              </a:lnSpc>
              <a:spcBef>
                <a:spcPct val="0"/>
              </a:spcBef>
              <a:spcAft>
                <a:spcPct val="0"/>
              </a:spcAft>
            </a:pPr>
            <a:r>
              <a:rPr sz="1100" b="1">
                <a:solidFill>
                  <a:srgbClr val="008000"/>
                </a:solidFill>
                <a:latin typeface="JIPKLG+LMMonoLt10-Bold-Identity-H"/>
                <a:cs typeface="JIPKLG+LMMonoLt10-Bold-Identity-H"/>
              </a:rPr>
              <a:t>for</a:t>
            </a:r>
            <a:r>
              <a:rPr sz="1100" b="1" spc="298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count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AB21FF"/>
                </a:solidFill>
                <a:latin typeface="JIPKLG+LMMonoLt10-Bold-Identity-H"/>
                <a:cs typeface="JIPKLG+LMMonoLt10-Bold-Identity-H"/>
              </a:rPr>
              <a:t>in</a:t>
            </a:r>
            <a:r>
              <a:rPr sz="1100" b="1" spc="298">
                <a:solidFill>
                  <a:srgbClr val="AB21F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8000"/>
                </a:solidFill>
                <a:latin typeface="TPPMHP+LMMono10-Regular-Identity-H"/>
                <a:cs typeface="TPPMHP+LMMono10-Regular-Identity-H"/>
              </a:rPr>
              <a:t>enumerate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(team_wins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values):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816921" y="9367437"/>
            <a:ext cx="290945" cy="234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26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914400" y="5663853"/>
            <a:ext cx="5943676" cy="333177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211417" y="1960074"/>
            <a:ext cx="5349551" cy="317493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914392"/>
            <a:ext cx="5943676" cy="94699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5953" y="930089"/>
            <a:ext cx="3716481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text(i,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count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+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0.5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8000"/>
                </a:solidFill>
                <a:latin typeface="TPPMHP+LMMono10-Regular-Identity-H"/>
                <a:cs typeface="TPPMHP+LMMono10-Regular-Identity-H"/>
              </a:rPr>
              <a:t>str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(count),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ha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'center'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</a:p>
          <a:p>
            <a:pPr marL="58188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va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'bottom'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65009" y="1446305"/>
            <a:ext cx="1461655" cy="394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tight_layout()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show()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2762" y="5666720"/>
            <a:ext cx="2859479" cy="225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9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[56]: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8000"/>
                </a:solidFill>
                <a:latin typeface="JIPKLG+LMMonoLt10-Bold-Identity-H"/>
                <a:cs typeface="JIPKLG+LMMonoLt10-Bold-Identity-H"/>
              </a:rPr>
              <a:t>import</a:t>
            </a:r>
            <a:r>
              <a:rPr sz="1100" b="1" spc="298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00FF"/>
                </a:solidFill>
                <a:latin typeface="JIPKLG+LMMonoLt10-Bold-Identity-H"/>
                <a:cs typeface="JIPKLG+LMMonoLt10-Bold-Identity-H"/>
              </a:rPr>
              <a:t>matplotlib.pyplot</a:t>
            </a:r>
            <a:r>
              <a:rPr sz="1100" b="1" spc="29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8000"/>
                </a:solidFill>
                <a:latin typeface="JIPKLG+LMMonoLt10-Bold-Identity-H"/>
                <a:cs typeface="JIPKLG+LMMonoLt10-Bold-Identity-H"/>
              </a:rPr>
              <a:t>as</a:t>
            </a:r>
            <a:r>
              <a:rPr sz="1100" b="1" spc="298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00FF"/>
                </a:solidFill>
                <a:latin typeface="JIPKLG+LMMonoLt10-Bold-Identity-H"/>
                <a:cs typeface="JIPKLG+LMMonoLt10-Bold-Identity-H"/>
              </a:rPr>
              <a:t>plt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65009" y="6014051"/>
            <a:ext cx="1097969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team_wins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{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65009" y="6186124"/>
            <a:ext cx="2407225" cy="14271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0944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'Chennai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Super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Kings'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: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5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</a:p>
          <a:p>
            <a:pPr marL="290944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'Mumbai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Indians'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: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5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</a:p>
          <a:p>
            <a:pPr marL="290944" marR="0">
              <a:lnSpc>
                <a:spcPts val="135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'Kolkata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Knight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Riders'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: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3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</a:p>
          <a:p>
            <a:pPr marL="290944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'Rajasthan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Royals'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: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1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</a:p>
          <a:p>
            <a:pPr marL="290944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'Deccan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Chargers'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: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1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</a:p>
          <a:p>
            <a:pPr marL="290944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'Sunrisers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Hyderabad'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: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1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</a:p>
          <a:p>
            <a:pPr marL="290944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'Gujarat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Titans'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: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1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}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65009" y="7734800"/>
            <a:ext cx="2770911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#</a:t>
            </a:r>
            <a:r>
              <a:rPr sz="1100" spc="293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Define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custom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colors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for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each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team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team_colors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{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55953" y="8078945"/>
            <a:ext cx="2625436" cy="910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'Chennai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Super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Kings'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: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'yellow'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'Mumbai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Indians'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: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'blue'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'Kolkata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Knight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Riders'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: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'purple'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'Rajasthan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Royals'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: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'pink'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'Deccan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Chargers'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: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'grey'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816921" y="9367437"/>
            <a:ext cx="290945" cy="234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27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"/>
          <p:cNvSpPr/>
          <p:nvPr/>
        </p:nvSpPr>
        <p:spPr>
          <a:xfrm>
            <a:off x="914400" y="8411525"/>
            <a:ext cx="5943676" cy="5722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914400" y="8063851"/>
            <a:ext cx="5943676" cy="24899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11417" y="4381786"/>
            <a:ext cx="5349551" cy="315319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914361"/>
            <a:ext cx="5943676" cy="336872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55953" y="930089"/>
            <a:ext cx="2479970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'Sunrisers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Hyderabad'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: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'orange'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'Gujarat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Titans'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: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'green'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65009" y="1274233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65009" y="1618390"/>
            <a:ext cx="2916383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#</a:t>
            </a:r>
            <a:r>
              <a:rPr sz="1100" spc="293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Create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a</a:t>
            </a:r>
            <a:r>
              <a:rPr sz="1100" spc="293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bar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plot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with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custom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colors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figure(figsize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(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10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6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))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65009" y="1959349"/>
            <a:ext cx="5971302" cy="225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9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bar(team_wins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keys(),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team_wins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values(),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color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[team_colors[team]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8000"/>
                </a:solidFill>
                <a:latin typeface="JIPKLG+LMMonoLt10-Bold-Identity-H"/>
                <a:cs typeface="JIPKLG+LMMonoLt10-Bold-Identity-H"/>
              </a:rPr>
              <a:t>for</a:t>
            </a:r>
            <a:r>
              <a:rPr sz="1100" b="1" spc="298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team</a:t>
            </a:r>
            <a:r>
              <a:rPr sz="1100">
                <a:solidFill>
                  <a:srgbClr val="FF0000"/>
                </a:solidFill>
                <a:latin typeface="TPPMHP+LMMono10-Regular-Identity-H"/>
                <a:cs typeface="TPPMHP+LMMono10-Regular-Identity-H"/>
              </a:rPr>
              <a:t>␣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68463" y="2005111"/>
            <a:ext cx="189987" cy="54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57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FF0000"/>
                </a:solidFill>
                <a:latin typeface="OUIOSN+LatinModernMath-Regular-Identity-H"/>
                <a:cs typeface="OUIOSN+LatinModernMath-Regular-Identity-H"/>
              </a:rPr>
              <a:t>↪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65009" y="2131421"/>
            <a:ext cx="3240992" cy="410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133" marR="0">
              <a:lnSpc>
                <a:spcPts val="1469"/>
              </a:lnSpc>
              <a:spcBef>
                <a:spcPct val="0"/>
              </a:spcBef>
              <a:spcAft>
                <a:spcPct val="0"/>
              </a:spcAft>
            </a:pPr>
            <a:r>
              <a:rPr sz="1100" b="1">
                <a:solidFill>
                  <a:srgbClr val="AB21FF"/>
                </a:solidFill>
                <a:latin typeface="JIPKLG+LMMonoLt10-Bold-Identity-H"/>
                <a:cs typeface="JIPKLG+LMMonoLt10-Bold-Identity-H"/>
              </a:rPr>
              <a:t>in</a:t>
            </a:r>
            <a:r>
              <a:rPr sz="1100" b="1" spc="298">
                <a:solidFill>
                  <a:srgbClr val="AB21F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team_wins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keys()],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edgecolor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'black'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)</a:t>
            </a:r>
          </a:p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xlabel(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'Teams'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65009" y="2491414"/>
            <a:ext cx="2698169" cy="566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ylabel(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'Number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of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Wins'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)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title(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'IPL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Team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Wins'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)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xticks(rotation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=45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ha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'right'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65009" y="3179716"/>
            <a:ext cx="2770914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#</a:t>
            </a:r>
            <a:r>
              <a:rPr sz="1100" spc="293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Annotate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the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bars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with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win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counts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 b="1">
                <a:solidFill>
                  <a:srgbClr val="008000"/>
                </a:solidFill>
                <a:latin typeface="JIPKLG+LMMonoLt10-Bold-Identity-H"/>
                <a:cs typeface="JIPKLG+LMMonoLt10-Bold-Identity-H"/>
              </a:rPr>
              <a:t>for</a:t>
            </a:r>
            <a:r>
              <a:rPr sz="1100" b="1" spc="298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team,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wins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AB21FF"/>
                </a:solidFill>
                <a:latin typeface="JIPKLG+LMMonoLt10-Bold-Identity-H"/>
                <a:cs typeface="JIPKLG+LMMonoLt10-Bold-Identity-H"/>
              </a:rPr>
              <a:t>in</a:t>
            </a:r>
            <a:r>
              <a:rPr sz="1100" b="1" spc="298">
                <a:solidFill>
                  <a:srgbClr val="AB21F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team_wins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items():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255953" y="3523861"/>
            <a:ext cx="4734791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text(team,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wins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+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0.5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8000"/>
                </a:solidFill>
                <a:latin typeface="TPPMHP+LMMono10-Regular-Identity-H"/>
                <a:cs typeface="TPPMHP+LMMono10-Regular-Identity-H"/>
              </a:rPr>
              <a:t>str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(wins),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ha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'center'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va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'bottom'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65009" y="3868005"/>
            <a:ext cx="1461655" cy="394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tight_layout()</a:t>
            </a:r>
          </a:p>
          <a:p>
            <a:pPr marL="0" marR="0">
              <a:lnSpc>
                <a:spcPts val="135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show()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12762" y="8069851"/>
            <a:ext cx="191390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[57]: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match_data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columns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12762" y="8411215"/>
            <a:ext cx="6126291" cy="566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D84315"/>
                </a:solidFill>
                <a:latin typeface="TPPMHP+LMMono10-Regular-Identity-H"/>
                <a:cs typeface="TPPMHP+LMMono10-Regular-Identity-H"/>
              </a:rPr>
              <a:t>[57]:</a:t>
            </a:r>
            <a:r>
              <a:rPr sz="1100" spc="373">
                <a:solidFill>
                  <a:srgbClr val="D84315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Index(['id',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'city',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'date',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'player_of_match',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'venue',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'neutral_venue',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'team1',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'team2',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'toss_winner',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'toss_decision',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'winner',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'result',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'result_margin',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'eliminator',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'method',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'umpire1',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'umpire2'],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816921" y="9367437"/>
            <a:ext cx="290945" cy="234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28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1"/>
          <p:cNvSpPr/>
          <p:nvPr/>
        </p:nvSpPr>
        <p:spPr>
          <a:xfrm>
            <a:off x="914400" y="7459555"/>
            <a:ext cx="5943676" cy="160467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914400" y="7111884"/>
            <a:ext cx="5943676" cy="24899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6075902"/>
            <a:ext cx="5943676" cy="93730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3503871"/>
            <a:ext cx="5943676" cy="247334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3156216"/>
            <a:ext cx="5943676" cy="24899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2132873"/>
            <a:ext cx="5943676" cy="924652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400" y="1785199"/>
            <a:ext cx="5943676" cy="24899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400" y="1265447"/>
            <a:ext cx="5943676" cy="421074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400" y="914400"/>
            <a:ext cx="5943676" cy="252361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95107" y="930088"/>
            <a:ext cx="124344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dtype='object')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12762" y="1271452"/>
            <a:ext cx="6278083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[58]: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match_data[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'Season'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pd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to_datetime(match_data[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'date'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])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year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##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extract</a:t>
            </a:r>
            <a:r>
              <a:rPr sz="1100">
                <a:solidFill>
                  <a:srgbClr val="FF0000"/>
                </a:solidFill>
                <a:latin typeface="TPPMHP+LMMono10-Regular-Identity-H"/>
                <a:cs typeface="TPPMHP+LMMono10-Regular-Identity-H"/>
              </a:rPr>
              <a:t>␣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68463" y="1314027"/>
            <a:ext cx="189987" cy="54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57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FF0000"/>
                </a:solidFill>
                <a:latin typeface="OUIOSN+LatinModernMath-Regular-Identity-H"/>
                <a:cs typeface="OUIOSN+LatinModernMath-Regular-Identity-H"/>
              </a:rPr>
              <a:t>↪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44143" y="1443524"/>
            <a:ext cx="2043547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season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from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"date"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feature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12762" y="1791199"/>
            <a:ext cx="191390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[59]: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match_data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columns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12762" y="2132563"/>
            <a:ext cx="6126291" cy="738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D84315"/>
                </a:solidFill>
                <a:latin typeface="TPPMHP+LMMono10-Regular-Identity-H"/>
                <a:cs typeface="TPPMHP+LMMono10-Regular-Identity-H"/>
              </a:rPr>
              <a:t>[59]:</a:t>
            </a:r>
            <a:r>
              <a:rPr sz="1100" spc="373">
                <a:solidFill>
                  <a:srgbClr val="D84315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Index(['id',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'city',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'date',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'player_of_match',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'venue',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'neutral_venue',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'team1',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'team2',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'toss_winner',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'toss_decision',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'winner',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'result',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'result_margin',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'eliminator',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'method',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'umpire1',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'umpire2',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'Season'],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395107" y="2820852"/>
            <a:ext cx="124344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dtype='object')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12762" y="3162216"/>
            <a:ext cx="2713997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[60]: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match_data[[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'team1'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'team2'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]]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12762" y="3503578"/>
            <a:ext cx="51608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D84315"/>
                </a:solidFill>
                <a:latin typeface="TPPMHP+LMMono10-Regular-Identity-H"/>
                <a:cs typeface="TPPMHP+LMMono10-Regular-Identity-H"/>
              </a:rPr>
              <a:t>[60]: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322367" y="3503578"/>
            <a:ext cx="2116283" cy="566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0195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team1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Challengers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Bangalore</a:t>
            </a:r>
          </a:p>
          <a:p>
            <a:pPr marL="87284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Kings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XI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Punjab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868140" y="3503578"/>
            <a:ext cx="1679864" cy="738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3777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team2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Kolkata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Knight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Riders</a:t>
            </a:r>
          </a:p>
          <a:p>
            <a:pPr marL="145465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Chennai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Super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Kings</a:t>
            </a:r>
          </a:p>
          <a:p>
            <a:pPr marL="363677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Rajasthan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Royals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958684" y="3675651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958684" y="3847723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958684" y="4019795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122462" y="4019795"/>
            <a:ext cx="131618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Delhi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Daredevils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958684" y="4191868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267940" y="4191868"/>
            <a:ext cx="328006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Mumbai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Indians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Challengers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Bangalore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958684" y="4363953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4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758784" y="4363953"/>
            <a:ext cx="1679864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Kolkata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Knight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Riders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4013607" y="4363953"/>
            <a:ext cx="1534400" cy="125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0956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Deccan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Chargers</a:t>
            </a:r>
          </a:p>
          <a:p>
            <a:pPr marL="1018311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…</a:t>
            </a:r>
          </a:p>
          <a:p>
            <a:pPr marL="36369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Mumbai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Indians</a:t>
            </a:r>
          </a:p>
          <a:p>
            <a:pPr marL="36369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Delhi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Capitals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Sunrisers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Hyderabad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Sunrisers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Hyderabad</a:t>
            </a:r>
          </a:p>
          <a:p>
            <a:pPr marL="36369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Mumbai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Indians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958685" y="4536025"/>
            <a:ext cx="29787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..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3068041" y="4536025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…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958685" y="4708098"/>
            <a:ext cx="2479965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811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Challengers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Bangalore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958685" y="4880170"/>
            <a:ext cx="370609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812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2267941" y="4880170"/>
            <a:ext cx="1170709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Mumbai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Indians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958685" y="5052243"/>
            <a:ext cx="2479965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813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Challengers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Bangalore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958685" y="5224327"/>
            <a:ext cx="370609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814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815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2267941" y="5224327"/>
            <a:ext cx="1170709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Delhi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Capitals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Delhi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Capitals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512762" y="5740544"/>
            <a:ext cx="2198524" cy="56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5923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[816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rows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x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columns]</a:t>
            </a:r>
          </a:p>
          <a:p>
            <a:pPr marL="0" marR="0">
              <a:lnSpc>
                <a:spcPts val="1453"/>
              </a:lnSpc>
              <a:spcBef>
                <a:spcPts val="1184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[61]: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winners_team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{}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965009" y="6422865"/>
            <a:ext cx="3789219" cy="225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9"/>
              </a:lnSpc>
              <a:spcBef>
                <a:spcPct val="0"/>
              </a:spcBef>
              <a:spcAft>
                <a:spcPct val="0"/>
              </a:spcAft>
            </a:pPr>
            <a:r>
              <a:rPr sz="1100" b="1">
                <a:solidFill>
                  <a:srgbClr val="008000"/>
                </a:solidFill>
                <a:latin typeface="JIPKLG+LMMonoLt10-Bold-Identity-H"/>
                <a:cs typeface="JIPKLG+LMMonoLt10-Bold-Identity-H"/>
              </a:rPr>
              <a:t>for</a:t>
            </a:r>
            <a:r>
              <a:rPr sz="1100" b="1" spc="298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year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AB21FF"/>
                </a:solidFill>
                <a:latin typeface="JIPKLG+LMMonoLt10-Bold-Identity-H"/>
                <a:cs typeface="JIPKLG+LMMonoLt10-Bold-Identity-H"/>
              </a:rPr>
              <a:t>in</a:t>
            </a:r>
            <a:r>
              <a:rPr sz="1100" b="1" spc="298">
                <a:solidFill>
                  <a:srgbClr val="AB21F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8000"/>
                </a:solidFill>
                <a:latin typeface="TPPMHP+LMMono10-Regular-Identity-H"/>
                <a:cs typeface="TPPMHP+LMMono10-Regular-Identity-H"/>
              </a:rPr>
              <a:t>sorted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(match_data[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'Season'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unique()):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1255953" y="6598124"/>
            <a:ext cx="4080159" cy="2226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current_yr_df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match_data[match_data[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'Season'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==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year]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255954" y="6770210"/>
            <a:ext cx="4662059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winners_team[year]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current_yr_df[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'winner'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tail(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1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)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values[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0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512762" y="7117885"/>
            <a:ext cx="1477484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[62]: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winners_team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512762" y="7459248"/>
            <a:ext cx="2489469" cy="394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D84315"/>
                </a:solidFill>
                <a:latin typeface="TPPMHP+LMMono10-Regular-Identity-H"/>
                <a:cs typeface="TPPMHP+LMMono10-Regular-Identity-H"/>
              </a:rPr>
              <a:t>[62]:</a:t>
            </a:r>
            <a:r>
              <a:rPr sz="1100" spc="373">
                <a:solidFill>
                  <a:srgbClr val="D84315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{2008: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'Rajasthan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Royals',</a:t>
            </a:r>
          </a:p>
          <a:p>
            <a:pPr marL="518655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2009: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'Deccan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Chargers',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31417" y="7803406"/>
            <a:ext cx="2334492" cy="1255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2010: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'Chennai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Super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Kings',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2011: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'Chennai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Super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Kings',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2012: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'Kolkata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Knight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Riders',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2013: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'Mumbai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Indians',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2014: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'Kolkata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Knight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Riders',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2015: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'Mumbai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Indians',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2016: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'Sunrisers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Hyderabad',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3816921" y="9367437"/>
            <a:ext cx="290945" cy="234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29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bject 1"/>
          <p:cNvSpPr/>
          <p:nvPr/>
        </p:nvSpPr>
        <p:spPr>
          <a:xfrm>
            <a:off x="914400" y="8483636"/>
            <a:ext cx="5943676" cy="5722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914400" y="7619718"/>
            <a:ext cx="5943676" cy="76522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1606156"/>
            <a:ext cx="5943676" cy="591488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914389"/>
            <a:ext cx="5943676" cy="5931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5495" y="920399"/>
            <a:ext cx="176843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[4]: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match_data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head()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65009" y="1092470"/>
            <a:ext cx="4230489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#This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code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will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execute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the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`head()`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function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on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the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#</a:t>
            </a:r>
            <a:r>
              <a:rPr sz="1100" spc="293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DataF</a:t>
            </a:r>
            <a:r>
              <a:rPr sz="1100" spc="91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rame,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showing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the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initial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rows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of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the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dataset.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ꢀꢀ.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5495" y="1605907"/>
            <a:ext cx="443345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D84315"/>
                </a:solidFill>
                <a:latin typeface="TPPMHP+LMMono10-Regular-Identity-H"/>
                <a:cs typeface="TPPMHP+LMMono10-Regular-Identity-H"/>
              </a:rPr>
              <a:t>[4]: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67840" y="1605907"/>
            <a:ext cx="29787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95207" y="1605907"/>
            <a:ext cx="443345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city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68040" y="1605907"/>
            <a:ext cx="1607128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date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player_of_match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668242" y="1605907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\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58684" y="1777979"/>
            <a:ext cx="225136" cy="910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4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76894" y="1777979"/>
            <a:ext cx="588818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335982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31521" y="1777979"/>
            <a:ext cx="1679864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Bangalore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2008-04-18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722663" y="1777979"/>
            <a:ext cx="952506" cy="910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McCullum</a:t>
            </a:r>
          </a:p>
          <a:p>
            <a:pPr marL="72744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MEK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Hussey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MF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Maharoof</a:t>
            </a:r>
          </a:p>
          <a:p>
            <a:pPr marL="72744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MV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Boucher</a:t>
            </a:r>
          </a:p>
          <a:p>
            <a:pPr marL="145477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DJ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Hussey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76894" y="1950051"/>
            <a:ext cx="233449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335983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Chandigarh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2008-04-19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76894" y="2122123"/>
            <a:ext cx="588818" cy="566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335984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335985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335986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976994" y="2122123"/>
            <a:ext cx="1534392" cy="566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5467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Delhi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2008-04-19</a:t>
            </a:r>
          </a:p>
          <a:p>
            <a:pPr marL="72734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Mumbai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2008-04-20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Kolkata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2008-04-20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868140" y="2810425"/>
            <a:ext cx="1607128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venue</a:t>
            </a:r>
            <a:r>
              <a:rPr sz="1100" spc="8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neutral_venue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468342" y="2810425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\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958684" y="2982497"/>
            <a:ext cx="225136" cy="910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4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704363" y="2982497"/>
            <a:ext cx="167972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</a:t>
            </a:r>
            <a:r>
              <a:rPr sz="1100" spc="29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Chinnaswamy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Stadium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250129" y="2982497"/>
            <a:ext cx="225136" cy="910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176894" y="3154569"/>
            <a:ext cx="3207329" cy="394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Punjab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Cricket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Association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Stadium,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Mohali</a:t>
            </a:r>
          </a:p>
          <a:p>
            <a:pPr marL="1891146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Feroz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Shah</a:t>
            </a:r>
            <a:r>
              <a:rPr sz="1100" spc="29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Kotla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068040" y="3498727"/>
            <a:ext cx="131618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Wankhede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Stadium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3358985" y="3670799"/>
            <a:ext cx="10252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Eden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Gardens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777096" y="4014944"/>
            <a:ext cx="51608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team1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886452" y="4014944"/>
            <a:ext cx="51608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team2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395468" y="4014944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\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958684" y="4187029"/>
            <a:ext cx="225136" cy="9109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4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176894" y="4187029"/>
            <a:ext cx="2116283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Challengers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Bangalore</a:t>
            </a:r>
          </a:p>
          <a:p>
            <a:pPr marL="872835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Kings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XI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Punjab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3722662" y="4187029"/>
            <a:ext cx="1679871" cy="566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Kolkata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Knight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Riders</a:t>
            </a:r>
          </a:p>
          <a:p>
            <a:pPr marL="1454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Chennai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Super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Kings</a:t>
            </a:r>
          </a:p>
          <a:p>
            <a:pPr marL="36369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Rajasthan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Royals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976996" y="4531174"/>
            <a:ext cx="131618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Delhi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Daredevils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2122462" y="4703246"/>
            <a:ext cx="328006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Mumbai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Indians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Challengers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Bangalore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613306" y="4875318"/>
            <a:ext cx="1679864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Kolkata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Knight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Riders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4159085" y="4875318"/>
            <a:ext cx="124344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Deccan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Chargers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2340673" y="5219476"/>
            <a:ext cx="1970810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toss_winner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toss_decision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5832017" y="5219476"/>
            <a:ext cx="588818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winner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6413909" y="5219476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\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958684" y="5391548"/>
            <a:ext cx="225136" cy="910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4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176894" y="5391548"/>
            <a:ext cx="2116283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Challengers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Bangalore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3795407" y="5391548"/>
            <a:ext cx="516082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field</a:t>
            </a:r>
          </a:p>
          <a:p>
            <a:pPr marL="145465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bat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4740973" y="5391548"/>
            <a:ext cx="1679864" cy="566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Kolkata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Knight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Riders</a:t>
            </a:r>
          </a:p>
          <a:p>
            <a:pPr marL="1454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Chennai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Super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Kings</a:t>
            </a:r>
          </a:p>
          <a:p>
            <a:pPr marL="363677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Delhi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Daredevils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758784" y="5563621"/>
            <a:ext cx="1534394" cy="566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Chennai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Super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Kings</a:t>
            </a:r>
          </a:p>
          <a:p>
            <a:pPr marL="218211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Rajasthan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Royals</a:t>
            </a:r>
          </a:p>
          <a:p>
            <a:pPr marL="363676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Mumbai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Indians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3940873" y="5735693"/>
            <a:ext cx="370609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bat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3940873" y="5907778"/>
            <a:ext cx="2479965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bat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Challengers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Bangalore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bat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2049729" y="6079850"/>
            <a:ext cx="124344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Deccan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Chargers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4740973" y="6079850"/>
            <a:ext cx="1679864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Kolkata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Knight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Riders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1249629" y="6423995"/>
            <a:ext cx="2989120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result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result_margin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eliminator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method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4377295" y="6423995"/>
            <a:ext cx="661554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umpire1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5249999" y="6423995"/>
            <a:ext cx="952629" cy="56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074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umpire2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RE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Koertzen</a:t>
            </a:r>
          </a:p>
          <a:p>
            <a:pPr marL="72862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Shastri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958684" y="6596068"/>
            <a:ext cx="225136" cy="910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4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1395103" y="6596068"/>
            <a:ext cx="443345" cy="394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runs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runs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2413406" y="6596068"/>
            <a:ext cx="516091" cy="56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140.0</a:t>
            </a:r>
          </a:p>
          <a:p>
            <a:pPr marL="72745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33.0</a:t>
            </a:r>
          </a:p>
          <a:p>
            <a:pPr marL="1454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9.0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3504463" y="6596068"/>
            <a:ext cx="225136" cy="910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3868007" y="6596068"/>
            <a:ext cx="2334492" cy="56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NaN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Asad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Rauf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NaN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Benson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NaN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Aleem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Dar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Pratapkumar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1176894" y="6940225"/>
            <a:ext cx="661554" cy="566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wickets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wickets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wickets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2558885" y="7112297"/>
            <a:ext cx="370609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5.0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5.0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3868007" y="7112297"/>
            <a:ext cx="370609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NaN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4304425" y="7112297"/>
            <a:ext cx="734291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Davis</a:t>
            </a:r>
          </a:p>
        </p:txBody>
      </p:sp>
      <p:sp>
        <p:nvSpPr>
          <p:cNvPr id="62" name="object 62"/>
          <p:cNvSpPr txBox="1"/>
          <p:nvPr/>
        </p:nvSpPr>
        <p:spPr>
          <a:xfrm>
            <a:off x="5249999" y="7112297"/>
            <a:ext cx="952500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5608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DJ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Harper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Hariharan</a:t>
            </a:r>
          </a:p>
        </p:txBody>
      </p:sp>
      <p:sp>
        <p:nvSpPr>
          <p:cNvPr id="63" name="object 63"/>
          <p:cNvSpPr txBox="1"/>
          <p:nvPr/>
        </p:nvSpPr>
        <p:spPr>
          <a:xfrm>
            <a:off x="3868007" y="7284370"/>
            <a:ext cx="1170709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NaN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BF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Bowden</a:t>
            </a:r>
          </a:p>
        </p:txBody>
      </p:sp>
      <p:sp>
        <p:nvSpPr>
          <p:cNvPr id="64" name="object 64"/>
          <p:cNvSpPr txBox="1"/>
          <p:nvPr/>
        </p:nvSpPr>
        <p:spPr>
          <a:xfrm>
            <a:off x="585495" y="7625733"/>
            <a:ext cx="4314208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[5]: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#This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code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will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execute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the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`tail()`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function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on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the</a:t>
            </a:r>
          </a:p>
        </p:txBody>
      </p:sp>
      <p:sp>
        <p:nvSpPr>
          <p:cNvPr id="65" name="object 65"/>
          <p:cNvSpPr txBox="1"/>
          <p:nvPr/>
        </p:nvSpPr>
        <p:spPr>
          <a:xfrm>
            <a:off x="965009" y="7797804"/>
            <a:ext cx="488511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#`match_data`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DataF</a:t>
            </a:r>
            <a:r>
              <a:rPr sz="1100" spc="91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rame,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showing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the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final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rows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of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the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dataset.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ꢀꢀ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965009" y="8141949"/>
            <a:ext cx="1388919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match_data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tail()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585495" y="8483313"/>
            <a:ext cx="443345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D84315"/>
                </a:solidFill>
                <a:latin typeface="TPPMHP+LMMono10-Regular-Identity-H"/>
                <a:cs typeface="TPPMHP+LMMono10-Regular-Identity-H"/>
              </a:rPr>
              <a:t>[5]: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958684" y="8483313"/>
            <a:ext cx="1025240" cy="56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7367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id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811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1216547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812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1237177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2267940" y="8483326"/>
            <a:ext cx="2552702" cy="566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732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city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Dubai</a:t>
            </a:r>
            <a:r>
              <a:rPr sz="1100" spc="8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2020-09-28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Villiers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Dubai</a:t>
            </a:r>
            <a:r>
              <a:rPr sz="1100" spc="8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2020-11-05</a:t>
            </a:r>
            <a:r>
              <a:rPr sz="1100" spc="37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JJ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Bumrah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3213506" y="8483313"/>
            <a:ext cx="1607128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date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player_of_match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4813707" y="8483313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\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3851567" y="9367437"/>
            <a:ext cx="221672" cy="234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3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"/>
          <p:cNvSpPr/>
          <p:nvPr/>
        </p:nvSpPr>
        <p:spPr>
          <a:xfrm>
            <a:off x="914400" y="2129302"/>
            <a:ext cx="5943676" cy="455092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914400" y="1781669"/>
            <a:ext cx="5943676" cy="24899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914386"/>
            <a:ext cx="5943676" cy="76859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31417" y="930088"/>
            <a:ext cx="2189020" cy="738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2017: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'Mumbai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Indians',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2018: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'Chennai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Super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Kings',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2019: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'Mumbai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Indians',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2020: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'Mumbai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Indians'}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5495" y="1787669"/>
            <a:ext cx="443345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</a:t>
            </a:r>
            <a:r>
              <a:rPr sz="1100" spc="293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]: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2762" y="2135357"/>
            <a:ext cx="191390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[63]: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existing_winners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19731" y="2135357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{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37742" y="2307429"/>
            <a:ext cx="2334492" cy="1771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2008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: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'Rajasthan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Royals'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2009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: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'Deccan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Chargers'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2010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: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'Chennai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Super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Kings'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2011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: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'Chennai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Super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Kings'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2012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: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'Kolkata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Knight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Riders'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2013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: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'Mumbai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Indians'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2014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: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'Kolkata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Knight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Riders'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2015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: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'Mumbai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Indians'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2016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: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'Sunrisers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Hyderabad'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</a:p>
          <a:p>
            <a:pPr marL="0" marR="0">
              <a:lnSpc>
                <a:spcPts val="135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2017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: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'Mumbai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Indians'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37742" y="4028177"/>
            <a:ext cx="2189026" cy="566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2018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: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'Chennai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Super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Kings'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2019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: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'Mumbai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Indians'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2020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: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'Mumbai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Indians'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}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65009" y="4716480"/>
            <a:ext cx="1752603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additional_winners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{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55953" y="4888552"/>
            <a:ext cx="2189013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2021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: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'Chennai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Super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Kings'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2022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: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'Gujarat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Titans'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255953" y="5232697"/>
            <a:ext cx="2334491" cy="394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2023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: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'Chennai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Super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Kings'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2024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: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'Kolkata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Knight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Riders'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}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65009" y="5748926"/>
            <a:ext cx="4152903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all_winners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{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**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existing_winners,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**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additional_winners}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65009" y="6089884"/>
            <a:ext cx="3134591" cy="397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9"/>
              </a:lnSpc>
              <a:spcBef>
                <a:spcPct val="0"/>
              </a:spcBef>
              <a:spcAft>
                <a:spcPct val="0"/>
              </a:spcAft>
            </a:pPr>
            <a:r>
              <a:rPr sz="1100" b="1">
                <a:solidFill>
                  <a:srgbClr val="008000"/>
                </a:solidFill>
                <a:latin typeface="JIPKLG+LMMonoLt10-Bold-Identity-H"/>
                <a:cs typeface="JIPKLG+LMMonoLt10-Bold-Identity-H"/>
              </a:rPr>
              <a:t>for</a:t>
            </a:r>
            <a:r>
              <a:rPr sz="1100" b="1" spc="298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season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AB21FF"/>
                </a:solidFill>
                <a:latin typeface="JIPKLG+LMMonoLt10-Bold-Identity-H"/>
                <a:cs typeface="JIPKLG+LMMonoLt10-Bold-Identity-H"/>
              </a:rPr>
              <a:t>in</a:t>
            </a:r>
            <a:r>
              <a:rPr sz="1100" b="1" spc="298">
                <a:solidFill>
                  <a:srgbClr val="AB21F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8000"/>
                </a:solidFill>
                <a:latin typeface="TPPMHP+LMMono10-Regular-Identity-H"/>
                <a:cs typeface="TPPMHP+LMMono10-Regular-Identity-H"/>
              </a:rPr>
              <a:t>sorted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(all_winners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keys()):</a:t>
            </a:r>
          </a:p>
          <a:p>
            <a:pPr marL="290944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winner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all_winners[season]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255953" y="6434042"/>
            <a:ext cx="3280058" cy="225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9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8000"/>
                </a:solidFill>
                <a:latin typeface="TPPMHP+LMMono10-Regular-Identity-H"/>
                <a:cs typeface="TPPMHP+LMMono10-Regular-Identity-H"/>
              </a:rPr>
              <a:t>print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(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f"season</a:t>
            </a:r>
            <a:r>
              <a:rPr sz="1100" b="1">
                <a:solidFill>
                  <a:srgbClr val="A35978"/>
                </a:solidFill>
                <a:latin typeface="JIPKLG+LMMonoLt10-Bold-Identity-H"/>
                <a:cs typeface="JIPKLG+LMMonoLt10-Bold-Identity-H"/>
              </a:rPr>
              <a:t>{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season</a:t>
            </a:r>
            <a:r>
              <a:rPr sz="1100" b="1">
                <a:solidFill>
                  <a:srgbClr val="A35978"/>
                </a:solidFill>
                <a:latin typeface="JIPKLG+LMMonoLt10-Bold-Identity-H"/>
                <a:cs typeface="JIPKLG+LMMonoLt10-Bold-Identity-H"/>
              </a:rPr>
              <a:t>}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:</a:t>
            </a:r>
            <a:r>
              <a:rPr sz="1100" spc="293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Winner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-</a:t>
            </a:r>
            <a:r>
              <a:rPr sz="1100" spc="293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A35978"/>
                </a:solidFill>
                <a:latin typeface="JIPKLG+LMMonoLt10-Bold-Identity-H"/>
                <a:cs typeface="JIPKLG+LMMonoLt10-Bold-Identity-H"/>
              </a:rPr>
              <a:t>{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winner</a:t>
            </a:r>
            <a:r>
              <a:rPr sz="1100" b="1">
                <a:solidFill>
                  <a:srgbClr val="A35978"/>
                </a:solidFill>
                <a:latin typeface="JIPKLG+LMMonoLt10-Bold-Identity-H"/>
                <a:cs typeface="JIPKLG+LMMonoLt10-Bold-Identity-H"/>
              </a:rPr>
              <a:t>}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"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14400" y="6797565"/>
            <a:ext cx="3207329" cy="2287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season2008: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Winner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-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Rajasthan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Royals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season2009: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Winner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-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Deccan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Chargers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season2010: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Winner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-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Chennai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Super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Kings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season2011: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Winner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-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Chennai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Super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Kings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season2012: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Winner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-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Kolkata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Knight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Riders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season2013: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Winner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-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Mumbai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Indians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season2014: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Winner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-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Kolkata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Knight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Riders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season2015: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Winner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-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Mumbai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Indians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season2016: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Winner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-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Sunrisers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Hyderabad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season2017: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Winner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-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Mumbai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Indians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season2018: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Winner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-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Chennai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Super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Kings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season2019: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Winner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-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Mumbai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Indians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season2020: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Winner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-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Mumbai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Indians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816921" y="9367437"/>
            <a:ext cx="290945" cy="234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30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1"/>
          <p:cNvSpPr/>
          <p:nvPr/>
        </p:nvSpPr>
        <p:spPr>
          <a:xfrm>
            <a:off x="914400" y="3782901"/>
            <a:ext cx="5943676" cy="4722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914400" y="2415464"/>
            <a:ext cx="5943676" cy="126880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2067800"/>
            <a:ext cx="5943676" cy="24899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1720112"/>
            <a:ext cx="5943676" cy="24899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4400" y="912816"/>
            <a:ext cx="3207329" cy="73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season2021: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Winner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-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Chennai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Super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Kings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season2022: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Winner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-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Gujarat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Titans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season2023: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Winner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-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Chennai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Super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Kings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season2024: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Winner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-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Kolkata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Knight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Riders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2762" y="1722925"/>
            <a:ext cx="2859480" cy="225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9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[64]: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8000"/>
                </a:solidFill>
                <a:latin typeface="JIPKLG+LMMonoLt10-Bold-Identity-H"/>
                <a:cs typeface="JIPKLG+LMMonoLt10-Bold-Identity-H"/>
              </a:rPr>
              <a:t>from</a:t>
            </a:r>
            <a:r>
              <a:rPr sz="1100" b="1" spc="298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00FF"/>
                </a:solidFill>
                <a:latin typeface="JIPKLG+LMMonoLt10-Bold-Identity-H"/>
                <a:cs typeface="JIPKLG+LMMonoLt10-Bold-Identity-H"/>
              </a:rPr>
              <a:t>collections</a:t>
            </a:r>
            <a:r>
              <a:rPr sz="1100" b="1" spc="29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8000"/>
                </a:solidFill>
                <a:latin typeface="JIPKLG+LMMonoLt10-Bold-Identity-H"/>
                <a:cs typeface="JIPKLG+LMMonoLt10-Bold-Identity-H"/>
              </a:rPr>
              <a:t>import</a:t>
            </a:r>
            <a:r>
              <a:rPr sz="1100" b="1" spc="298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Counter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12762" y="2073800"/>
            <a:ext cx="271399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[65]: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Counter(all_winners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values())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12762" y="2415150"/>
            <a:ext cx="3071360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D84315"/>
                </a:solidFill>
                <a:latin typeface="TPPMHP+LMMono10-Regular-Identity-H"/>
                <a:cs typeface="TPPMHP+LMMono10-Regular-Identity-H"/>
              </a:rPr>
              <a:t>[65]:</a:t>
            </a:r>
            <a:r>
              <a:rPr sz="1100" spc="373">
                <a:solidFill>
                  <a:srgbClr val="D84315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Counter({'Chennai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Super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Kings':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5,</a:t>
            </a:r>
          </a:p>
          <a:p>
            <a:pPr marL="1100543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'Mumbai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Indians':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5,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13306" y="2759294"/>
            <a:ext cx="2116283" cy="910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'Kolkata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Knight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Riders':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3,</a:t>
            </a:r>
          </a:p>
          <a:p>
            <a:pPr marL="0" marR="0">
              <a:lnSpc>
                <a:spcPts val="135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'Rajasthan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Royals':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'Deccan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Chargers':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'Sunrisers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Hyderabad':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'Gujarat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Titans':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1})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12762" y="3785774"/>
            <a:ext cx="2859479" cy="225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9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[66]: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8000"/>
                </a:solidFill>
                <a:latin typeface="JIPKLG+LMMonoLt10-Bold-Identity-H"/>
                <a:cs typeface="JIPKLG+LMMonoLt10-Bold-Identity-H"/>
              </a:rPr>
              <a:t>import</a:t>
            </a:r>
            <a:r>
              <a:rPr sz="1100" b="1" spc="298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00FF"/>
                </a:solidFill>
                <a:latin typeface="JIPKLG+LMMonoLt10-Bold-Identity-H"/>
                <a:cs typeface="JIPKLG+LMMonoLt10-Bold-Identity-H"/>
              </a:rPr>
              <a:t>matplotlib.pyplot</a:t>
            </a:r>
            <a:r>
              <a:rPr sz="1100" b="1" spc="29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8000"/>
                </a:solidFill>
                <a:latin typeface="JIPKLG+LMMonoLt10-Bold-Identity-H"/>
                <a:cs typeface="JIPKLG+LMMonoLt10-Bold-Identity-H"/>
              </a:rPr>
              <a:t>as</a:t>
            </a:r>
            <a:r>
              <a:rPr sz="1100" b="1" spc="298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00FF"/>
                </a:solidFill>
                <a:latin typeface="JIPKLG+LMMonoLt10-Bold-Identity-H"/>
                <a:cs typeface="JIPKLG+LMMonoLt10-Bold-Identity-H"/>
              </a:rPr>
              <a:t>plt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65009" y="4133105"/>
            <a:ext cx="3280065" cy="394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#</a:t>
            </a:r>
            <a:r>
              <a:rPr sz="1100" spc="293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Data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(replace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with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your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actual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team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wins)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team_wins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{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255953" y="4477263"/>
            <a:ext cx="2116280" cy="1255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'Chennai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Super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Kings'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: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5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'Mumbai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Indians'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: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5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'Kolkata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Knight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Riders'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: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3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'Rajasthan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Royals'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: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1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'Deccan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Chargers'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: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1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</a:p>
          <a:p>
            <a:pPr marL="0" marR="0">
              <a:lnSpc>
                <a:spcPts val="135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'Sunrisers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Hyderabad'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: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1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'Gujarat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Titans'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: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1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65009" y="5681781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}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65009" y="6025926"/>
            <a:ext cx="2116284" cy="394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#</a:t>
            </a:r>
            <a:r>
              <a:rPr sz="1100" spc="293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Create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a</a:t>
            </a:r>
            <a:r>
              <a:rPr sz="1100" spc="293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bar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plot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figure(figsize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(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10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6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))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65009" y="6370083"/>
            <a:ext cx="5607625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bar(team_wins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keys(),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team_wins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values(),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color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'g'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edgecolor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'black'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)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xlabel(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'Teams'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65009" y="6714228"/>
            <a:ext cx="2189013" cy="2226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ylabel(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'Number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of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Wins'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65009" y="6886300"/>
            <a:ext cx="2043548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title(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'IPL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Team</a:t>
            </a:r>
            <a:r>
              <a:rPr sz="1100" spc="298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Wins'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65009" y="7058385"/>
            <a:ext cx="2698169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xticks(rotation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=45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ha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'right'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65009" y="7402530"/>
            <a:ext cx="2770914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#</a:t>
            </a:r>
            <a:r>
              <a:rPr sz="1100" spc="293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Annotate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the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bars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with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win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counts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 b="1">
                <a:solidFill>
                  <a:srgbClr val="008000"/>
                </a:solidFill>
                <a:latin typeface="JIPKLG+LMMonoLt10-Bold-Identity-H"/>
                <a:cs typeface="JIPKLG+LMMonoLt10-Bold-Identity-H"/>
              </a:rPr>
              <a:t>for</a:t>
            </a:r>
            <a:r>
              <a:rPr sz="1100" b="1" spc="298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team,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wins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AB21FF"/>
                </a:solidFill>
                <a:latin typeface="JIPKLG+LMMonoLt10-Bold-Identity-H"/>
                <a:cs typeface="JIPKLG+LMMonoLt10-Bold-Identity-H"/>
              </a:rPr>
              <a:t>in</a:t>
            </a:r>
            <a:r>
              <a:rPr sz="1100" b="1" spc="298">
                <a:solidFill>
                  <a:srgbClr val="AB21F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team_wins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items():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255953" y="7746674"/>
            <a:ext cx="4734791" cy="2226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text(team,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wins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+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0.5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8000"/>
                </a:solidFill>
                <a:latin typeface="TPPMHP+LMMono10-Regular-Identity-H"/>
                <a:cs typeface="TPPMHP+LMMono10-Regular-Identity-H"/>
              </a:rPr>
              <a:t>str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(wins),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ha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'center'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,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va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'bottom'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965009" y="8090831"/>
            <a:ext cx="1461655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tight_layout()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plt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show()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816921" y="9367437"/>
            <a:ext cx="290945" cy="234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31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1211417" y="914418"/>
            <a:ext cx="5349551" cy="315319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16921" y="9367437"/>
            <a:ext cx="290945" cy="234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32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1"/>
          <p:cNvSpPr/>
          <p:nvPr/>
        </p:nvSpPr>
        <p:spPr>
          <a:xfrm>
            <a:off x="914400" y="8473663"/>
            <a:ext cx="5943676" cy="42107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914400" y="7119519"/>
            <a:ext cx="5943676" cy="7525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6427688"/>
            <a:ext cx="5943676" cy="59315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914334"/>
            <a:ext cx="5943676" cy="5414672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8684" y="930088"/>
            <a:ext cx="2698174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813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1237178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Abu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Dhabi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2020-11-06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814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1237180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Abu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Dhabi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2020-11-08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722669" y="930088"/>
            <a:ext cx="1097974" cy="566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Williamson</a:t>
            </a:r>
          </a:p>
          <a:p>
            <a:pPr marL="218204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Stoinis</a:t>
            </a:r>
          </a:p>
          <a:p>
            <a:pPr marL="363683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TA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Boult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58684" y="1274233"/>
            <a:ext cx="1025237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815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1237181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67940" y="1274233"/>
            <a:ext cx="1388919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Dubai</a:t>
            </a:r>
            <a:r>
              <a:rPr sz="1100" spc="8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2020-11-10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04463" y="1618390"/>
            <a:ext cx="1606989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venue</a:t>
            </a:r>
            <a:r>
              <a:rPr sz="1100" spc="8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neutral_venue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104526" y="1618390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\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58684" y="1790463"/>
            <a:ext cx="3061857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811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Dubai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International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Cricket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Stadium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812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Dubai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International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Cricket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Stadium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886452" y="1790463"/>
            <a:ext cx="225136" cy="910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58684" y="2134607"/>
            <a:ext cx="370609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813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814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413406" y="2134607"/>
            <a:ext cx="1607128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Sheikh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Zayed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Stadium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Sheikh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Zayed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Stadium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58684" y="2478764"/>
            <a:ext cx="3061857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815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Dubai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International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Cricket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Stadium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922562" y="2822909"/>
            <a:ext cx="51608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team1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795407" y="2822909"/>
            <a:ext cx="1170703" cy="566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621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team2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Mumbai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Indians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Delhi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Capitals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322862" y="2822909"/>
            <a:ext cx="1170711" cy="566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8211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toss_winner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Mumbai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Indians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Delhi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Capitals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486647" y="2822909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\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58685" y="2994982"/>
            <a:ext cx="2479966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811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Challengers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Bangalore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812</a:t>
            </a:r>
            <a:r>
              <a:rPr sz="1100" spc="831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Mumbai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Indians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958686" y="3339139"/>
            <a:ext cx="5534895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813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Challengers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Bangalore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Sunrisers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Hyderabad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Sunrisers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Hyderabad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958686" y="3511211"/>
            <a:ext cx="370609" cy="394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814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815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267941" y="3511211"/>
            <a:ext cx="2698174" cy="394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Delhi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Capitals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Sunrisers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Hyderabad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Delhi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Capitals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322863" y="3511211"/>
            <a:ext cx="1170710" cy="394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Delhi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Capitals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Delhi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Capitals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795409" y="3683283"/>
            <a:ext cx="1170570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Mumbai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Indians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249631" y="4027428"/>
            <a:ext cx="1097973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toss_decision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868142" y="4027428"/>
            <a:ext cx="588818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winner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522631" y="4027428"/>
            <a:ext cx="1680003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result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result_margin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6195708" y="4027428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\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958686" y="4199500"/>
            <a:ext cx="370609" cy="910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811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812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813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814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815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831519" y="4199500"/>
            <a:ext cx="2625438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field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Challengers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Bangalore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4740975" y="4199500"/>
            <a:ext cx="370609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tie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5759287" y="4199500"/>
            <a:ext cx="443345" cy="566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732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NaN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57.0</a:t>
            </a:r>
          </a:p>
          <a:p>
            <a:pPr marL="72732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6.0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831519" y="4371585"/>
            <a:ext cx="516088" cy="566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field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field</a:t>
            </a:r>
          </a:p>
          <a:p>
            <a:pPr marL="1454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bat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3286253" y="4371585"/>
            <a:ext cx="1170571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Mumbai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Indians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4668107" y="4371585"/>
            <a:ext cx="443345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runs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2922563" y="4543658"/>
            <a:ext cx="2189019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Sunrisers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Hyderabad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wickets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3286254" y="4715730"/>
            <a:ext cx="1170571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Delhi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Capitals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4668107" y="4715730"/>
            <a:ext cx="443345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runs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5759287" y="4715730"/>
            <a:ext cx="443345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17.0</a:t>
            </a:r>
          </a:p>
          <a:p>
            <a:pPr marL="72732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5.0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976998" y="4887803"/>
            <a:ext cx="370609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bat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3286254" y="4887803"/>
            <a:ext cx="1825337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Mumbai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Indians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wickets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249631" y="5231960"/>
            <a:ext cx="1388919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eliminator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method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2922564" y="5231960"/>
            <a:ext cx="661554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umpire1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3649801" y="5231960"/>
            <a:ext cx="879896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8341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umpire2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Reiffel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958687" y="5404032"/>
            <a:ext cx="370609" cy="910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811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812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813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814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815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1904265" y="5404032"/>
            <a:ext cx="225136" cy="910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Y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2267809" y="5404032"/>
            <a:ext cx="131618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NaN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Nitin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Menon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2267809" y="5576105"/>
            <a:ext cx="226175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NaN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Gaffaney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Nitin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Menon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2267809" y="5748177"/>
            <a:ext cx="370609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NaN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NaN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2704228" y="5748177"/>
            <a:ext cx="879764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Reiffel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Reiffel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3940875" y="5748177"/>
            <a:ext cx="588819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Ravi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Ravi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2267809" y="6092334"/>
            <a:ext cx="226175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NaN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Gaffaney</a:t>
            </a:r>
            <a:r>
              <a:rPr sz="1100" spc="8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Nitin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Menon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585495" y="6433684"/>
            <a:ext cx="4973685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[6]: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#This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code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will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show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all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the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columns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present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in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match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dataꢀꢀ</a:t>
            </a:r>
            <a:r>
              <a:rPr sz="1100" spc="300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.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965009" y="6777842"/>
            <a:ext cx="1461655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match_data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columns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585495" y="7119193"/>
            <a:ext cx="6053558" cy="738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D84315"/>
                </a:solidFill>
                <a:latin typeface="TPPMHP+LMMono10-Regular-Identity-H"/>
                <a:cs typeface="TPPMHP+LMMono10-Regular-Identity-H"/>
              </a:rPr>
              <a:t>[6]:</a:t>
            </a:r>
            <a:r>
              <a:rPr sz="1100" spc="373">
                <a:solidFill>
                  <a:srgbClr val="D84315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Index(['id',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'city',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'date',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'player_of_match',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'venue',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'neutral_venue',</a:t>
            </a:r>
          </a:p>
          <a:p>
            <a:pPr marL="882345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'team1',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'team2',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'toss_winner',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'toss_decision',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'winner',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'result',</a:t>
            </a:r>
          </a:p>
          <a:p>
            <a:pPr marL="882345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'result_margin',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'eliminator',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'method',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'umpire1',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'umpire2'],</a:t>
            </a:r>
          </a:p>
          <a:p>
            <a:pPr marL="809612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dtype='object')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914400" y="8101677"/>
            <a:ext cx="2871139" cy="297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5"/>
              </a:lnSpc>
              <a:spcBef>
                <a:spcPct val="0"/>
              </a:spcBef>
              <a:spcAft>
                <a:spcPct val="0"/>
              </a:spcAft>
            </a:pPr>
            <a:r>
              <a:rPr sz="1450" b="1">
                <a:solidFill>
                  <a:srgbClr val="000000"/>
                </a:solidFill>
                <a:latin typeface="KOGUBC+LMRoman12-Bold-Identity-H"/>
                <a:cs typeface="KOGUBC+LMRoman12-Bold-Identity-H"/>
              </a:rPr>
              <a:t>1</a:t>
            </a:r>
            <a:r>
              <a:rPr sz="1450" b="1" spc="106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50" b="1" spc="-13">
                <a:solidFill>
                  <a:srgbClr val="000000"/>
                </a:solidFill>
                <a:latin typeface="KOGUBC+LMRoman12-Bold-Identity-H"/>
                <a:cs typeface="KOGUBC+LMRoman12-Bold-Identity-H"/>
              </a:rPr>
              <a:t>SOME</a:t>
            </a:r>
            <a:r>
              <a:rPr sz="1450" b="1" spc="17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50" b="1" spc="-10">
                <a:solidFill>
                  <a:srgbClr val="000000"/>
                </a:solidFill>
                <a:latin typeface="KOGUBC+LMRoman12-Bold-Identity-H"/>
                <a:cs typeface="KOGUBC+LMRoman12-Bold-Identity-H"/>
              </a:rPr>
              <a:t>BASIC</a:t>
            </a:r>
            <a:r>
              <a:rPr sz="1450" b="1" spc="17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50" b="1" spc="-11">
                <a:solidFill>
                  <a:srgbClr val="000000"/>
                </a:solidFill>
                <a:latin typeface="KOGUBC+LMRoman12-Bold-Identity-H"/>
                <a:cs typeface="KOGUBC+LMRoman12-Bold-Identity-H"/>
              </a:rPr>
              <a:t>INSIGHTS: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585495" y="8479668"/>
            <a:ext cx="4391793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[7]: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#This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will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display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the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dimensions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of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the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DataF</a:t>
            </a:r>
            <a:r>
              <a:rPr sz="1100" spc="91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rame.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ꢀꢀ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965009" y="8651740"/>
            <a:ext cx="131618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match_data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shape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3851567" y="9367437"/>
            <a:ext cx="221672" cy="234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4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1"/>
          <p:cNvSpPr/>
          <p:nvPr/>
        </p:nvSpPr>
        <p:spPr>
          <a:xfrm>
            <a:off x="914400" y="7365304"/>
            <a:ext cx="5943676" cy="177675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914400" y="7017638"/>
            <a:ext cx="5943676" cy="24899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5535718"/>
            <a:ext cx="5943676" cy="10967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5188038"/>
            <a:ext cx="5943676" cy="24899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3535553"/>
            <a:ext cx="5943676" cy="126880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3187889"/>
            <a:ext cx="5943676" cy="24899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400" y="2566342"/>
            <a:ext cx="5943676" cy="236344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400" y="2218650"/>
            <a:ext cx="5943676" cy="24899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400" y="1597116"/>
            <a:ext cx="5943676" cy="236344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4400" y="1249425"/>
            <a:ext cx="5943676" cy="24899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4400" y="914402"/>
            <a:ext cx="5943676" cy="236344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85495" y="914074"/>
            <a:ext cx="1180217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D84315"/>
                </a:solidFill>
                <a:latin typeface="TPPMHP+LMMono10-Regular-Identity-H"/>
                <a:cs typeface="TPPMHP+LMMono10-Regular-Identity-H"/>
              </a:rPr>
              <a:t>[7]:</a:t>
            </a:r>
            <a:r>
              <a:rPr sz="1100" spc="373">
                <a:solidFill>
                  <a:srgbClr val="D84315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(816,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17)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85495" y="1255425"/>
            <a:ext cx="2132109" cy="56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[8]: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8000"/>
                </a:solidFill>
                <a:latin typeface="TPPMHP+LMMono10-Regular-Identity-H"/>
                <a:cs typeface="TPPMHP+LMMono10-Regular-Identity-H"/>
              </a:rPr>
              <a:t>type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(match_data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shape)</a:t>
            </a:r>
          </a:p>
          <a:p>
            <a:pPr marL="0" marR="0">
              <a:lnSpc>
                <a:spcPts val="1453"/>
              </a:lnSpc>
              <a:spcBef>
                <a:spcPts val="1184"/>
              </a:spcBef>
              <a:spcAft>
                <a:spcPct val="0"/>
              </a:spcAft>
            </a:pPr>
            <a:r>
              <a:rPr sz="1100">
                <a:solidFill>
                  <a:srgbClr val="D84315"/>
                </a:solidFill>
                <a:latin typeface="TPPMHP+LMMono10-Regular-Identity-H"/>
                <a:cs typeface="TPPMHP+LMMono10-Regular-Identity-H"/>
              </a:rPr>
              <a:t>[8]:</a:t>
            </a:r>
            <a:r>
              <a:rPr sz="1100" spc="373">
                <a:solidFill>
                  <a:srgbClr val="D84315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tuple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14400" y="1935422"/>
            <a:ext cx="3234902" cy="234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USRQCH+LMRoman10-Italic-Identity-H"/>
                <a:cs typeface="USRQCH+LMRoman10-Italic-Identity-H"/>
              </a:rPr>
              <a:t>A</a:t>
            </a:r>
            <a:r>
              <a:rPr sz="1100" spc="10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USRQCH+LMRoman10-Italic-Identity-H"/>
                <a:cs typeface="USRQCH+LMRoman10-Italic-Identity-H"/>
              </a:rPr>
              <a:t>tuple</a:t>
            </a:r>
            <a:r>
              <a:rPr sz="1100" spc="1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USRQCH+LMRoman10-Italic-Identity-H"/>
                <a:cs typeface="USRQCH+LMRoman10-Italic-Identity-H"/>
              </a:rPr>
              <a:t>is</a:t>
            </a:r>
            <a:r>
              <a:rPr sz="1100" spc="1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USRQCH+LMRoman10-Italic-Identity-H"/>
                <a:cs typeface="USRQCH+LMRoman10-Italic-Identity-H"/>
              </a:rPr>
              <a:t>a</a:t>
            </a:r>
            <a:r>
              <a:rPr sz="1100" spc="1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USRQCH+LMRoman10-Italic-Identity-H"/>
                <a:cs typeface="USRQCH+LMRoman10-Italic-Identity-H"/>
              </a:rPr>
              <a:t>fundamental</a:t>
            </a:r>
            <a:r>
              <a:rPr sz="1100" spc="1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USRQCH+LMRoman10-Italic-Identity-H"/>
                <a:cs typeface="USRQCH+LMRoman10-Italic-Identity-H"/>
              </a:rPr>
              <a:t>data</a:t>
            </a:r>
            <a:r>
              <a:rPr sz="1100" spc="1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1">
                <a:solidFill>
                  <a:srgbClr val="000000"/>
                </a:solidFill>
                <a:latin typeface="USRQCH+LMRoman10-Italic-Identity-H"/>
                <a:cs typeface="USRQCH+LMRoman10-Italic-Identity-H"/>
              </a:rPr>
              <a:t>structure</a:t>
            </a:r>
            <a:r>
              <a:rPr sz="1100" spc="1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USRQCH+LMRoman10-Italic-Identity-H"/>
                <a:cs typeface="USRQCH+LMRoman10-Italic-Identity-H"/>
              </a:rPr>
              <a:t>in</a:t>
            </a:r>
            <a:r>
              <a:rPr sz="1100" spc="11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USRQCH+LMRoman10-Italic-Identity-H"/>
                <a:cs typeface="USRQCH+LMRoman10-Italic-Identity-H"/>
              </a:rPr>
              <a:t>Python</a:t>
            </a: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85495" y="2224650"/>
            <a:ext cx="5477987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[9]: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match_data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shape[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0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##this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is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total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Matches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played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from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2008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to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2020.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85495" y="2566014"/>
            <a:ext cx="743798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D84315"/>
                </a:solidFill>
                <a:latin typeface="TPPMHP+LMMono10-Regular-Identity-H"/>
                <a:cs typeface="TPPMHP+LMMono10-Regular-Identity-H"/>
              </a:rPr>
              <a:t>[9]:</a:t>
            </a:r>
            <a:r>
              <a:rPr sz="1100" spc="373">
                <a:solidFill>
                  <a:srgbClr val="D84315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816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14400" y="2904660"/>
            <a:ext cx="1261457" cy="234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100" spc="-29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Venues</a:t>
            </a:r>
            <a:r>
              <a:rPr sz="1100" spc="11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6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played</a:t>
            </a:r>
            <a:r>
              <a:rPr sz="1100" spc="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at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: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12762" y="3193890"/>
            <a:ext cx="2568527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[10]: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match_data[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'city'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unique()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12762" y="3535240"/>
            <a:ext cx="5908081" cy="125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D84315"/>
                </a:solidFill>
                <a:latin typeface="TPPMHP+LMMono10-Regular-Identity-H"/>
                <a:cs typeface="TPPMHP+LMMono10-Regular-Identity-H"/>
              </a:rPr>
              <a:t>[10]:</a:t>
            </a:r>
            <a:r>
              <a:rPr sz="1100" spc="373">
                <a:solidFill>
                  <a:srgbClr val="D84315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array(['Bangalore',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'Chandigarh',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'Delhi',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'Mumbai',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'Kolkata',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'Jaipur',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'Hyderabad',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'Chennai',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'Cape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Town',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'Port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Elizabeth',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'Durban',</a:t>
            </a:r>
          </a:p>
          <a:p>
            <a:pPr marL="955078" marR="0">
              <a:lnSpc>
                <a:spcPts val="135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'Centurion',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'East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London',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'Johannesburg',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'Kimberley',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'Bloemfontein',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'Ahmedabad',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'Cuttack',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'Nagpur',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'Dharamsala',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'Kochi',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'Indore',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'Visakhapatnam',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'Pune',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'Raipur',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'Ranchi',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'Abu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Dhabi',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nan,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'Rajkot',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'Kanpur',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'Bengaluru',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'Dubai',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'Sharjah'],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dtype=object)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14400" y="4906333"/>
            <a:ext cx="1783358" cy="234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100" spc="-27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Total</a:t>
            </a:r>
            <a:r>
              <a:rPr sz="1100" spc="1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28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Teams</a:t>
            </a:r>
            <a:r>
              <a:rPr sz="1100" spc="1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Participated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: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12762" y="5194038"/>
            <a:ext cx="2641260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[11]: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match_data[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'team1'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unique()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12762" y="5535401"/>
            <a:ext cx="5689873" cy="9109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D84315"/>
                </a:solidFill>
                <a:latin typeface="TPPMHP+LMMono10-Regular-Identity-H"/>
                <a:cs typeface="TPPMHP+LMMono10-Regular-Identity-H"/>
              </a:rPr>
              <a:t>[11]:</a:t>
            </a:r>
            <a:r>
              <a:rPr sz="1100" spc="373">
                <a:solidFill>
                  <a:srgbClr val="D84315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array(['Royal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Challengers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Bangalore',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'Kings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XI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Punjab',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'Delhi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Daredevils',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'Mumbai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Indians',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'Kolkata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Knight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Riders',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'Rajasthan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Royals',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'Deccan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Chargers',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'Chennai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Super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Kings',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'Kochi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Tuskers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Kerala',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'Pune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Warriors',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'Sunrisers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Hyderabad',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'Gujarat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Lions',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'Rising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Pune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Supergiants',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467840" y="6395775"/>
            <a:ext cx="437111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'Rising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Pune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Supergiant',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'Delhi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Capitals'],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dtype=object)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14400" y="6734409"/>
            <a:ext cx="2154799" cy="234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100" spc="-27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Total</a:t>
            </a:r>
            <a:r>
              <a:rPr sz="1100" spc="1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matches</a:t>
            </a:r>
            <a:r>
              <a:rPr sz="1100" spc="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6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played</a:t>
            </a:r>
            <a:r>
              <a:rPr sz="1100" spc="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35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by</a:t>
            </a:r>
            <a:r>
              <a:rPr sz="1100" spc="11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28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Teams</a:t>
            </a:r>
            <a:r>
              <a:rPr sz="1100" spc="1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: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12762" y="7023638"/>
            <a:ext cx="3077678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[12]: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match_data[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'team1'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value_counts()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12762" y="7365001"/>
            <a:ext cx="962004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D84315"/>
                </a:solidFill>
                <a:latin typeface="TPPMHP+LMMono10-Regular-Identity-H"/>
                <a:cs typeface="TPPMHP+LMMono10-Regular-Identity-H"/>
              </a:rPr>
              <a:t>[12]:</a:t>
            </a:r>
            <a:r>
              <a:rPr sz="1100" spc="373">
                <a:solidFill>
                  <a:srgbClr val="D84315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team1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958684" y="7537086"/>
            <a:ext cx="2116283" cy="159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Challengers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Bangalore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Mumbai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Indians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Kolkata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Knight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Riders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Chennai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Super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Kings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Kings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XI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Punjab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Delhi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Daredevils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Rajasthan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Royals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Sunrisers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Hyderabad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Deccan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Chargers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213514" y="7537086"/>
            <a:ext cx="370610" cy="159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108</a:t>
            </a:r>
          </a:p>
          <a:p>
            <a:pPr marL="7273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97</a:t>
            </a:r>
          </a:p>
          <a:p>
            <a:pPr marL="7273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95</a:t>
            </a:r>
          </a:p>
          <a:p>
            <a:pPr marL="7273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94</a:t>
            </a:r>
          </a:p>
          <a:p>
            <a:pPr marL="7273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92</a:t>
            </a:r>
          </a:p>
          <a:p>
            <a:pPr marL="7273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83</a:t>
            </a:r>
          </a:p>
          <a:p>
            <a:pPr marL="7273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70</a:t>
            </a:r>
          </a:p>
          <a:p>
            <a:pPr marL="7273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59</a:t>
            </a:r>
          </a:p>
          <a:p>
            <a:pPr marL="7273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39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3851567" y="9367437"/>
            <a:ext cx="221672" cy="234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5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1"/>
          <p:cNvSpPr/>
          <p:nvPr/>
        </p:nvSpPr>
        <p:spPr>
          <a:xfrm>
            <a:off x="914400" y="7322987"/>
            <a:ext cx="5943676" cy="177675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914400" y="6975321"/>
            <a:ext cx="5943676" cy="24899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6341122"/>
            <a:ext cx="5943676" cy="24899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3252867"/>
            <a:ext cx="5943676" cy="298957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2905213"/>
            <a:ext cx="5943676" cy="24899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2297898"/>
            <a:ext cx="5943676" cy="24899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400" y="914385"/>
            <a:ext cx="5943676" cy="128482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8684" y="930088"/>
            <a:ext cx="1097973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Pune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Warriors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86252" y="930088"/>
            <a:ext cx="297872" cy="738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23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19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16</a:t>
            </a:r>
          </a:p>
          <a:p>
            <a:pPr marL="72732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7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58684" y="1102161"/>
            <a:ext cx="1170709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Delhi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Capitals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58684" y="1274233"/>
            <a:ext cx="1097973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Gujarat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Lions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58684" y="1446305"/>
            <a:ext cx="1970810" cy="73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Kochi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Tuskers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Kerala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Rising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Pune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Supergiants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Rising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Pune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Supergiant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Name: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count,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dtype: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int64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358985" y="1618390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7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358985" y="1790463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7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12762" y="2303899"/>
            <a:ext cx="293221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[13]: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#RCB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Has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played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maximum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matches.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14400" y="2648857"/>
            <a:ext cx="2013759" cy="234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100" spc="-1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Maximun</a:t>
            </a:r>
            <a:r>
              <a:rPr sz="1100" spc="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35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Toss</a:t>
            </a:r>
            <a:r>
              <a:rPr sz="1100" spc="1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winner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28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Teams</a:t>
            </a:r>
            <a:r>
              <a:rPr sz="1100" spc="1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: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12762" y="2911212"/>
            <a:ext cx="3514101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[14]: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match_data[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'toss_winner'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value_counts()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12762" y="3252563"/>
            <a:ext cx="1398423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D84315"/>
                </a:solidFill>
                <a:latin typeface="TPPMHP+LMMono10-Regular-Identity-H"/>
                <a:cs typeface="TPPMHP+LMMono10-Regular-Identity-H"/>
              </a:rPr>
              <a:t>[14]:</a:t>
            </a:r>
            <a:r>
              <a:rPr sz="1100" spc="373">
                <a:solidFill>
                  <a:srgbClr val="D84315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toss_winner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58684" y="3424648"/>
            <a:ext cx="1170709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Mumbai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Indians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213506" y="3424648"/>
            <a:ext cx="370618" cy="2287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106</a:t>
            </a:r>
          </a:p>
          <a:p>
            <a:pPr marL="72745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98</a:t>
            </a:r>
          </a:p>
          <a:p>
            <a:pPr marL="72745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97</a:t>
            </a:r>
          </a:p>
          <a:p>
            <a:pPr marL="72744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87</a:t>
            </a:r>
          </a:p>
          <a:p>
            <a:pPr marL="72745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87</a:t>
            </a:r>
          </a:p>
          <a:p>
            <a:pPr marL="72745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85</a:t>
            </a:r>
          </a:p>
          <a:p>
            <a:pPr marL="72745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80</a:t>
            </a:r>
          </a:p>
          <a:p>
            <a:pPr marL="72745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57</a:t>
            </a:r>
          </a:p>
          <a:p>
            <a:pPr marL="72745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43</a:t>
            </a:r>
          </a:p>
          <a:p>
            <a:pPr marL="72745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</a:t>
            </a:r>
          </a:p>
          <a:p>
            <a:pPr marL="72745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20</a:t>
            </a:r>
          </a:p>
          <a:p>
            <a:pPr marL="72745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15</a:t>
            </a:r>
          </a:p>
          <a:p>
            <a:pPr marL="1454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8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958684" y="3596720"/>
            <a:ext cx="2116283" cy="1083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Kolkata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Knight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Riders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Chennai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Super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Kings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Challengers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Bangalore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Rajasthan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Royals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Kings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XI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Punjab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Delhi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Daredevils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958684" y="4629167"/>
            <a:ext cx="1534391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Sunrisers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Hyderabad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Deccan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Chargers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958684" y="4973312"/>
            <a:ext cx="1097973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Pune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Warriors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58684" y="5145397"/>
            <a:ext cx="1170709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Delhi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Capitals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958684" y="5317469"/>
            <a:ext cx="1097973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Gujarat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Lions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958684" y="5489542"/>
            <a:ext cx="1970810" cy="73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Kochi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Tuskers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Kerala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Rising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Pune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Supergiants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Rising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Pune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Supergiant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Name: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count,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dtype: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int64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358985" y="5661614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7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358985" y="5833687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6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12762" y="6347122"/>
            <a:ext cx="2423057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[15]: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#MI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has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won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maximum</a:t>
            </a:r>
            <a:r>
              <a:rPr sz="1100" spc="298">
                <a:solidFill>
                  <a:srgbClr val="3D7A7A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D7A7A"/>
                </a:solidFill>
                <a:latin typeface="BSOUGI+LMMono10-Italic-Identity-H"/>
                <a:cs typeface="BSOUGI+LMMono10-Italic-Identity-H"/>
              </a:rPr>
              <a:t>toss.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914400" y="6692092"/>
            <a:ext cx="1151590" cy="234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100" spc="-16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Player</a:t>
            </a:r>
            <a:r>
              <a:rPr sz="1100" spc="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of</a:t>
            </a:r>
            <a:r>
              <a:rPr sz="1100" spc="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1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match: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12762" y="6981322"/>
            <a:ext cx="3805045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[16]: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match_data[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'player_of_match'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value_counts()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512762" y="7322685"/>
            <a:ext cx="1689368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D84315"/>
                </a:solidFill>
                <a:latin typeface="TPPMHP+LMMono10-Regular-Identity-H"/>
                <a:cs typeface="TPPMHP+LMMono10-Regular-Identity-H"/>
              </a:rPr>
              <a:t>[16]:</a:t>
            </a:r>
            <a:r>
              <a:rPr sz="1100" spc="373">
                <a:solidFill>
                  <a:srgbClr val="D84315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player_of_match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958684" y="7494758"/>
            <a:ext cx="1170709" cy="910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Villiers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Gayle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RG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Sharma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Warner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Dhoni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2267940" y="7494758"/>
            <a:ext cx="297872" cy="12551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23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22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18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17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17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..</a:t>
            </a:r>
          </a:p>
          <a:p>
            <a:pPr marL="72732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958684" y="8527217"/>
            <a:ext cx="879764" cy="566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Anirudha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Kartik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</a:t>
            </a:r>
            <a:r>
              <a:rPr sz="1100" spc="2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McLaren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2340673" y="8699290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2340673" y="8871362"/>
            <a:ext cx="225136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3851567" y="9367437"/>
            <a:ext cx="221672" cy="234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6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"/>
          <p:cNvSpPr/>
          <p:nvPr/>
        </p:nvSpPr>
        <p:spPr>
          <a:xfrm>
            <a:off x="914400" y="3365965"/>
            <a:ext cx="5943676" cy="573452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914400" y="3018344"/>
            <a:ext cx="5943676" cy="24899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1896109"/>
            <a:ext cx="5943676" cy="24899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914390"/>
            <a:ext cx="5943676" cy="59651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8684" y="930088"/>
            <a:ext cx="879764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Harris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Cummins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40673" y="930088"/>
            <a:ext cx="225136" cy="3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58684" y="1274233"/>
            <a:ext cx="2916384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Name: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count,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Length: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233,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dtype: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int64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14400" y="1612879"/>
            <a:ext cx="3262193" cy="234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#AB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devilliers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has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2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won</a:t>
            </a:r>
            <a:r>
              <a:rPr sz="1100" spc="10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maximum</a:t>
            </a:r>
            <a:r>
              <a:rPr sz="1100" spc="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6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player</a:t>
            </a:r>
            <a:r>
              <a:rPr sz="1100" spc="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of</a:t>
            </a:r>
            <a:r>
              <a:rPr sz="1100" spc="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1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match.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5495" y="1902109"/>
            <a:ext cx="443345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</a:t>
            </a:r>
            <a:r>
              <a:rPr sz="1100" spc="293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]: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14400" y="2374688"/>
            <a:ext cx="3189801" cy="297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5"/>
              </a:lnSpc>
              <a:spcBef>
                <a:spcPct val="0"/>
              </a:spcBef>
              <a:spcAft>
                <a:spcPct val="0"/>
              </a:spcAft>
            </a:pPr>
            <a:r>
              <a:rPr sz="1450" b="1">
                <a:solidFill>
                  <a:srgbClr val="000000"/>
                </a:solidFill>
                <a:latin typeface="KOGUBC+LMRoman12-Bold-Identity-H"/>
                <a:cs typeface="KOGUBC+LMRoman12-Bold-Identity-H"/>
              </a:rPr>
              <a:t>2</a:t>
            </a:r>
            <a:r>
              <a:rPr sz="1450" b="1" spc="106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50" b="1" spc="-13">
                <a:solidFill>
                  <a:srgbClr val="000000"/>
                </a:solidFill>
                <a:latin typeface="KOGUBC+LMRoman12-Bold-Identity-H"/>
                <a:cs typeface="KOGUBC+LMRoman12-Bold-Identity-H"/>
              </a:rPr>
              <a:t>#Particular</a:t>
            </a:r>
            <a:r>
              <a:rPr sz="1450" b="1" spc="1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50" b="1" spc="-10">
                <a:solidFill>
                  <a:srgbClr val="000000"/>
                </a:solidFill>
                <a:latin typeface="KOGUBC+LMRoman12-Bold-Identity-H"/>
                <a:cs typeface="KOGUBC+LMRoman12-Bold-Identity-H"/>
              </a:rPr>
              <a:t>Batsman</a:t>
            </a:r>
            <a:r>
              <a:rPr sz="1450" b="1" spc="1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50" b="1">
                <a:solidFill>
                  <a:srgbClr val="000000"/>
                </a:solidFill>
                <a:latin typeface="KOGUBC+LMRoman12-Bold-Identity-H"/>
                <a:cs typeface="KOGUBC+LMRoman12-Bold-Identity-H"/>
              </a:rPr>
              <a:t>analysis: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14400" y="2735116"/>
            <a:ext cx="4754468" cy="234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Lets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do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in-depth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analysis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for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‘V</a:t>
            </a:r>
            <a:r>
              <a:rPr sz="1100" spc="8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Kohli’</a:t>
            </a:r>
            <a:r>
              <a:rPr sz="1100" spc="9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2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which</a:t>
            </a:r>
            <a:r>
              <a:rPr sz="1100" spc="9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is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most</a:t>
            </a:r>
            <a:r>
              <a:rPr sz="1100" spc="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9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loved</a:t>
            </a:r>
            <a:r>
              <a:rPr sz="1100" spc="1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Indian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cricketer!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12762" y="3024344"/>
            <a:ext cx="3150415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[17]: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deliveries_data[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'batsman'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.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unique()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12762" y="3365720"/>
            <a:ext cx="5908081" cy="34920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D84315"/>
                </a:solidFill>
                <a:latin typeface="TPPMHP+LMMono10-Regular-Identity-H"/>
                <a:cs typeface="TPPMHP+LMMono10-Regular-Identity-H"/>
              </a:rPr>
              <a:t>[17]:</a:t>
            </a:r>
            <a:r>
              <a:rPr sz="1100" spc="373">
                <a:solidFill>
                  <a:srgbClr val="D84315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array(['RT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Ponting',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McCullum',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Hussey',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'Mohammad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Hafeez',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'SC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Ganguly',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White',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'MV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Boucher',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Akhil',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Noffke',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Kumar',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'Z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Khan',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Joshi',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'W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Jaffer',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'JH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Kallis',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Dravid',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'V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Kohli',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Goel',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'MEK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Hussey',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Hopes',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'SK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Raina',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'JDP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Oram',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Badrinath',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Patel',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Hayden',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'MS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Dhoni',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'KC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Sangakkara',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'Yuvraj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Singh',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Katich',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'IK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Pathan',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Kohli',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'YK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Pathan',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Dhawan',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'G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Gambhir',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'SK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Warne',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Salunkhe',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'SK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Trivedi',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'V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Sehwag',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Watson',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Kaif',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Lehmann',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Jadeja',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Rawat',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Ronchi',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'ST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Jayasuriya',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Thornely',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'RV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Uthappa',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Shah',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'AM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Nayar',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Pollock',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'Harbhajan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Singh',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Chanderpaul',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'LRPL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Taylor',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'WP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Saha',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Yadav',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Symonds',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Bangar',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'WPUJC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Vaas',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Singh',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'AC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Gilchrist',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'Y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Venugopal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Rao',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'VVS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Laxman',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'RG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Sharma',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Styris',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'LR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Shukla',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Chawla',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'Kamran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Akmal',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'DPMD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Jayawardene',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Sohal',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Lee',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'WA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Mota',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'Shahid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Afridi',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Bravo',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Nehra',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Khote',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'GC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Smith',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'Pankaj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Singh',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Sreesanth',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'VRV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Singh',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Tiwary',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'RR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Sarwan',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Kulkarni',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Vinay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Kumar',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Kartik',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'I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Sharma',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Agarkar',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Rahane',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'TM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Srivastava',</a:t>
            </a:r>
          </a:p>
          <a:p>
            <a:pPr marL="955078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'Shoaib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Malik',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'MK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Tiwary',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Karthik',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Bhatia',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467840" y="6807218"/>
            <a:ext cx="5025740" cy="2115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'MF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Maharoof',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'VY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Mahesh',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Chipli',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'DW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Steyn',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Das',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'MK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Pandey',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'HH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Gibbs',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'DNT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Zoysa',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Kalyankrishna',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'SE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Marsh',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Asnodkar',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Hodge',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'Sohail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Tanvir',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'Salman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Butt',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'Umar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Gul',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Dinda',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Villiers',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'SP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Fleming',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Vidyut',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Morkel',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'LPC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Silva',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Ravi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Teja',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'Misbah-ul-Haq',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Sangwan',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'YV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Takawale',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Raje',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'Mohammad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Asif',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'GD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McGrath',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'Joginder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Sharma',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Gony',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Muralitharan',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Ntini',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Patil',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Kumble',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Anirudha',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'MM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Patel',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'CK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Kapugedera',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Chopra',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Taibu',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Arunkumar',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'PP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Ojha',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Goswami',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Tendulkar',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'U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Kaul',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'Niraj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Patel',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'AD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Mascarenhas',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'TM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Dilshan',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Mishra',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'LA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Pomersbach',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'Iqbal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Abdulla',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'Younis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Khan',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Sarvesh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Kumar',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467840" y="8872113"/>
            <a:ext cx="4371112" cy="22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'DP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Vijaykumar',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'Shoaib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Akhtar',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'Abdur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Razzak',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'H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Das',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851567" y="9367437"/>
            <a:ext cx="221672" cy="234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7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914400" y="914289"/>
            <a:ext cx="5943676" cy="815962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67840" y="930089"/>
            <a:ext cx="5025740" cy="71056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'DR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Smith',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Chitnis',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'CRD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Fernando',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'VS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Yeligati',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'L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Balaji',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Mukund',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Powar',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Duminy',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Flintoff',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'T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Thushara',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Pietersen',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Ryder',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Henderson',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'Kamran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Khan',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Bopara',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'MC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Henriques',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'CH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Gayle',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Bishnoi',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'KV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Sharma',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'FH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Edwards',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Raut',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'PC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Valthaty',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'RJ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Quiney',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'Yashpal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Singh',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Manhas',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Bilakhia',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'AN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Ghosh',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'BAW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Mendis',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Vettori',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van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Wyk',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'RE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van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der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Merwe',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'TL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Suman',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'Shoaib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Ahmed',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'GR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Napier',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'KP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Appanna',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'LA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Carseldine',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'NV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Ojha',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Harwood',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Vijay',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'DA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Warner',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Jakati',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Harris',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du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Preez',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Morkel',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'AD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Mathews',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Malinga',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Nanda',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Botha',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'Mashrafe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Mortaza',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Singh',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'GJ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Bailey',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McDonald',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'Y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Nagar',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Shaikh',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Ashwin',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'Mohammad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Ashraful',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'Jaskaran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Singh',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'Anirudh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Singh',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Pujara',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'OA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Shah',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'AP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Tare',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Rayudu',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Sathish',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McLaren',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'AA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Jhunjhunwala',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Dogra',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Uniyal',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Bisla',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'YA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Abdulla',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'EJG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Morgan',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Kemp',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Tyagi',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Gavaskar',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'SE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Bond',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Ladda',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Nannes',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Pollard',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Martyn',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Narwal',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'MJ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Lumb',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'Bipul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Sharma',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Barath',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'FY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Fazal',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'AC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Voges',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'MD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Mishra',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'UT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Yadav',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Theron',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Srivastava',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Sharma',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'Mandeep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Singh',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Jadhav',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'SW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Tait',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Arun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Karthik',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'KAJ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Roach',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Collingwood',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'CK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Langeveldt',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'VS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Malik',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Mithun',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Dole',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Ahmed',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Sodhi',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'DE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Bollinger',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Sriram',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Sumanth',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Madan',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'AG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Paunikar',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Marsh',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'AJ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Finch',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'STR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Binny',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'Harmeet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Singh',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'IR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Jaggi',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'DT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Christian',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Agarwal',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'RV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Gomez',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'AUK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Pathan',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'UBT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Chand',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Jacobs',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'NJ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Rimmington',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'Sunny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Singh',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'AL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Menaria',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'WD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Parnell',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van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Wath',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Ninan',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Aravind',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Wade',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'TD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Paine',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'JEC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Franklin',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Wagh',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'AC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Thomas',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'Shakib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Hasan',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'DH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Yagnik',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Randiv',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'BJ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Haddin',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'NLTC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Perera',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'NL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McCullum',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'JE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Taylor',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Syed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Mohammad',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ten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Doeschate',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'TR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Birt',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'AG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Murtaza',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'Harpreet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Singh',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Klinger',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'AC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Blizzard',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Malhotra',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'L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Ablish',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Ingram',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Nadeem',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Parameswaran',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'CJ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Ferguson',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'VR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Aaron',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Chavan',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'ND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Doshi',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Kumar',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'Y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Gnaneswara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Rao',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Rana',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Bhatt',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'F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du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Plessis',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'RE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Levi',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'GJ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Maxwell',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'SPD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Smith',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Yadav',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Samuels',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'KK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Cooper',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Faulkner',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'HV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Patel',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'DAJ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Bracewell',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'DJ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Harris',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'Ankit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Sharma',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Narine',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'GB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Hogg',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Bhatkal',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'CJ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McKay',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Saini',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Miller',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'Azhar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Mahmood',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Negi',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'RJ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Peterson',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'KMDN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Kulasekara',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Ashish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Reddy',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67840" y="7985169"/>
            <a:ext cx="5025740" cy="1083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'V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Pratap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Singh',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Samantray',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Clarke',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'Gurkeerat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Singh',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'AP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Majumdar',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Reddy',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Upadhyay',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Awana',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Russell',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Chandila',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Lynn',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'Sunny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Gupta',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'MC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Juneja',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'KK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Nair',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'GH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Vihari',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Shukla',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'MDKJ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Perera',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Rajpoot',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Laughlin',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Vohra',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Unadkat',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'Mohammed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Shami',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'BMAJ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Mendis',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Rampaul',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'CH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Morris',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'SV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Samson',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'SMSM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Senanayake',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51567" y="9367437"/>
            <a:ext cx="221672" cy="234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8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914400" y="8840266"/>
            <a:ext cx="5943676" cy="24899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914400" y="8492591"/>
            <a:ext cx="5943676" cy="24899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914303"/>
            <a:ext cx="5943676" cy="747959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67840" y="930088"/>
            <a:ext cx="5025740" cy="7449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'BJ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Rohrer',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Rahul',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'Q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Kock',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Dhawan',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'MG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Johnson',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'LJ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Wright',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'IC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Pandey',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Gautam',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'X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Thalaivan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Sargunam',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'DJG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Sammy',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'KW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Richardson',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Sharma',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'UA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Birla',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'Parvez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Rasool',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'Sandeep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Sharma',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Kaul',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'Sachin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Baby',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'PV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Tambe',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'NM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Coulter-Nile',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Anderson',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'NJ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Maddinson',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'AR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Patel',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Bumrah',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'JDS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Neesham',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'TG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Southee',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Starc',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'BR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Dunk',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Rossouw',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'Shivam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Sharma',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'YS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Chahal',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'LMP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Simmons',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'VH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Zol',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'Imran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Tahir',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'BCJ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Cutting',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'BE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Hendricks',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Gopal',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Lange',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Tewatia',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'JO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Holder',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'Karanveer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Singh',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Iyer',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Hooda',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'Anureet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Singh',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'KS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Williamson',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Abbott',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Suchith',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'RG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More',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Wiese',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'HH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Pandya',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Khan',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McClenaghan',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Muthuswami',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'PJ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Cummins',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Thakur',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'JC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Buttler',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Brathwaite',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'MP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Stoinis',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'Ishan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Kishan',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Munro',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Sahu',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'KH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Pandya',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'AD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Nath',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Guptill',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Abbott',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'TM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Head',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Ashwin',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'NS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Naik',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Pant',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'SW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Billings',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'KC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Cariappa',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'PSP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Handscomb',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'Swapnil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Singh',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Yadav',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'UT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Khawaja',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'HM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Amla',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'F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Behardien',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Zampa',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Sran',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Rana',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Kaushik',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'ER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Dwivedi',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Jordan',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Choudhary',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'TS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Mills',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'BA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Stokes',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Roy',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'Vishnu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Vinod',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'Basil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Thampi',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Woakes',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'RA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Tripathi',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Chahar',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'V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Shankar',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'Rashid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Khan',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'LH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Ferguson',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Chahar',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Grandhomme',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'AF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Milne',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Badree',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'Mohammad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Nabi',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Tye',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Rabada',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'Kuldeep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Yadav',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'Washington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Sundar',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Bravo',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Bawne',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Jackson',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'Ankit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Soni',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'TA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Boult',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'E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Lewis',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Wood',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'RK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Singh',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'DJM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Short',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Gowtham',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'TK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Curran',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Markande',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Stanlake',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'Mujeeb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Ur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Rahman',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Dananjaya',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'Shivam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Mavi',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'Shubman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Gill',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'Mohammed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Siraj',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'H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Klaasen',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'RK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Bhui',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'JC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Archer',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Shaw',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'LE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Plunkett',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'Mustafizur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Rahman',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Hales',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'MK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Lomror',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'DR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Shorey',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Ali',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Prasidh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Krishna',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Chopra',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'JPR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Scantlebury-Searles',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'Abhishek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Sharma',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'IS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Sodhi',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'SO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Hetmyer',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Dube',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'NA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Saini',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'JM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Bairstow',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'Rasikh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Salam',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'KMA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Paul',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Pooran',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Ray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Barman',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Lamichhane',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'SM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Curran',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'GC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Viljoen',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'Avesh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Khan',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'HF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Gurney',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Lad',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'AS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Joseph',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'MJ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Santner',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Parag',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Denly',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'LS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Livingstone',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'KK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Ahmed',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'AJ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Turner',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'SE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Rutherford',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'Harpreet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Brar',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'Y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Prithvi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Raj',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Simran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Singh',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Pattinson',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Nortje',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'T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Banton',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Padikkal',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'YBK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Jaiswal',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'RD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Gaikwad',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'TU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Deshpande',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'Abdul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Samad',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'PK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Garg',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'JR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Philippe',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'Kartik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Tyagi',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'CV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Varun',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'KL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Nagarkoti',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Udana',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'Ravi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Bishnoi',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'Shahbaz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Ahmed',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Carey',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'N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Jagadeesan',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'T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Natarajan',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Dubey',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'SS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Cottrell',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'Arshdeep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Singh',</a:t>
            </a:r>
          </a:p>
          <a:p>
            <a:pPr marL="0" marR="0">
              <a:lnSpc>
                <a:spcPts val="1354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'DR</a:t>
            </a:r>
            <a:r>
              <a:rPr sz="11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Sams'],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dtype=object)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2762" y="8498591"/>
            <a:ext cx="3805050" cy="5703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[18]: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filt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deliveries_data[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'batsman'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]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==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'V</a:t>
            </a:r>
            <a:r>
              <a:rPr sz="1100" spc="297">
                <a:solidFill>
                  <a:srgbClr val="BA2121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BA2121"/>
                </a:solidFill>
                <a:latin typeface="TPPMHP+LMMono10-Regular-Identity-H"/>
                <a:cs typeface="TPPMHP+LMMono10-Regular-Identity-H"/>
              </a:rPr>
              <a:t>Kohli'</a:t>
            </a:r>
          </a:p>
          <a:p>
            <a:pPr marL="0" marR="0">
              <a:lnSpc>
                <a:spcPts val="1453"/>
              </a:lnSpc>
              <a:spcBef>
                <a:spcPts val="1234"/>
              </a:spcBef>
              <a:spcAft>
                <a:spcPct val="0"/>
              </a:spcAft>
            </a:pPr>
            <a:r>
              <a:rPr sz="1100">
                <a:solidFill>
                  <a:srgbClr val="303F9F"/>
                </a:solidFill>
                <a:latin typeface="TPPMHP+LMMono10-Regular-Identity-H"/>
                <a:cs typeface="TPPMHP+LMMono10-Regular-Identity-H"/>
              </a:rPr>
              <a:t>[19]:</a:t>
            </a:r>
            <a:r>
              <a:rPr sz="1100" spc="421">
                <a:solidFill>
                  <a:srgbClr val="303F9F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df_kohli</a:t>
            </a:r>
            <a:r>
              <a:rPr sz="1100" spc="2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666666"/>
                </a:solidFill>
                <a:latin typeface="TPPMHP+LMMono10-Regular-Identity-H"/>
                <a:cs typeface="TPPMHP+LMMono10-Regular-Identity-H"/>
              </a:rPr>
              <a:t>=</a:t>
            </a:r>
            <a:r>
              <a:rPr sz="1100" spc="29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PPMHP+LMMono10-Regular-Identity-H"/>
                <a:cs typeface="TPPMHP+LMMono10-Regular-Identity-H"/>
              </a:rPr>
              <a:t>deliveries_data[filt]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51567" y="9367437"/>
            <a:ext cx="221672" cy="234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KOOAQ+LMRoman10-Regular-Identity-H"/>
                <a:cs typeface="TKOOAQ+LMRoman10-Regular-Identity-H"/>
              </a:rPr>
              <a:t>9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7.0.19"/>
  <p:tag name="AS_OS" val="Unix 6.5.0.1022"/>
  <p:tag name="AS_RELEASE_DATE" val="2024.05.14"/>
  <p:tag name="AS_TITLE" val="Aspose.Slides for .NET6"/>
  <p:tag name="AS_VERSION" val="24.5"/>
</p:tagLst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9441</Words>
  <Application>Microsoft Office PowerPoint</Application>
  <PresentationFormat>Custom</PresentationFormat>
  <Paragraphs>1857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KOGUBC+LMRoman12-Bold-Identity-H</vt:lpstr>
      <vt:lpstr>TVEGWU+LMRoman17-Regular-Identity-H</vt:lpstr>
      <vt:lpstr>USRQCH+LMRoman10-Italic-Identity-H</vt:lpstr>
      <vt:lpstr>TKOOAQ+LMRoman10-Regular-Identity-H</vt:lpstr>
      <vt:lpstr>Times New Roman</vt:lpstr>
      <vt:lpstr>OUIOSN+LatinModernMath-Regular-Identity-H</vt:lpstr>
      <vt:lpstr>TJGBKP+LMRoman12-Regular-Identity-H</vt:lpstr>
      <vt:lpstr>TPPMHP+LMMono10-Regular-Identity-H</vt:lpstr>
      <vt:lpstr>Calibri</vt:lpstr>
      <vt:lpstr>BSOUGI+LMMono10-Italic-Identity-H</vt:lpstr>
      <vt:lpstr>JIPKLG+LMMonoLt10-Bold-Identity-H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www-data</dc:creator>
  <cp:lastModifiedBy>Mangesh garkal</cp:lastModifiedBy>
  <cp:revision>1</cp:revision>
  <dcterms:modified xsi:type="dcterms:W3CDTF">2024-07-08T05:21:24Z</dcterms:modified>
</cp:coreProperties>
</file>