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75" r:id="rId4"/>
    <p:sldId id="278" r:id="rId5"/>
    <p:sldId id="279" r:id="rId6"/>
    <p:sldId id="280" r:id="rId7"/>
    <p:sldId id="1106" r:id="rId8"/>
    <p:sldId id="282" r:id="rId9"/>
    <p:sldId id="281" r:id="rId10"/>
    <p:sldId id="11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80" d="100"/>
          <a:sy n="80" d="100"/>
        </p:scale>
        <p:origin x="51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7AE0-A715-92CB-317C-5041F16E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C5DC-6487-AE54-CC7A-2EEB73AA1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27A0-0D55-A691-042B-491B9CA6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7009-7B2F-467F-58F2-D3F5752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E538-7B8C-3225-F386-7B2ECCDB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93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6E2D-B99A-2DE5-2303-6214CED0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655DA-AA5C-5564-0F1F-20D92B62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8E5D-59BA-D27B-434C-EFA5173F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3AB1-74C5-BD6C-BE1A-A44E3770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6236-C6E1-B035-F7B0-1DBD5AAC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489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ECF06-387F-A33B-0550-421A7C66D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9FEE4-59BE-C3F6-9B9C-B65FD3E9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5435-5B34-319C-5934-15CC9426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61E1-3E20-DEDA-2FF3-13EB3FA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4426-A640-6509-F4D0-C680CDB7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571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5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2F98-8D98-01DF-DF6C-B15F7D8C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9A88-8A4A-F0EC-6A0F-CBA2E1AF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5CEA-FD0A-88B7-7F32-7E3E8652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B15B-BFF6-2B29-D898-A211C876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3776-D09C-8C37-9CFE-B10983C9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267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FFDC-44A5-5D3B-D46A-B5BD7B97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829E-29A0-0641-416A-CB393A1C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B629-A616-A178-F277-AAC221FE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86DEB-B94F-66C8-F6FF-8B6CE7C7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B598-D2FD-068F-D0D0-C1C4E447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18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7490-C1BC-ECED-F8A9-104B9B60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A2D1-11E6-3E0D-DBA1-AC0D827C8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A2E0-1161-DA31-A45F-B71BA563D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64346-EF13-441F-4383-2D02FA2C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7F1EC-560C-4661-897C-0589406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8FB5-0E13-84E7-6DA0-DDB61CFA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15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A04-EBC7-554B-5C91-804B9BC0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C261-FB24-2494-52AD-EDFD0681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62688-5C32-32D1-68F2-71C86448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9C1-0577-41CA-29C4-A950D0FB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AC181-FB0B-0A85-C4B3-120F086C6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9B976-9B47-16D5-3BC0-536057E8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B04F4-C8F3-A94D-08F3-9D185CFD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DD37B-259E-60B5-B5D8-395EE5D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17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E7E3-54DC-A03F-E440-903C3E06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4677-03F6-C1B2-1D1C-556C798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49B55-CB24-2C34-DA00-92099F42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7588-4491-50F2-E151-5594EA05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83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8535-DAF5-C89D-C63F-878877F2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0D82-0230-01D4-6CD6-F6060F81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5F83-D80F-9534-49B9-D4173BAC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328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7AB0-EDF9-F2D7-5D2F-2783E779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A130-EEDD-35F8-2732-2CF5E8A6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7C2E0-21ED-3CA5-3180-0367430FF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ED36B-4689-D3C7-CD79-853D4ADF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36E6-F2A7-8C7D-27EC-5691C623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C82C-9CA4-EAD4-AB8D-BF21BCCB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369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1B55-8B45-1F31-E2FA-BCEFF287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0BDC5-2DFC-BB30-B33D-B0C48CB4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2EE3-E05E-BB08-657F-56745E5A4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0BDA-2808-C86F-2680-7420D40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4176-A741-51AE-9F29-7C10E7F1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323D-5212-07BB-9F0E-C11D0581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28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5A7BB-F529-A69D-194D-3929A8B3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02E0-40B9-1F3D-9A47-8E57FE9B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F22C-D193-12E1-8475-A3B8A5F81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3743-CAE2-4B2F-8541-2F1D1476CF11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40E1-46CD-6D5C-4E86-C616C09FF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4D37-C761-FBD9-5084-AB86FB05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474A-EE44-4299-8A44-F6F4D812A9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01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F96E-692A-7542-5BCD-C4F871A2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546" y="35453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sz="4400" b="1" dirty="0"/>
              <a:t>MDA 3003</a:t>
            </a:r>
            <a:br>
              <a:rPr lang="en-MY" sz="4400" dirty="0"/>
            </a:br>
            <a:br>
              <a:rPr lang="en-MY" sz="4400" dirty="0"/>
            </a:br>
            <a:r>
              <a:rPr lang="en-MY" sz="4400" b="1" dirty="0"/>
              <a:t>INTRODUCTION TO DATA SCIENCE</a:t>
            </a:r>
            <a:br>
              <a:rPr lang="en-MY" sz="4400" b="1" dirty="0"/>
            </a:br>
            <a:br>
              <a:rPr lang="en-MY" sz="4400" b="1" dirty="0"/>
            </a:br>
            <a:r>
              <a:rPr lang="en-MY" sz="4400" b="1" dirty="0"/>
              <a:t>Semester 1 2022/2023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A753-6F1B-FA64-C3D1-867C0180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16" y="542918"/>
            <a:ext cx="2550763" cy="18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74D2-9B9B-8CC7-8A80-6BF4771C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Seaborn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35CE-F118-4DF7-5597-2919316C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323232"/>
                </a:solidFill>
                <a:effectLst/>
              </a:rPr>
              <a:t>Seaborn is a library for making statistical graphics in Python. It builds on top of </a:t>
            </a:r>
            <a:r>
              <a:rPr lang="en-US" sz="1800" b="0" i="0" u="none" strike="noStrike" dirty="0">
                <a:solidFill>
                  <a:srgbClr val="323232"/>
                </a:solidFill>
                <a:effectLst/>
                <a:hlinkClick r:id="rId2"/>
              </a:rPr>
              <a:t>matplotlib</a:t>
            </a:r>
            <a:r>
              <a:rPr lang="en-US" sz="1800" b="0" i="0" dirty="0">
                <a:solidFill>
                  <a:srgbClr val="323232"/>
                </a:solidFill>
                <a:effectLst/>
              </a:rPr>
              <a:t> and integrates closely with </a:t>
            </a:r>
            <a:r>
              <a:rPr lang="en-US" sz="1800" b="0" i="0" u="none" strike="noStrike" dirty="0">
                <a:solidFill>
                  <a:srgbClr val="323232"/>
                </a:solidFill>
                <a:effectLst/>
                <a:hlinkClick r:id="rId3"/>
              </a:rPr>
              <a:t>pandas</a:t>
            </a:r>
            <a:r>
              <a:rPr lang="en-US" sz="1800" b="0" i="0" dirty="0">
                <a:solidFill>
                  <a:srgbClr val="323232"/>
                </a:solidFill>
                <a:effectLst/>
              </a:rPr>
              <a:t> data structures.</a:t>
            </a:r>
          </a:p>
          <a:p>
            <a:pPr algn="l"/>
            <a:r>
              <a:rPr lang="en-US" sz="1800" b="0" i="0" dirty="0">
                <a:solidFill>
                  <a:srgbClr val="323232"/>
                </a:solidFill>
                <a:effectLst/>
              </a:rPr>
              <a:t>Seaborn helps you explore and understand your data. Its plotting functions operate on </a:t>
            </a:r>
            <a:r>
              <a:rPr lang="en-US" sz="1800" b="0" i="0" dirty="0" err="1">
                <a:solidFill>
                  <a:srgbClr val="323232"/>
                </a:solidFill>
                <a:effectLst/>
              </a:rPr>
              <a:t>dataframes</a:t>
            </a:r>
            <a:r>
              <a:rPr lang="en-US" sz="1800" b="0" i="0" dirty="0">
                <a:solidFill>
                  <a:srgbClr val="323232"/>
                </a:solidFill>
                <a:effectLst/>
              </a:rPr>
              <a:t> and arrays containing whole datasets and internally perform the necessary semantic mapping and statistical aggregation to produce informative plots. Its dataset-oriented, declarative API lets you focus on what the different elements of your plots mean, rather than on the details of how to draw them.</a:t>
            </a:r>
          </a:p>
          <a:p>
            <a:pPr marL="0" indent="0">
              <a:buNone/>
            </a:pPr>
            <a:endParaRPr lang="en-MY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078F-3090-DB66-00F0-3D025CDCCA5D}"/>
              </a:ext>
            </a:extLst>
          </p:cNvPr>
          <p:cNvSpPr txBox="1"/>
          <p:nvPr/>
        </p:nvSpPr>
        <p:spPr>
          <a:xfrm>
            <a:off x="794870" y="3894053"/>
            <a:ext cx="717176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/>
              <a:t>heatmap = </a:t>
            </a:r>
            <a:r>
              <a:rPr lang="en-MY" i="1" dirty="0" err="1"/>
              <a:t>sns.heatmap</a:t>
            </a:r>
            <a:r>
              <a:rPr lang="en-MY" i="1" dirty="0"/>
              <a:t>(</a:t>
            </a:r>
            <a:r>
              <a:rPr lang="en-MY" i="1" dirty="0" err="1"/>
              <a:t>df.corr</a:t>
            </a:r>
            <a:r>
              <a:rPr lang="en-MY" i="1" dirty="0"/>
              <a:t>(), </a:t>
            </a:r>
            <a:r>
              <a:rPr lang="en-MY" i="1" dirty="0" err="1"/>
              <a:t>annot</a:t>
            </a:r>
            <a:r>
              <a:rPr lang="en-MY" i="1" dirty="0"/>
              <a:t>=True, </a:t>
            </a:r>
            <a:r>
              <a:rPr lang="en-MY" i="1" dirty="0" err="1"/>
              <a:t>cmap</a:t>
            </a:r>
            <a:r>
              <a:rPr lang="en-MY" i="1" dirty="0"/>
              <a:t>="Blues", </a:t>
            </a:r>
            <a:r>
              <a:rPr lang="en-MY" i="1" dirty="0" err="1"/>
              <a:t>fmt</a:t>
            </a:r>
            <a:r>
              <a:rPr lang="en-MY" i="1" dirty="0"/>
              <a:t>='.1g’)</a:t>
            </a:r>
          </a:p>
          <a:p>
            <a:endParaRPr lang="en-MY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i="1" dirty="0" err="1"/>
              <a:t>annot</a:t>
            </a:r>
            <a:r>
              <a:rPr lang="en-MY" sz="1400" i="1" dirty="0"/>
              <a:t>=True </a:t>
            </a:r>
            <a:r>
              <a:rPr lang="en-MY" sz="1400" dirty="0"/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If True, write the data value in each cell. If an array-like with the same shape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, then use this to annotate the heatmap instead of the data. Note that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DataFrames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 will match on position, not index.</a:t>
            </a:r>
            <a:r>
              <a:rPr lang="en-MY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i="1" dirty="0" err="1"/>
              <a:t>cmap</a:t>
            </a:r>
            <a:r>
              <a:rPr lang="en-MY" sz="1400" i="1" dirty="0"/>
              <a:t>=“Blues” </a:t>
            </a:r>
            <a:r>
              <a:rPr lang="en-MY" sz="1400" dirty="0"/>
              <a:t>(</a:t>
            </a:r>
            <a:r>
              <a:rPr lang="en-US" sz="1400" b="0" i="1" dirty="0">
                <a:solidFill>
                  <a:srgbClr val="343663"/>
                </a:solidFill>
                <a:effectLst/>
              </a:rPr>
              <a:t>matplotlib colormap name or object, or list of colors, optional. In this case Blues is used</a:t>
            </a:r>
            <a:r>
              <a:rPr lang="en-MY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i="1" dirty="0" err="1"/>
              <a:t>fmt</a:t>
            </a:r>
            <a:r>
              <a:rPr lang="en-MY" sz="1400" i="1" dirty="0"/>
              <a:t>='.1g’ </a:t>
            </a:r>
            <a:r>
              <a:rPr lang="en-MY" sz="1400" dirty="0"/>
              <a:t>(</a:t>
            </a:r>
            <a:r>
              <a:rPr lang="en-US" sz="1400" b="0" i="0" dirty="0">
                <a:solidFill>
                  <a:srgbClr val="323232"/>
                </a:solidFill>
                <a:effectLst/>
              </a:rPr>
              <a:t>String formatting code to use when adding annotations. ‘.1g refers to 1 significant figure</a:t>
            </a:r>
            <a:r>
              <a:rPr lang="en-MY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1DBA2-17E2-C368-C5B4-F7028DEA2AEB}"/>
              </a:ext>
            </a:extLst>
          </p:cNvPr>
          <p:cNvSpPr txBox="1"/>
          <p:nvPr/>
        </p:nvSpPr>
        <p:spPr>
          <a:xfrm>
            <a:off x="8352117" y="6242447"/>
            <a:ext cx="71717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i="1" dirty="0"/>
              <a:t>Source: https://seaborn.pydata.org/tutorial/introduction.html</a:t>
            </a:r>
          </a:p>
          <a:p>
            <a:r>
              <a:rPr lang="en-MY" sz="1100" i="1" dirty="0"/>
              <a:t>https://seaborn.pydata.org/generated/seaborn.heatmap.html</a:t>
            </a:r>
            <a:endParaRPr lang="en-MY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379138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6CA-D18C-BF6D-EDBA-1D2174A97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592" y="694237"/>
            <a:ext cx="9144000" cy="2387600"/>
          </a:xfrm>
        </p:spPr>
        <p:txBody>
          <a:bodyPr/>
          <a:lstStyle/>
          <a:p>
            <a:r>
              <a:rPr lang="en-MY" dirty="0"/>
              <a:t>Lab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9C899-DC83-7491-B631-B5070E1013E2}"/>
              </a:ext>
            </a:extLst>
          </p:cNvPr>
          <p:cNvSpPr txBox="1"/>
          <p:nvPr/>
        </p:nvSpPr>
        <p:spPr>
          <a:xfrm>
            <a:off x="2651951" y="3475167"/>
            <a:ext cx="3695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MY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M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14AB3-710E-A549-96B1-792BA79D1A93}"/>
              </a:ext>
            </a:extLst>
          </p:cNvPr>
          <p:cNvSpPr txBox="1"/>
          <p:nvPr/>
        </p:nvSpPr>
        <p:spPr>
          <a:xfrm>
            <a:off x="5761957" y="3429000"/>
            <a:ext cx="400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and Dissimilarities Measures</a:t>
            </a:r>
          </a:p>
        </p:txBody>
      </p:sp>
    </p:spTree>
    <p:extLst>
      <p:ext uri="{BB962C8B-B14F-4D97-AF65-F5344CB8AC3E}">
        <p14:creationId xmlns:p14="http://schemas.microsoft.com/office/powerpoint/2010/main" val="28535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C78B-C2AE-87CD-7ACF-DBE87E83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9" y="-6004"/>
            <a:ext cx="10515600" cy="1325563"/>
          </a:xfrm>
        </p:spPr>
        <p:txBody>
          <a:bodyPr/>
          <a:lstStyle/>
          <a:p>
            <a:r>
              <a:rPr lang="en-MY" dirty="0"/>
              <a:t>Vectors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81C6C-CD02-D860-4FA6-230E31956DC5}"/>
              </a:ext>
            </a:extLst>
          </p:cNvPr>
          <p:cNvSpPr txBox="1"/>
          <p:nvPr/>
        </p:nvSpPr>
        <p:spPr>
          <a:xfrm>
            <a:off x="433737" y="4498054"/>
            <a:ext cx="4958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1" dirty="0"/>
              <a:t>.T </a:t>
            </a:r>
            <a:r>
              <a:rPr lang="en-MY" b="1" dirty="0"/>
              <a:t>or </a:t>
            </a:r>
            <a:r>
              <a:rPr lang="en-MY" b="1" i="1" dirty="0"/>
              <a:t>transpose() </a:t>
            </a:r>
            <a:r>
              <a:rPr lang="en-MY" dirty="0"/>
              <a:t>function is used to transpose a vector or matrix. Where it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changes the row elements into column elements and the column elements into row elements</a:t>
            </a:r>
            <a:endParaRPr lang="en-MY" i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97FC68-BB78-A8F9-28E0-E2B7FA89657A}"/>
              </a:ext>
            </a:extLst>
          </p:cNvPr>
          <p:cNvGrpSpPr/>
          <p:nvPr/>
        </p:nvGrpSpPr>
        <p:grpSpPr>
          <a:xfrm>
            <a:off x="176729" y="977793"/>
            <a:ext cx="6142611" cy="3022031"/>
            <a:chOff x="176729" y="977793"/>
            <a:chExt cx="6142611" cy="302203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27AF0B-FE16-ADF4-CF71-94A4C3427124}"/>
                </a:ext>
              </a:extLst>
            </p:cNvPr>
            <p:cNvGrpSpPr/>
            <p:nvPr/>
          </p:nvGrpSpPr>
          <p:grpSpPr>
            <a:xfrm>
              <a:off x="453510" y="1555014"/>
              <a:ext cx="4907651" cy="2444810"/>
              <a:chOff x="556582" y="1918230"/>
              <a:chExt cx="4907651" cy="244481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28DF859-9257-A209-2975-243190171827}"/>
                  </a:ext>
                </a:extLst>
              </p:cNvPr>
              <p:cNvSpPr/>
              <p:nvPr/>
            </p:nvSpPr>
            <p:spPr>
              <a:xfrm>
                <a:off x="2685531" y="3237675"/>
                <a:ext cx="2778702" cy="1125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C43EB32-75AB-ECFE-BA39-B0E4046F9B09}"/>
                  </a:ext>
                </a:extLst>
              </p:cNvPr>
              <p:cNvGrpSpPr/>
              <p:nvPr/>
            </p:nvGrpSpPr>
            <p:grpSpPr>
              <a:xfrm>
                <a:off x="556582" y="1918230"/>
                <a:ext cx="4907651" cy="2276595"/>
                <a:chOff x="829955" y="1870807"/>
                <a:chExt cx="4907651" cy="227659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087A0D2-65FC-C509-F526-983E9A21F746}"/>
                    </a:ext>
                  </a:extLst>
                </p:cNvPr>
                <p:cNvSpPr/>
                <p:nvPr/>
              </p:nvSpPr>
              <p:spPr>
                <a:xfrm>
                  <a:off x="2948247" y="1918755"/>
                  <a:ext cx="2778702" cy="11253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BD6704-A839-F758-670D-7C7531A63CD2}"/>
                    </a:ext>
                  </a:extLst>
                </p:cNvPr>
                <p:cNvSpPr txBox="1"/>
                <p:nvPr/>
              </p:nvSpPr>
              <p:spPr>
                <a:xfrm>
                  <a:off x="829955" y="1870807"/>
                  <a:ext cx="22206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b="1" dirty="0"/>
                    <a:t>Row vector 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F8B54D-82F0-A96A-9B5B-7695D8EBF2A6}"/>
                    </a:ext>
                  </a:extLst>
                </p:cNvPr>
                <p:cNvSpPr txBox="1"/>
                <p:nvPr/>
              </p:nvSpPr>
              <p:spPr>
                <a:xfrm>
                  <a:off x="829955" y="2838810"/>
                  <a:ext cx="22206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b="1" dirty="0"/>
                    <a:t>Column vector 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F737013-740E-5E0D-4E46-C8EC958B4A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2633" y="2424805"/>
                      <a:ext cx="15540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M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M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MY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F737013-740E-5E0D-4E46-C8EC958B4A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2633" y="2424805"/>
                      <a:ext cx="155401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13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M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9C999223-0183-5C81-8631-F0755C243C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2633" y="3429000"/>
                      <a:ext cx="875176" cy="7184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M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M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MY" dirty="0"/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9C999223-0183-5C81-8631-F0755C243C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2633" y="3429000"/>
                      <a:ext cx="875176" cy="7184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M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17A9353-10F6-E6A7-23AD-B1595F5D2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58695"/>
                <a:stretch/>
              </p:blipFill>
              <p:spPr>
                <a:xfrm>
                  <a:off x="3210945" y="2424805"/>
                  <a:ext cx="2305067" cy="361953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50D42C9C-F786-9131-C349-59B59C67EC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9634"/>
                <a:stretch/>
              </p:blipFill>
              <p:spPr>
                <a:xfrm>
                  <a:off x="3210945" y="3521777"/>
                  <a:ext cx="2305067" cy="441363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5FD3851-4184-4E03-C71B-6AE6A1729563}"/>
                    </a:ext>
                  </a:extLst>
                </p:cNvPr>
                <p:cNvSpPr txBox="1"/>
                <p:nvPr/>
              </p:nvSpPr>
              <p:spPr>
                <a:xfrm>
                  <a:off x="3050641" y="1986970"/>
                  <a:ext cx="2686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dirty="0"/>
                    <a:t>How to execute in python  </a:t>
                  </a: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75734B-CC38-6754-98EA-88E533A77715}"/>
                </a:ext>
              </a:extLst>
            </p:cNvPr>
            <p:cNvSpPr txBox="1"/>
            <p:nvPr/>
          </p:nvSpPr>
          <p:spPr>
            <a:xfrm>
              <a:off x="176729" y="977793"/>
              <a:ext cx="6142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400" b="1" dirty="0"/>
                <a:t>Type of Vectors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305F5D-EDF7-75BA-F210-B2EA927A126F}"/>
              </a:ext>
            </a:extLst>
          </p:cNvPr>
          <p:cNvGrpSpPr/>
          <p:nvPr/>
        </p:nvGrpSpPr>
        <p:grpSpPr>
          <a:xfrm>
            <a:off x="4315690" y="628597"/>
            <a:ext cx="8576087" cy="5904830"/>
            <a:chOff x="4315690" y="628597"/>
            <a:chExt cx="8576087" cy="590483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A5E1A8-88E8-0628-6101-49B34EC50982}"/>
                </a:ext>
              </a:extLst>
            </p:cNvPr>
            <p:cNvGrpSpPr/>
            <p:nvPr/>
          </p:nvGrpSpPr>
          <p:grpSpPr>
            <a:xfrm>
              <a:off x="5966262" y="628597"/>
              <a:ext cx="6142611" cy="1399024"/>
              <a:chOff x="5966262" y="628597"/>
              <a:chExt cx="6142611" cy="13990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715654E-CBA5-01B1-B7A2-A0ECC23FC3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9340" y="1381290"/>
                    <a:ext cx="5073040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MY" i="1" dirty="0" err="1"/>
                      <a:t>np.linalg.norm</a:t>
                    </a:r>
                    <a:r>
                      <a:rPr lang="en-MY" i="1" dirty="0"/>
                      <a:t>() </a:t>
                    </a:r>
                    <a:r>
                      <a:rPr lang="en-MY" dirty="0"/>
                      <a:t>function is used to compute the norm 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MY" i="1" dirty="0"/>
                      <a:t>  </a:t>
                    </a: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715654E-CBA5-01B1-B7A2-A0ECC23FC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340" y="1381290"/>
                    <a:ext cx="5073040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41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B8F382E-B0D3-CC41-086F-CBAC64270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262" y="628597"/>
                    <a:ext cx="6142611" cy="704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The </a:t>
                    </a:r>
                    <a:r>
                      <a:rPr lang="en-US" b="1" dirty="0"/>
                      <a:t>norm </a:t>
                    </a:r>
                    <a:r>
                      <a:rPr lang="en-US" dirty="0"/>
                      <a:t>of a vector is a measure of its length is denoted as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MY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MY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a14:m>
                    <a:endParaRPr lang="en-MY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B8F382E-B0D3-CC41-086F-CBAC642707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6262" y="628597"/>
                    <a:ext cx="6142611" cy="7047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94" t="-17241" b="-94828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22A71A-DED1-4645-452F-7B3B755D61C8}"/>
                </a:ext>
              </a:extLst>
            </p:cNvPr>
            <p:cNvSpPr txBox="1"/>
            <p:nvPr/>
          </p:nvSpPr>
          <p:spPr>
            <a:xfrm>
              <a:off x="5872051" y="2359092"/>
              <a:ext cx="6142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000" b="1" dirty="0"/>
                <a:t>To determine the angle between 2 vectors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F3D1339-89A3-A584-175D-C40C52466C74}"/>
                </a:ext>
              </a:extLst>
            </p:cNvPr>
            <p:cNvGrpSpPr/>
            <p:nvPr/>
          </p:nvGrpSpPr>
          <p:grpSpPr>
            <a:xfrm>
              <a:off x="4315690" y="2918525"/>
              <a:ext cx="8576087" cy="2403856"/>
              <a:chOff x="4814454" y="3868855"/>
              <a:chExt cx="8576087" cy="24038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E38A1E4-778C-C661-AA2E-A5601F49E345}"/>
                      </a:ext>
                    </a:extLst>
                  </p:cNvPr>
                  <p:cNvSpPr txBox="1"/>
                  <p:nvPr/>
                </p:nvSpPr>
                <p:spPr>
                  <a:xfrm>
                    <a:off x="6319340" y="3868855"/>
                    <a:ext cx="615141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  =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MY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a14:m>
                    <a:endParaRPr lang="en-MY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E38A1E4-778C-C661-AA2E-A5601F49E3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340" y="3868855"/>
                    <a:ext cx="61514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3252077-EC71-11A0-F00C-CC2FD1BF48D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9340" y="4355200"/>
                    <a:ext cx="6289962" cy="495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MY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a14:m>
                    <a:r>
                      <a:rPr lang="en-MY" b="0" dirty="0"/>
                      <a:t>  = 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endParaRPr lang="en-MY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3252077-EC71-11A0-F00C-CC2FD1BF4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340" y="4355200"/>
                    <a:ext cx="6289962" cy="495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B0A04E2-9A22-B0D0-1E87-245D8F248D62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454" y="4879956"/>
                    <a:ext cx="6325984" cy="7146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MY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MY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MY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MY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B0A04E2-9A22-B0D0-1E87-245D8F248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4454" y="4879956"/>
                    <a:ext cx="6325984" cy="7146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76C96C6-1C73-7CA1-FCCA-4FFF6B1626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9098" y="5430720"/>
                <a:ext cx="748146" cy="499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5EABE01-6635-26BD-4E46-1799E2DBB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82793" y="5448384"/>
                <a:ext cx="931026" cy="4549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C2CC9A1-A7CB-028F-35EF-E99B8A3E6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7677" y="5084102"/>
                <a:ext cx="12291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037A0B8-BE1D-AF3D-AC83-5602292C1860}"/>
                  </a:ext>
                </a:extLst>
              </p:cNvPr>
              <p:cNvSpPr txBox="1"/>
              <p:nvPr/>
            </p:nvSpPr>
            <p:spPr>
              <a:xfrm>
                <a:off x="6107084" y="5860071"/>
                <a:ext cx="128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i="1" dirty="0" err="1"/>
                  <a:t>np.arccos</a:t>
                </a:r>
                <a:r>
                  <a:rPr lang="en-MY" i="1" dirty="0"/>
                  <a:t> ()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1D342EB-50B0-F078-501F-475819D25D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8598" y="4850977"/>
                    <a:ext cx="311194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MY" i="1" dirty="0"/>
                      <a:t>np.dot(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r>
                      <a:rPr lang="en-MY" i="1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1D342EB-50B0-F078-501F-475819D25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8598" y="4850977"/>
                    <a:ext cx="311194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6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0F636BB-FAD3-AEDB-0B29-EE5B93E24B0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677" y="5903379"/>
                    <a:ext cx="36730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MY" i="1" dirty="0" err="1"/>
                      <a:t>np.linalg.norm</a:t>
                    </a:r>
                    <a:r>
                      <a:rPr lang="en-MY" i="1" dirty="0"/>
                      <a:t>(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en-MY" i="1" dirty="0"/>
                      <a:t>)*</a:t>
                    </a:r>
                    <a:r>
                      <a:rPr lang="en-MY" i="1" dirty="0" err="1"/>
                      <a:t>np.linalg.norm</a:t>
                    </a:r>
                    <a:r>
                      <a:rPr lang="en-MY" i="1" dirty="0"/>
                      <a:t>(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r>
                      <a:rPr lang="en-MY" i="1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0F636BB-FAD3-AEDB-0B29-EE5B93E24B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677" y="5903379"/>
                    <a:ext cx="367308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27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E6E298E-CA31-1106-A1BB-D8D9ADC566AD}"/>
                </a:ext>
              </a:extLst>
            </p:cNvPr>
            <p:cNvSpPr/>
            <p:nvPr/>
          </p:nvSpPr>
          <p:spPr>
            <a:xfrm>
              <a:off x="4838007" y="5972175"/>
              <a:ext cx="7586748" cy="561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7347B6C-609F-6968-7A5D-73C42D0E4270}"/>
                </a:ext>
              </a:extLst>
            </p:cNvPr>
            <p:cNvGrpSpPr/>
            <p:nvPr/>
          </p:nvGrpSpPr>
          <p:grpSpPr>
            <a:xfrm>
              <a:off x="4375296" y="5972175"/>
              <a:ext cx="8287233" cy="388428"/>
              <a:chOff x="3821640" y="6336611"/>
              <a:chExt cx="8287233" cy="38842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10C0347-8EEC-7AA0-DC89-CF2A42D0D073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819" y="6355707"/>
                    <a:ext cx="7329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MY" i="1" dirty="0"/>
                      <a:t>theta = </a:t>
                    </a:r>
                    <a:r>
                      <a:rPr lang="en-MY" i="1" dirty="0" err="1"/>
                      <a:t>np.arccos</a:t>
                    </a:r>
                    <a:r>
                      <a:rPr lang="en-MY" i="1" dirty="0"/>
                      <a:t>(np.dot(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en-MY" i="1" dirty="0"/>
                      <a:t>, 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r>
                      <a:rPr lang="en-MY" i="1" dirty="0"/>
                      <a:t>)/(</a:t>
                    </a:r>
                    <a:r>
                      <a:rPr lang="en-MY" i="1" dirty="0" err="1"/>
                      <a:t>np.linalg.norm</a:t>
                    </a:r>
                    <a:r>
                      <a:rPr lang="en-MY" i="1" dirty="0"/>
                      <a:t>(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en-MY" i="1" dirty="0"/>
                      <a:t>)*</a:t>
                    </a:r>
                    <a:r>
                      <a:rPr lang="en-MY" i="1" dirty="0" err="1"/>
                      <a:t>np.linalg.norm</a:t>
                    </a:r>
                    <a:r>
                      <a:rPr lang="en-MY" i="1" dirty="0"/>
                      <a:t>(</a:t>
                    </a:r>
                    <a14:m>
                      <m:oMath xmlns:m="http://schemas.openxmlformats.org/officeDocument/2006/math"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r>
                      <a:rPr lang="en-MY" i="1" dirty="0"/>
                      <a:t>)))</a:t>
                    </a: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10C0347-8EEC-7AA0-DC89-CF2A42D0D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819" y="6355707"/>
                    <a:ext cx="73290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9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5CFBA20-E141-0DA7-BB50-7B4763E2BBEB}"/>
                      </a:ext>
                    </a:extLst>
                  </p:cNvPr>
                  <p:cNvSpPr txBox="1"/>
                  <p:nvPr/>
                </p:nvSpPr>
                <p:spPr>
                  <a:xfrm>
                    <a:off x="3821640" y="6336611"/>
                    <a:ext cx="153952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</m:oMath>
                      </m:oMathPara>
                    </a14:m>
                    <a:endParaRPr lang="en-MY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5CFBA20-E141-0DA7-BB50-7B4763E2BB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1640" y="6336611"/>
                    <a:ext cx="15395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A8156890-C9E1-FADE-E1FE-CA869CB63CAA}"/>
              </a:ext>
            </a:extLst>
          </p:cNvPr>
          <p:cNvSpPr/>
          <p:nvPr/>
        </p:nvSpPr>
        <p:spPr>
          <a:xfrm>
            <a:off x="5452897" y="-48036"/>
            <a:ext cx="6760453" cy="6905812"/>
          </a:xfrm>
          <a:prstGeom prst="rect">
            <a:avLst/>
          </a:prstGeom>
          <a:solidFill>
            <a:schemeClr val="accent4">
              <a:lumMod val="20000"/>
              <a:lumOff val="8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847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E6A8849-DE83-11D3-352A-A4A05D7F9159}"/>
              </a:ext>
            </a:extLst>
          </p:cNvPr>
          <p:cNvSpPr/>
          <p:nvPr/>
        </p:nvSpPr>
        <p:spPr>
          <a:xfrm>
            <a:off x="6090302" y="-23906"/>
            <a:ext cx="6096000" cy="6905812"/>
          </a:xfrm>
          <a:prstGeom prst="rect">
            <a:avLst/>
          </a:prstGeom>
          <a:solidFill>
            <a:schemeClr val="accent4">
              <a:lumMod val="20000"/>
              <a:lumOff val="8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A0DCD4-8AE4-4810-A859-465309099C35}"/>
              </a:ext>
            </a:extLst>
          </p:cNvPr>
          <p:cNvSpPr/>
          <p:nvPr/>
        </p:nvSpPr>
        <p:spPr>
          <a:xfrm>
            <a:off x="660217" y="5865582"/>
            <a:ext cx="4156674" cy="561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78AC60-6F70-DA3A-2C99-F1DDD4B7CE7F}"/>
                  </a:ext>
                </a:extLst>
              </p:cNvPr>
              <p:cNvSpPr txBox="1"/>
              <p:nvPr/>
            </p:nvSpPr>
            <p:spPr>
              <a:xfrm>
                <a:off x="355437" y="447463"/>
                <a:ext cx="512498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dirty="0"/>
                  <a:t>The </a:t>
                </a:r>
                <a:r>
                  <a:rPr lang="en-MY" b="1" dirty="0"/>
                  <a:t>cross product </a:t>
                </a:r>
                <a:r>
                  <a:rPr lang="en-MY" dirty="0"/>
                  <a:t>between two vectors,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MY" dirty="0"/>
                  <a:t> is written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MY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MY" dirty="0"/>
                  <a:t>. The geometric interpretation of the cross product is a vector perpendicular to both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with length equal to the area enclosed by the parallelogram created by the two vectors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78AC60-6F70-DA3A-2C99-F1DDD4B7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7" y="447463"/>
                <a:ext cx="5124987" cy="1477328"/>
              </a:xfrm>
              <a:prstGeom prst="rect">
                <a:avLst/>
              </a:prstGeom>
              <a:blipFill>
                <a:blip r:embed="rId2"/>
                <a:stretch>
                  <a:fillRect l="-951" t="-2058" r="-1665" b="-535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83578-37E7-B776-854A-5982ECE7EC79}"/>
              </a:ext>
            </a:extLst>
          </p:cNvPr>
          <p:cNvGrpSpPr/>
          <p:nvPr/>
        </p:nvGrpSpPr>
        <p:grpSpPr>
          <a:xfrm>
            <a:off x="421178" y="1924791"/>
            <a:ext cx="3483428" cy="2768931"/>
            <a:chOff x="756558" y="2107869"/>
            <a:chExt cx="3903242" cy="304918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9FBA4D9-284E-1970-F1CF-744EDB4A4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58" y="2107869"/>
              <a:ext cx="3903242" cy="304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B1E780F-45BE-1554-6884-B6C732E43C3D}"/>
                    </a:ext>
                  </a:extLst>
                </p:cNvPr>
                <p:cNvSpPr txBox="1"/>
                <p:nvPr/>
              </p:nvSpPr>
              <p:spPr>
                <a:xfrm>
                  <a:off x="1191986" y="2912320"/>
                  <a:ext cx="103958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MY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MY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B1E780F-45BE-1554-6884-B6C732E43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986" y="2912320"/>
                  <a:ext cx="10395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B75E80B-512D-B239-8B8C-4512ABC9A649}"/>
                    </a:ext>
                  </a:extLst>
                </p:cNvPr>
                <p:cNvSpPr txBox="1"/>
                <p:nvPr/>
              </p:nvSpPr>
              <p:spPr>
                <a:xfrm>
                  <a:off x="2383972" y="3892034"/>
                  <a:ext cx="11266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MY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MY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MY" dirty="0"/>
                    <a:t>|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B75E80B-512D-B239-8B8C-4512ABC9A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972" y="3892034"/>
                  <a:ext cx="11266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" t="-10909" r="-3636" b="-38182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2D71BB-6DDF-DD6C-6D21-2F0998B6AD9A}"/>
                    </a:ext>
                  </a:extLst>
                </p:cNvPr>
                <p:cNvSpPr txBox="1"/>
                <p:nvPr/>
              </p:nvSpPr>
              <p:spPr>
                <a:xfrm>
                  <a:off x="1439993" y="4787724"/>
                  <a:ext cx="139337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MY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2D71BB-6DDF-DD6C-6D21-2F0998B6A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993" y="4787724"/>
                  <a:ext cx="139337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8E5296C-3866-25C9-F26B-5F33FB7B45C8}"/>
                    </a:ext>
                  </a:extLst>
                </p:cNvPr>
                <p:cNvSpPr txBox="1"/>
                <p:nvPr/>
              </p:nvSpPr>
              <p:spPr>
                <a:xfrm>
                  <a:off x="1148443" y="3707368"/>
                  <a:ext cx="47116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MY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8E5296C-3866-25C9-F26B-5F33FB7B4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443" y="3707368"/>
                  <a:ext cx="4711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9F36DC-E861-7AD5-CD30-7945DBE67175}"/>
                  </a:ext>
                </a:extLst>
              </p:cNvPr>
              <p:cNvSpPr txBox="1"/>
              <p:nvPr/>
            </p:nvSpPr>
            <p:spPr>
              <a:xfrm>
                <a:off x="759012" y="596154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i="1" dirty="0" err="1"/>
                  <a:t>np.cross</a:t>
                </a:r>
                <a:r>
                  <a:rPr lang="en-MY" i="1" dirty="0"/>
                  <a:t>(v, w) </a:t>
                </a:r>
                <a:r>
                  <a:rPr lang="en-MY" dirty="0"/>
                  <a:t>is used to find the</a:t>
                </a:r>
                <a:r>
                  <a:rPr lang="en-MY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MY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MY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MY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MY" dirty="0"/>
                  <a:t> </a:t>
                </a:r>
                <a:r>
                  <a:rPr lang="en-MY" i="1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9F36DC-E861-7AD5-CD30-7945DBE6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2" y="596154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l="-900" t="-9836" b="-245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B17E74-786A-2199-CF41-EDB3B5CD2F30}"/>
                  </a:ext>
                </a:extLst>
              </p:cNvPr>
              <p:cNvSpPr txBox="1"/>
              <p:nvPr/>
            </p:nvSpPr>
            <p:spPr>
              <a:xfrm>
                <a:off x="493875" y="4735544"/>
                <a:ext cx="4863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Y" dirty="0"/>
                  <a:t>Let </a:t>
                </a:r>
                <a14:m>
                  <m:oMath xmlns:m="http://schemas.openxmlformats.org/officeDocument/2006/math">
                    <m:r>
                      <a:rPr lang="en-MY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M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MY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MY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MY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M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B17E74-786A-2199-CF41-EDB3B5CD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5" y="4735544"/>
                <a:ext cx="4863383" cy="276999"/>
              </a:xfrm>
              <a:prstGeom prst="rect">
                <a:avLst/>
              </a:prstGeom>
              <a:blipFill>
                <a:blip r:embed="rId9"/>
                <a:stretch>
                  <a:fillRect l="-2882" t="-28889" b="-5111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67DA0A-A49F-4059-1140-7106738FA14C}"/>
                  </a:ext>
                </a:extLst>
              </p:cNvPr>
              <p:cNvSpPr txBox="1"/>
              <p:nvPr/>
            </p:nvSpPr>
            <p:spPr>
              <a:xfrm>
                <a:off x="405823" y="5105487"/>
                <a:ext cx="64491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MY" sz="1600" dirty="0">
                    <a:solidFill>
                      <a:schemeClr val="tx1"/>
                    </a:solidFill>
                  </a:rPr>
                  <a:t>Then ,</a:t>
                </a:r>
              </a:p>
              <a:p>
                <a:pPr/>
                <a:r>
                  <a:rPr lang="en-MY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MY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MY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MY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MY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MY" sz="16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MY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MY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MY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MY" sz="16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MY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MY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MY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MY" sz="16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M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MY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MY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67DA0A-A49F-4059-1140-7106738F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3" y="5105487"/>
                <a:ext cx="6449189" cy="584775"/>
              </a:xfrm>
              <a:prstGeom prst="rect">
                <a:avLst/>
              </a:prstGeom>
              <a:blipFill>
                <a:blip r:embed="rId10"/>
                <a:stretch>
                  <a:fillRect l="-567" t="-3158" b="-526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14997737-6582-31A3-C76E-018DA30B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1302"/>
            <a:ext cx="4845423" cy="1325563"/>
          </a:xfrm>
        </p:spPr>
        <p:txBody>
          <a:bodyPr/>
          <a:lstStyle/>
          <a:p>
            <a:r>
              <a:rPr lang="en-MY" dirty="0"/>
              <a:t>Matrix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F7F8-D8CD-8C4A-846A-8FD0785C01CF}"/>
              </a:ext>
            </a:extLst>
          </p:cNvPr>
          <p:cNvGrpSpPr/>
          <p:nvPr/>
        </p:nvGrpSpPr>
        <p:grpSpPr>
          <a:xfrm>
            <a:off x="6147943" y="1468463"/>
            <a:ext cx="6316896" cy="4461139"/>
            <a:chOff x="6147943" y="1468463"/>
            <a:chExt cx="6316896" cy="44611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BA71CE-E87B-DD38-8B5D-96D75B16BF1C}"/>
                    </a:ext>
                  </a:extLst>
                </p:cNvPr>
                <p:cNvSpPr txBox="1"/>
                <p:nvPr/>
              </p:nvSpPr>
              <p:spPr>
                <a:xfrm>
                  <a:off x="6147943" y="1468463"/>
                  <a:ext cx="1951625" cy="651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MY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MY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MY" sz="16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MY" sz="1600" dirty="0"/>
                    <a:t> 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BA71CE-E87B-DD38-8B5D-96D75B16B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943" y="1468463"/>
                  <a:ext cx="1951625" cy="651845"/>
                </a:xfrm>
                <a:prstGeom prst="rect">
                  <a:avLst/>
                </a:prstGeom>
                <a:blipFill>
                  <a:blip r:embed="rId11"/>
                  <a:stretch>
                    <a:fillRect l="-313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E6D715-AA3B-E7C2-C7D2-2E616655A58F}"/>
                </a:ext>
              </a:extLst>
            </p:cNvPr>
            <p:cNvSpPr/>
            <p:nvPr/>
          </p:nvSpPr>
          <p:spPr>
            <a:xfrm>
              <a:off x="8151511" y="1468463"/>
              <a:ext cx="4034791" cy="1075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848194-F3F4-2DC9-DF28-6CE8BDBFE328}"/>
                    </a:ext>
                  </a:extLst>
                </p:cNvPr>
                <p:cNvSpPr txBox="1"/>
                <p:nvPr/>
              </p:nvSpPr>
              <p:spPr>
                <a:xfrm>
                  <a:off x="8213594" y="1661813"/>
                  <a:ext cx="425124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MY" sz="1600" dirty="0"/>
                    <a:t>A =</a:t>
                  </a:r>
                  <a:r>
                    <a:rPr lang="en-MY" sz="1600" dirty="0" err="1"/>
                    <a:t>np.array</a:t>
                  </a:r>
                  <a:r>
                    <a:rPr lang="en-MY" sz="1600" dirty="0"/>
                    <a:t>([[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n-MY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n-MY" sz="1600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lang="en-MY" sz="1600" dirty="0"/>
                    <a:t>],[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MY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MY" sz="1600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MY" sz="1600" dirty="0"/>
                    <a:t>]</a:t>
                  </a:r>
                </a:p>
                <a:p>
                  <a:r>
                    <a:rPr lang="en-MY" sz="1600" dirty="0"/>
                    <a:t>		,[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MY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MY" sz="1600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MY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MY" sz="1600" dirty="0"/>
                    <a:t>]])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848194-F3F4-2DC9-DF28-6CE8BDBFE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594" y="1661813"/>
                  <a:ext cx="4251245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716" t="-3125" b="-125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352DAE-0FFB-978D-D619-C7154C55AABD}"/>
                </a:ext>
              </a:extLst>
            </p:cNvPr>
            <p:cNvSpPr txBox="1"/>
            <p:nvPr/>
          </p:nvSpPr>
          <p:spPr>
            <a:xfrm>
              <a:off x="6216364" y="5037050"/>
              <a:ext cx="6096000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dirty="0"/>
                <a:t>Let the array has a dimension of </a:t>
              </a:r>
              <a:r>
                <a:rPr lang="en-MY" b="0" i="0" dirty="0">
                  <a:solidFill>
                    <a:srgbClr val="273239"/>
                  </a:solidFill>
                  <a:effectLst/>
                  <a:latin typeface="urw-din"/>
                </a:rPr>
                <a:t>[r x c].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matrix [r] : prints row at r index</a:t>
              </a:r>
              <a:r>
                <a:rPr lang="en-MY" sz="1600" b="0" i="0" dirty="0">
                  <a:solidFill>
                    <a:srgbClr val="273239"/>
                  </a:solidFill>
                  <a:effectLst/>
                  <a:latin typeface="urw-din"/>
                </a:rPr>
                <a:t>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matrix[ : , c] : prints column at c index</a:t>
              </a:r>
              <a:endParaRPr lang="en-MY" sz="1600" b="0" i="0" dirty="0">
                <a:solidFill>
                  <a:srgbClr val="273239"/>
                </a:solidFill>
                <a:effectLst/>
                <a:latin typeface="urw-din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5624A2-8F33-B031-7986-34E5C6CE756F}"/>
                </a:ext>
              </a:extLst>
            </p:cNvPr>
            <p:cNvSpPr txBox="1"/>
            <p:nvPr/>
          </p:nvSpPr>
          <p:spPr>
            <a:xfrm>
              <a:off x="6162576" y="2797163"/>
              <a:ext cx="60960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600" dirty="0"/>
                <a:t>The following function is used to find</a:t>
              </a:r>
            </a:p>
            <a:p>
              <a:endParaRPr lang="en-MY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MY" sz="1600" dirty="0"/>
                <a:t>row x column  : </a:t>
              </a:r>
              <a:r>
                <a:rPr lang="en-MY" sz="1600" i="1" dirty="0" err="1"/>
                <a:t>matrix.shape</a:t>
              </a:r>
              <a:endParaRPr lang="en-MY" sz="16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MY" sz="1600" dirty="0"/>
                <a:t>Number of elements : </a:t>
              </a:r>
              <a:r>
                <a:rPr lang="en-MY" sz="1600" i="1" dirty="0" err="1"/>
                <a:t>matrix.size</a:t>
              </a:r>
              <a:endParaRPr lang="en-MY" sz="16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MY" sz="1600" dirty="0"/>
                <a:t>Bytes : </a:t>
              </a:r>
              <a:r>
                <a:rPr lang="en-MY" sz="1600" i="1" dirty="0" err="1"/>
                <a:t>matrix.nbytes</a:t>
              </a:r>
              <a:endParaRPr lang="en-MY" sz="16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MY" sz="1600" dirty="0"/>
                <a:t>Dimension : </a:t>
              </a:r>
              <a:r>
                <a:rPr lang="en-MY" sz="1600" i="1" dirty="0" err="1"/>
                <a:t>matrix.ndim</a:t>
              </a:r>
              <a:r>
                <a:rPr lang="en-MY" sz="1600" dirty="0"/>
                <a:t> </a:t>
              </a:r>
            </a:p>
            <a:p>
              <a:endParaRPr lang="en-MY" sz="1400" dirty="0"/>
            </a:p>
            <a:p>
              <a:r>
                <a:rPr lang="en-MY" sz="1600" dirty="0"/>
                <a:t>of the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6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262FE-580C-6C6D-FE41-49B0E537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134" y="25153"/>
            <a:ext cx="3430601" cy="2313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47D5B-2CB2-C0E6-D7BB-0B9B0234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412190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/>
              <a:t>Dissimilarity Measures</a:t>
            </a:r>
            <a:br>
              <a:rPr lang="en-MY" dirty="0"/>
            </a:b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02644-BBD9-5AA1-9199-6F3567B42159}"/>
              </a:ext>
            </a:extLst>
          </p:cNvPr>
          <p:cNvSpPr txBox="1"/>
          <p:nvPr/>
        </p:nvSpPr>
        <p:spPr>
          <a:xfrm>
            <a:off x="676835" y="1329305"/>
            <a:ext cx="8059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MY" sz="2400" b="1" dirty="0" err="1">
                <a:latin typeface="+mn-lt"/>
              </a:rPr>
              <a:t>Minkowski</a:t>
            </a:r>
            <a:r>
              <a:rPr lang="en-MY" sz="2400" b="1" dirty="0">
                <a:latin typeface="+mn-lt"/>
              </a:rPr>
              <a:t> Distance is a generalization of Euclidean Distance</a:t>
            </a:r>
          </a:p>
        </p:txBody>
      </p:sp>
      <p:pic>
        <p:nvPicPr>
          <p:cNvPr id="12" name="Picture 48">
            <a:extLst>
              <a:ext uri="{FF2B5EF4-FFF2-40B4-BE49-F238E27FC236}">
                <a16:creationId xmlns:a16="http://schemas.microsoft.com/office/drawing/2014/main" id="{D6A00B47-D0FF-86A8-AB59-BC38CC27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3" y="1882271"/>
            <a:ext cx="3676090" cy="91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ECD57-E679-3F06-9331-1366AA34AA27}"/>
              </a:ext>
            </a:extLst>
          </p:cNvPr>
          <p:cNvSpPr txBox="1"/>
          <p:nvPr/>
        </p:nvSpPr>
        <p:spPr>
          <a:xfrm>
            <a:off x="4993904" y="2087028"/>
            <a:ext cx="609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MY" sz="1100" dirty="0">
                <a:latin typeface="+mn-lt"/>
              </a:rPr>
              <a:t>Where </a:t>
            </a:r>
            <a:r>
              <a:rPr lang="en-MY" sz="1100" i="1" dirty="0">
                <a:latin typeface="+mn-lt"/>
                <a:cs typeface="Times New Roman" panose="02020603050405020304" pitchFamily="18" charset="0"/>
              </a:rPr>
              <a:t>r</a:t>
            </a:r>
            <a:r>
              <a:rPr lang="en-MY" sz="1100" dirty="0">
                <a:latin typeface="+mn-lt"/>
              </a:rPr>
              <a:t> is a parameter, </a:t>
            </a:r>
            <a:r>
              <a:rPr lang="en-MY" sz="1100" i="1" dirty="0">
                <a:latin typeface="+mn-lt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MY" sz="1100" dirty="0">
                <a:latin typeface="+mn-lt"/>
              </a:rPr>
              <a:t> is the number of dimensions (attributes) and </a:t>
            </a:r>
            <a:r>
              <a:rPr lang="en-MY" sz="1100" i="1" dirty="0" err="1">
                <a:latin typeface="+mn-lt"/>
                <a:cs typeface="Times New Roman" panose="02020603050405020304" pitchFamily="18" charset="0"/>
              </a:rPr>
              <a:t>x</a:t>
            </a:r>
            <a:r>
              <a:rPr lang="en-MY" sz="1100" i="1" baseline="-25000" dirty="0" err="1">
                <a:latin typeface="+mn-lt"/>
                <a:cs typeface="Times New Roman" panose="02020603050405020304" pitchFamily="18" charset="0"/>
              </a:rPr>
              <a:t>k</a:t>
            </a:r>
            <a:r>
              <a:rPr lang="en-MY" sz="1100" dirty="0">
                <a:latin typeface="+mn-lt"/>
              </a:rPr>
              <a:t> and </a:t>
            </a:r>
            <a:r>
              <a:rPr lang="en-MY" sz="1100" i="1" dirty="0" err="1">
                <a:latin typeface="+mn-lt"/>
                <a:cs typeface="Times New Roman" panose="02020603050405020304" pitchFamily="18" charset="0"/>
              </a:rPr>
              <a:t>y</a:t>
            </a:r>
            <a:r>
              <a:rPr lang="en-MY" sz="1100" i="1" baseline="-25000" dirty="0" err="1">
                <a:latin typeface="+mn-lt"/>
                <a:cs typeface="Times New Roman" panose="02020603050405020304" pitchFamily="18" charset="0"/>
              </a:rPr>
              <a:t>k</a:t>
            </a:r>
            <a:r>
              <a:rPr lang="en-MY" sz="1100" dirty="0">
                <a:latin typeface="+mn-lt"/>
              </a:rPr>
              <a:t> are, respectively, the </a:t>
            </a:r>
            <a:r>
              <a:rPr lang="en-MY" sz="1100" i="1" dirty="0">
                <a:latin typeface="+mn-lt"/>
                <a:cs typeface="Times New Roman" panose="02020603050405020304" pitchFamily="18" charset="0"/>
              </a:rPr>
              <a:t>k</a:t>
            </a:r>
            <a:r>
              <a:rPr lang="en-MY" sz="1100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MY" sz="1100" dirty="0">
                <a:latin typeface="+mn-lt"/>
              </a:rPr>
              <a:t> attributes (components) or data objects </a:t>
            </a:r>
            <a:r>
              <a:rPr lang="en-MY" sz="11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MY" sz="1100" dirty="0">
                <a:latin typeface="+mn-lt"/>
              </a:rPr>
              <a:t> and </a:t>
            </a:r>
            <a:r>
              <a:rPr lang="en-MY" sz="1100" b="1" i="1" dirty="0">
                <a:latin typeface="+mn-lt"/>
                <a:cs typeface="Times New Roman" panose="02020603050405020304" pitchFamily="18" charset="0"/>
              </a:rPr>
              <a:t>y</a:t>
            </a:r>
            <a:r>
              <a:rPr lang="en-MY" sz="1100" dirty="0">
                <a:latin typeface="+mn-lt"/>
              </a:rPr>
              <a:t>. 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x =(x</a:t>
            </a:r>
            <a:r>
              <a:rPr lang="en-US" sz="1100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, …, </a:t>
            </a:r>
            <a:r>
              <a:rPr lang="en-US" sz="1100" dirty="0" err="1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1100" baseline="-25000" dirty="0" err="1">
                <a:latin typeface="+mn-lt"/>
                <a:cs typeface="Times New Roman" panose="02020603050405020304" pitchFamily="18" charset="0"/>
              </a:rPr>
              <a:t>n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) and y =(y</a:t>
            </a:r>
            <a:r>
              <a:rPr lang="en-US" sz="1100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, …, </a:t>
            </a:r>
            <a:r>
              <a:rPr lang="en-US" sz="1100" dirty="0" err="1">
                <a:latin typeface="+mn-lt"/>
                <a:cs typeface="Times New Roman" panose="02020603050405020304" pitchFamily="18" charset="0"/>
              </a:rPr>
              <a:t>y</a:t>
            </a:r>
            <a:r>
              <a:rPr lang="en-US" sz="1100" baseline="-25000" dirty="0" err="1">
                <a:latin typeface="+mn-lt"/>
                <a:cs typeface="Times New Roman" panose="02020603050405020304" pitchFamily="18" charset="0"/>
              </a:rPr>
              <a:t>n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)</a:t>
            </a:r>
            <a:endParaRPr lang="en-MY" sz="11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6010E-D6CD-37D8-A971-99F2ED0335D5}"/>
              </a:ext>
            </a:extLst>
          </p:cNvPr>
          <p:cNvSpPr txBox="1"/>
          <p:nvPr/>
        </p:nvSpPr>
        <p:spPr>
          <a:xfrm>
            <a:off x="908670" y="3648570"/>
            <a:ext cx="2437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Manhattan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68C77-25FF-7396-97A6-C3A5DD8D6824}"/>
              </a:ext>
            </a:extLst>
          </p:cNvPr>
          <p:cNvSpPr txBox="1"/>
          <p:nvPr/>
        </p:nvSpPr>
        <p:spPr>
          <a:xfrm>
            <a:off x="487752" y="2972494"/>
            <a:ext cx="1013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To compute the distance </a:t>
            </a:r>
            <a:r>
              <a:rPr lang="en-MY" sz="2400" i="1" dirty="0"/>
              <a:t>from </a:t>
            </a:r>
            <a:r>
              <a:rPr lang="en-MY" sz="2400" i="1" dirty="0" err="1"/>
              <a:t>scipy.spatial</a:t>
            </a:r>
            <a:r>
              <a:rPr lang="en-MY" sz="2400" i="1" dirty="0"/>
              <a:t> import distance </a:t>
            </a:r>
            <a:r>
              <a:rPr lang="en-MY" sz="2400" dirty="0"/>
              <a:t>library is used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17271F-D851-524E-48C3-25C3235A7433}"/>
              </a:ext>
            </a:extLst>
          </p:cNvPr>
          <p:cNvGrpSpPr/>
          <p:nvPr/>
        </p:nvGrpSpPr>
        <p:grpSpPr>
          <a:xfrm>
            <a:off x="3651500" y="5071848"/>
            <a:ext cx="2803792" cy="1307687"/>
            <a:chOff x="6159779" y="3228672"/>
            <a:chExt cx="2803792" cy="13076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AC457F-5D44-0041-1A58-5E8F7F006B90}"/>
                </a:ext>
              </a:extLst>
            </p:cNvPr>
            <p:cNvSpPr/>
            <p:nvPr/>
          </p:nvSpPr>
          <p:spPr>
            <a:xfrm>
              <a:off x="6159779" y="3228672"/>
              <a:ext cx="2803792" cy="1307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02FD8C-23CE-A8CD-EED8-371A12BD08F9}"/>
                </a:ext>
              </a:extLst>
            </p:cNvPr>
            <p:cNvSpPr txBox="1"/>
            <p:nvPr/>
          </p:nvSpPr>
          <p:spPr>
            <a:xfrm>
              <a:off x="6301641" y="3308713"/>
              <a:ext cx="20767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 =1: </a:t>
              </a:r>
              <a:r>
                <a:rPr lang="en-MY" sz="20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L</a:t>
              </a:r>
              <a:r>
                <a:rPr lang="en-MY" sz="2000" b="1" baseline="-30000" dirty="0">
                  <a:solidFill>
                    <a:srgbClr val="C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</a:t>
              </a:r>
              <a:r>
                <a:rPr lang="en-MY" sz="20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 </a:t>
              </a:r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1B2DC-C6D0-90FB-5BB1-A771257F39BF}"/>
                </a:ext>
              </a:extLst>
            </p:cNvPr>
            <p:cNvSpPr txBox="1"/>
            <p:nvPr/>
          </p:nvSpPr>
          <p:spPr>
            <a:xfrm>
              <a:off x="6238607" y="3571125"/>
              <a:ext cx="243789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000" b="1" dirty="0">
                  <a:solidFill>
                    <a:srgbClr val="C00000"/>
                  </a:solidFill>
                  <a:cs typeface="Times New Roman" pitchFamily="18" charset="0"/>
                </a:rPr>
                <a:t>Supremum</a:t>
              </a:r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142F2B-03FA-8C67-BE9C-5B7D7D807667}"/>
                </a:ext>
              </a:extLst>
            </p:cNvPr>
            <p:cNvSpPr txBox="1"/>
            <p:nvPr/>
          </p:nvSpPr>
          <p:spPr>
            <a:xfrm>
              <a:off x="6238607" y="4004593"/>
              <a:ext cx="27249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000" i="1" dirty="0" err="1"/>
                <a:t>distance.chebyshev</a:t>
              </a:r>
              <a:r>
                <a:rPr lang="en-MY" sz="2000" i="1" dirty="0"/>
                <a:t>(</a:t>
              </a:r>
              <a:r>
                <a:rPr lang="en-MY" sz="2000" dirty="0"/>
                <a:t>x, y</a:t>
              </a:r>
              <a:r>
                <a:rPr lang="en-MY" sz="2000" i="1" dirty="0"/>
                <a:t>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E269E1-9BC5-6AE4-E958-4287DEA3E4A9}"/>
              </a:ext>
            </a:extLst>
          </p:cNvPr>
          <p:cNvGrpSpPr/>
          <p:nvPr/>
        </p:nvGrpSpPr>
        <p:grpSpPr>
          <a:xfrm>
            <a:off x="3651500" y="3610863"/>
            <a:ext cx="2803792" cy="1375807"/>
            <a:chOff x="3332182" y="3209430"/>
            <a:chExt cx="2803792" cy="13758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F699FC-A456-752B-2282-200941D16BD7}"/>
                </a:ext>
              </a:extLst>
            </p:cNvPr>
            <p:cNvSpPr/>
            <p:nvPr/>
          </p:nvSpPr>
          <p:spPr>
            <a:xfrm>
              <a:off x="3332182" y="3209430"/>
              <a:ext cx="2803792" cy="1375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A38EC-045C-4BBB-A7A1-253870070946}"/>
                </a:ext>
              </a:extLst>
            </p:cNvPr>
            <p:cNvSpPr txBox="1"/>
            <p:nvPr/>
          </p:nvSpPr>
          <p:spPr>
            <a:xfrm>
              <a:off x="3487801" y="3317456"/>
              <a:ext cx="20767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 =1: </a:t>
              </a:r>
              <a:r>
                <a:rPr lang="en-MY" sz="20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L</a:t>
              </a:r>
              <a:r>
                <a:rPr lang="en-MY" sz="2000" b="1" baseline="-30000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2</a:t>
              </a:r>
              <a:r>
                <a:rPr lang="en-MY" sz="20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 </a:t>
              </a:r>
              <a:endParaRPr 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B9C347-9522-9B2A-B228-94DDA44E7761}"/>
                </a:ext>
              </a:extLst>
            </p:cNvPr>
            <p:cNvSpPr txBox="1"/>
            <p:nvPr/>
          </p:nvSpPr>
          <p:spPr>
            <a:xfrm>
              <a:off x="3463640" y="3597971"/>
              <a:ext cx="243789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0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Euclidean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826C49-6381-CA9F-3E0D-732E6AE5E7DA}"/>
                </a:ext>
              </a:extLst>
            </p:cNvPr>
            <p:cNvSpPr txBox="1"/>
            <p:nvPr/>
          </p:nvSpPr>
          <p:spPr>
            <a:xfrm>
              <a:off x="3463639" y="4014195"/>
              <a:ext cx="26279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000" i="1" dirty="0" err="1"/>
                <a:t>distance.euclidean</a:t>
              </a:r>
              <a:r>
                <a:rPr lang="en-MY" sz="2000" i="1" dirty="0"/>
                <a:t>(</a:t>
              </a:r>
              <a:r>
                <a:rPr lang="en-MY" sz="2000" dirty="0"/>
                <a:t>x, y</a:t>
              </a:r>
              <a:r>
                <a:rPr lang="en-MY" sz="2000" i="1" dirty="0"/>
                <a:t>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2E5691-D038-CC51-1A52-233F8103E463}"/>
              </a:ext>
            </a:extLst>
          </p:cNvPr>
          <p:cNvSpPr txBox="1"/>
          <p:nvPr/>
        </p:nvSpPr>
        <p:spPr>
          <a:xfrm>
            <a:off x="6568715" y="4320892"/>
            <a:ext cx="50333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i="1" dirty="0" err="1"/>
              <a:t>distance.pdist</a:t>
            </a:r>
            <a:r>
              <a:rPr lang="en-MY" sz="2400" i="1" dirty="0"/>
              <a:t>(samples, metric= *)       </a:t>
            </a:r>
          </a:p>
          <a:p>
            <a:r>
              <a:rPr lang="en-MY" sz="2400" i="1" dirty="0"/>
              <a:t>*'</a:t>
            </a:r>
            <a:r>
              <a:rPr lang="en-MY" sz="2400" i="1" dirty="0" err="1"/>
              <a:t>cityblock</a:t>
            </a:r>
            <a:r>
              <a:rPr lang="en-MY" sz="2400" i="1" dirty="0"/>
              <a:t>’ ; </a:t>
            </a:r>
          </a:p>
          <a:p>
            <a:r>
              <a:rPr lang="en-MY" sz="2400" i="1" dirty="0"/>
              <a:t>'</a:t>
            </a:r>
            <a:r>
              <a:rPr lang="en-MY" sz="2400" i="1" dirty="0" err="1"/>
              <a:t>euclidean</a:t>
            </a:r>
            <a:r>
              <a:rPr lang="en-MY" sz="2400" i="1" dirty="0"/>
              <a:t>’  ; </a:t>
            </a:r>
          </a:p>
          <a:p>
            <a:r>
              <a:rPr lang="en-MY" sz="2400" i="1" dirty="0"/>
              <a:t>‘</a:t>
            </a:r>
            <a:r>
              <a:rPr lang="en-MY" sz="2400" i="1" dirty="0" err="1"/>
              <a:t>chebyshev</a:t>
            </a:r>
            <a:r>
              <a:rPr lang="en-MY" sz="2400" i="1" dirty="0"/>
              <a:t>’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BFCB14-04D4-B6F8-892D-3FDCD0E32CC6}"/>
              </a:ext>
            </a:extLst>
          </p:cNvPr>
          <p:cNvGrpSpPr/>
          <p:nvPr/>
        </p:nvGrpSpPr>
        <p:grpSpPr>
          <a:xfrm>
            <a:off x="589891" y="3606647"/>
            <a:ext cx="2897776" cy="2728691"/>
            <a:chOff x="589891" y="3606647"/>
            <a:chExt cx="2897776" cy="272869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784EFF-085A-68D9-AC15-680E8AB03507}"/>
                </a:ext>
              </a:extLst>
            </p:cNvPr>
            <p:cNvGrpSpPr/>
            <p:nvPr/>
          </p:nvGrpSpPr>
          <p:grpSpPr>
            <a:xfrm>
              <a:off x="589891" y="3606647"/>
              <a:ext cx="2897776" cy="2728691"/>
              <a:chOff x="791596" y="3209429"/>
              <a:chExt cx="2897776" cy="272869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07671A5-2EB7-99BC-4E7A-E54AB95D1D8B}"/>
                  </a:ext>
                </a:extLst>
              </p:cNvPr>
              <p:cNvSpPr/>
              <p:nvPr/>
            </p:nvSpPr>
            <p:spPr>
              <a:xfrm>
                <a:off x="791596" y="3209429"/>
                <a:ext cx="2897776" cy="27286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E114C5-1C21-63F4-5084-ABBD8A90F285}"/>
                  </a:ext>
                </a:extLst>
              </p:cNvPr>
              <p:cNvSpPr txBox="1"/>
              <p:nvPr/>
            </p:nvSpPr>
            <p:spPr>
              <a:xfrm>
                <a:off x="908670" y="3368555"/>
                <a:ext cx="20767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r =1: </a:t>
                </a:r>
                <a:r>
                  <a:rPr lang="en-MY" sz="2000" b="1" dirty="0">
                    <a:solidFill>
                      <a:srgbClr val="C00000"/>
                    </a:solidFill>
                    <a:latin typeface="+mn-lt"/>
                    <a:cs typeface="Times New Roman" pitchFamily="18" charset="0"/>
                  </a:rPr>
                  <a:t>L</a:t>
                </a:r>
                <a:r>
                  <a:rPr lang="en-MY" sz="2000" b="1" baseline="-30000" dirty="0">
                    <a:solidFill>
                      <a:srgbClr val="C00000"/>
                    </a:solidFill>
                    <a:latin typeface="+mn-lt"/>
                    <a:cs typeface="Times New Roman" pitchFamily="18" charset="0"/>
                  </a:rPr>
                  <a:t>1</a:t>
                </a:r>
                <a:r>
                  <a:rPr lang="en-MY" sz="2000" b="1" dirty="0">
                    <a:solidFill>
                      <a:srgbClr val="C00000"/>
                    </a:solidFill>
                    <a:latin typeface="+mn-lt"/>
                    <a:cs typeface="Times New Roman" pitchFamily="18" charset="0"/>
                  </a:rPr>
                  <a:t> </a:t>
                </a:r>
                <a:endParaRPr lang="en-US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4B90A8-8E3C-FE44-5E47-4EBC27FC6561}"/>
                  </a:ext>
                </a:extLst>
              </p:cNvPr>
              <p:cNvSpPr txBox="1"/>
              <p:nvPr/>
            </p:nvSpPr>
            <p:spPr>
              <a:xfrm>
                <a:off x="862293" y="4310652"/>
                <a:ext cx="2613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000" i="1" dirty="0" err="1"/>
                  <a:t>distance.cityblock</a:t>
                </a:r>
                <a:r>
                  <a:rPr lang="en-MY" sz="2000" i="1" dirty="0"/>
                  <a:t>(</a:t>
                </a:r>
                <a:r>
                  <a:rPr lang="en-MY" sz="2000" dirty="0"/>
                  <a:t>x, y</a:t>
                </a:r>
                <a:r>
                  <a:rPr lang="en-MY" sz="2000" i="1" dirty="0"/>
                  <a:t>)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ED8003-055B-278E-4828-21FAF7379DF2}"/>
                </a:ext>
              </a:extLst>
            </p:cNvPr>
            <p:cNvSpPr txBox="1"/>
            <p:nvPr/>
          </p:nvSpPr>
          <p:spPr>
            <a:xfrm>
              <a:off x="660205" y="4124953"/>
              <a:ext cx="243789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0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Manhattan</a:t>
              </a:r>
              <a:endParaRPr lang="en-US" sz="20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84583B-2693-C71F-E32D-BE1EAFB97BB5}"/>
              </a:ext>
            </a:extLst>
          </p:cNvPr>
          <p:cNvSpPr txBox="1"/>
          <p:nvPr/>
        </p:nvSpPr>
        <p:spPr>
          <a:xfrm>
            <a:off x="604711" y="5135010"/>
            <a:ext cx="3000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dirty="0">
                <a:latin typeface="+mn-lt"/>
                <a:cs typeface="Times New Roman" pitchFamily="18" charset="0"/>
              </a:rPr>
              <a:t>for binary vectors is the Hamming distance  </a:t>
            </a:r>
            <a:r>
              <a:rPr lang="en-MY" sz="1800" i="1" dirty="0" err="1"/>
              <a:t>distance.</a:t>
            </a:r>
            <a:r>
              <a:rPr lang="en-MY" i="1" dirty="0" err="1"/>
              <a:t>hamming</a:t>
            </a:r>
            <a:r>
              <a:rPr lang="en-MY" sz="1800" i="1" dirty="0"/>
              <a:t>(</a:t>
            </a:r>
            <a:r>
              <a:rPr lang="en-MY" sz="1800" dirty="0"/>
              <a:t>x, y</a:t>
            </a:r>
            <a:r>
              <a:rPr lang="en-MY" sz="1800" i="1" dirty="0"/>
              <a:t>)</a:t>
            </a:r>
          </a:p>
          <a:p>
            <a:endParaRPr lang="en-M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B66EF-9C15-2657-0890-FBFD166F06C8}"/>
              </a:ext>
            </a:extLst>
          </p:cNvPr>
          <p:cNvSpPr txBox="1"/>
          <p:nvPr/>
        </p:nvSpPr>
        <p:spPr>
          <a:xfrm>
            <a:off x="6568715" y="3734995"/>
            <a:ext cx="6095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 err="1"/>
              <a:t>distance.minkowski</a:t>
            </a:r>
            <a:r>
              <a:rPr lang="en-MY" sz="2400" dirty="0"/>
              <a:t>(x, </a:t>
            </a:r>
            <a:r>
              <a:rPr lang="en-MY" sz="2400" dirty="0" err="1"/>
              <a:t>y,r</a:t>
            </a:r>
            <a:r>
              <a:rPr lang="en-MY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2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725613-90B1-90C1-54C2-6E7FBF89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304614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/>
              <a:t>Similarity Measures</a:t>
            </a:r>
            <a:br>
              <a:rPr lang="en-MY" dirty="0"/>
            </a:br>
            <a:endParaRPr lang="en-MY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1237E-D298-6D4D-C847-D05C5BE1855B}"/>
              </a:ext>
            </a:extLst>
          </p:cNvPr>
          <p:cNvGrpSpPr/>
          <p:nvPr/>
        </p:nvGrpSpPr>
        <p:grpSpPr>
          <a:xfrm>
            <a:off x="3804609" y="3592532"/>
            <a:ext cx="6209847" cy="1841079"/>
            <a:chOff x="3415598" y="3195314"/>
            <a:chExt cx="6209847" cy="18410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395429-FCCE-F58D-468F-4B2AEDC07E3A}"/>
                </a:ext>
              </a:extLst>
            </p:cNvPr>
            <p:cNvSpPr/>
            <p:nvPr/>
          </p:nvSpPr>
          <p:spPr>
            <a:xfrm>
              <a:off x="3415598" y="3250241"/>
              <a:ext cx="6209847" cy="17861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C62053-E493-1322-8990-0B6C17B4DD11}"/>
                </a:ext>
              </a:extLst>
            </p:cNvPr>
            <p:cNvSpPr txBox="1"/>
            <p:nvPr/>
          </p:nvSpPr>
          <p:spPr>
            <a:xfrm>
              <a:off x="3500016" y="3195314"/>
              <a:ext cx="53197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800" b="1" dirty="0">
                  <a:solidFill>
                    <a:srgbClr val="C00000"/>
                  </a:solidFill>
                  <a:latin typeface="+mn-lt"/>
                </a:rPr>
                <a:t>Jaccard- Needham </a:t>
              </a:r>
              <a:r>
                <a:rPr lang="en-MY" sz="2800" b="1" dirty="0">
                  <a:solidFill>
                    <a:srgbClr val="C00000"/>
                  </a:solidFill>
                  <a:latin typeface="+mn-lt"/>
                  <a:cs typeface="Times New Roman" panose="02020603050405020304" pitchFamily="18" charset="0"/>
                </a:rPr>
                <a:t>Coefficients</a:t>
              </a:r>
              <a:endParaRPr lang="en-US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286BD2-DAAF-8D25-2DA9-E1750D0B7066}"/>
                </a:ext>
              </a:extLst>
            </p:cNvPr>
            <p:cNvSpPr txBox="1"/>
            <p:nvPr/>
          </p:nvSpPr>
          <p:spPr>
            <a:xfrm>
              <a:off x="3569273" y="4244917"/>
              <a:ext cx="30040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400" i="1" dirty="0" err="1"/>
                <a:t>distance.jaccard</a:t>
              </a:r>
              <a:r>
                <a:rPr lang="en-MY" sz="2400" i="1" dirty="0"/>
                <a:t>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A24CFF-D366-3848-7B2B-A276D496804B}"/>
              </a:ext>
            </a:extLst>
          </p:cNvPr>
          <p:cNvGrpSpPr/>
          <p:nvPr/>
        </p:nvGrpSpPr>
        <p:grpSpPr>
          <a:xfrm>
            <a:off x="3733834" y="1528183"/>
            <a:ext cx="8167209" cy="1786152"/>
            <a:chOff x="3332182" y="1156454"/>
            <a:chExt cx="6337286" cy="17861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2F2B0-DBAC-4B92-3A0F-58A24CA85C84}"/>
                </a:ext>
              </a:extLst>
            </p:cNvPr>
            <p:cNvSpPr/>
            <p:nvPr/>
          </p:nvSpPr>
          <p:spPr>
            <a:xfrm>
              <a:off x="3332182" y="1156454"/>
              <a:ext cx="6337286" cy="17861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75589A-C655-C690-6967-5877B81B1D05}"/>
                </a:ext>
              </a:extLst>
            </p:cNvPr>
            <p:cNvSpPr txBox="1"/>
            <p:nvPr/>
          </p:nvSpPr>
          <p:spPr>
            <a:xfrm>
              <a:off x="3332182" y="1339383"/>
              <a:ext cx="3567743" cy="44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55564" indent="-355564">
                <a:lnSpc>
                  <a:spcPct val="80000"/>
                </a:lnSpc>
                <a:spcBef>
                  <a:spcPct val="20000"/>
                </a:spcBef>
                <a:tabLst>
                  <a:tab pos="609539" algn="l"/>
                  <a:tab pos="914309" algn="l"/>
                </a:tabLst>
              </a:pPr>
              <a:r>
                <a:rPr lang="en-MY" sz="2800" b="1" dirty="0">
                  <a:solidFill>
                    <a:srgbClr val="C00000"/>
                  </a:solidFill>
                  <a:latin typeface="+mn-lt"/>
                </a:rPr>
                <a:t>Jaccard Coefficients </a:t>
              </a:r>
              <a:endParaRPr lang="en-MY" sz="28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D71B4B5-EBCF-E97C-404C-6748A72AD39F}"/>
              </a:ext>
            </a:extLst>
          </p:cNvPr>
          <p:cNvSpPr txBox="1"/>
          <p:nvPr/>
        </p:nvSpPr>
        <p:spPr>
          <a:xfrm>
            <a:off x="589890" y="5691495"/>
            <a:ext cx="894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i="1" dirty="0" err="1"/>
              <a:t>distance.pdist</a:t>
            </a:r>
            <a:r>
              <a:rPr lang="en-MY" sz="2800" i="1" dirty="0"/>
              <a:t>(samples, metric= *)       *’Cosine’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EAC169-E729-B69D-0B53-C256B69A5A73}"/>
              </a:ext>
            </a:extLst>
          </p:cNvPr>
          <p:cNvGrpSpPr/>
          <p:nvPr/>
        </p:nvGrpSpPr>
        <p:grpSpPr>
          <a:xfrm>
            <a:off x="589890" y="1528183"/>
            <a:ext cx="3059617" cy="3864617"/>
            <a:chOff x="589890" y="1528183"/>
            <a:chExt cx="3059617" cy="386461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67F9AD-5A0D-007E-9841-7B99E4E31B85}"/>
                </a:ext>
              </a:extLst>
            </p:cNvPr>
            <p:cNvGrpSpPr/>
            <p:nvPr/>
          </p:nvGrpSpPr>
          <p:grpSpPr>
            <a:xfrm>
              <a:off x="589890" y="1528183"/>
              <a:ext cx="3059617" cy="3864617"/>
              <a:chOff x="791595" y="1130965"/>
              <a:chExt cx="3059617" cy="386461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7610C6-28D6-75D7-E824-8552B73F5F7E}"/>
                  </a:ext>
                </a:extLst>
              </p:cNvPr>
              <p:cNvSpPr/>
              <p:nvPr/>
            </p:nvSpPr>
            <p:spPr>
              <a:xfrm>
                <a:off x="791595" y="1130965"/>
                <a:ext cx="3059617" cy="38646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28AA05-2249-44F1-C49F-F8A698195615}"/>
                  </a:ext>
                </a:extLst>
              </p:cNvPr>
              <p:cNvSpPr txBox="1"/>
              <p:nvPr/>
            </p:nvSpPr>
            <p:spPr>
              <a:xfrm>
                <a:off x="892188" y="2933704"/>
                <a:ext cx="263622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000" i="1" dirty="0" err="1"/>
                  <a:t>distance.cosine</a:t>
                </a:r>
                <a:r>
                  <a:rPr lang="en-MY" sz="2000" i="1" dirty="0"/>
                  <a:t>(</a:t>
                </a:r>
                <a:r>
                  <a:rPr lang="en-MY" sz="2000" i="1" dirty="0" err="1"/>
                  <a:t>v,w</a:t>
                </a:r>
                <a:r>
                  <a:rPr lang="en-MY" sz="2000" i="1" dirty="0"/>
                  <a:t>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40E1C8-81A1-D613-5FAD-B0D5DBCD9CC6}"/>
                </a:ext>
              </a:extLst>
            </p:cNvPr>
            <p:cNvSpPr txBox="1"/>
            <p:nvPr/>
          </p:nvSpPr>
          <p:spPr>
            <a:xfrm>
              <a:off x="692581" y="1727359"/>
              <a:ext cx="24378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2800" b="1" dirty="0">
                  <a:solidFill>
                    <a:srgbClr val="C00000"/>
                  </a:solidFill>
                  <a:latin typeface="+mn-lt"/>
                  <a:cs typeface="Times New Roman" pitchFamily="18" charset="0"/>
                </a:rPr>
                <a:t>Cosine </a:t>
              </a:r>
              <a:endParaRPr lang="en-US" sz="2800" dirty="0"/>
            </a:p>
          </p:txBody>
        </p:sp>
      </p:grpSp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E3940A65-1928-06CA-04D6-A3EF7C5D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9" y="2421259"/>
            <a:ext cx="2754244" cy="78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690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3299F4F-BF1B-18F6-FC9B-19C9183486E2}"/>
              </a:ext>
            </a:extLst>
          </p:cNvPr>
          <p:cNvSpPr txBox="1">
            <a:spLocks/>
          </p:cNvSpPr>
          <p:nvPr/>
        </p:nvSpPr>
        <p:spPr>
          <a:xfrm>
            <a:off x="177765" y="30551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Visualization of distance matrix (Manhattan)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B4A67-924F-A029-8AE2-DB945972A7EF}"/>
              </a:ext>
            </a:extLst>
          </p:cNvPr>
          <p:cNvSpPr/>
          <p:nvPr/>
        </p:nvSpPr>
        <p:spPr>
          <a:xfrm>
            <a:off x="5857651" y="3111326"/>
            <a:ext cx="6345534" cy="561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E50F6-7127-18B9-47EE-F76FA33B2B8A}"/>
              </a:ext>
            </a:extLst>
          </p:cNvPr>
          <p:cNvSpPr txBox="1"/>
          <p:nvPr/>
        </p:nvSpPr>
        <p:spPr>
          <a:xfrm>
            <a:off x="6756436" y="90285"/>
            <a:ext cx="52129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dirty="0"/>
              <a:t>Source: Tan, Steinbach, </a:t>
            </a:r>
            <a:r>
              <a:rPr lang="en-US" sz="1333" b="1" dirty="0" err="1"/>
              <a:t>Karpatne</a:t>
            </a:r>
            <a:r>
              <a:rPr lang="en-US" sz="1333" b="1" dirty="0"/>
              <a:t> &amp; Kumar., Intro to Data Mining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8CF3-C0C1-F5A9-0222-11D4D05B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6" y="4159729"/>
            <a:ext cx="5651333" cy="156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CB364-3D0A-577B-4810-5362390D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6" y="1496124"/>
            <a:ext cx="3352001" cy="154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CF3CF-9267-B44F-D141-20E50BBC8D78}"/>
                  </a:ext>
                </a:extLst>
              </p:cNvPr>
              <p:cNvSpPr txBox="1"/>
              <p:nvPr/>
            </p:nvSpPr>
            <p:spPr>
              <a:xfrm>
                <a:off x="5341038" y="4550621"/>
                <a:ext cx="64655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2|+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2|</m:t>
                          </m:r>
                        </m:e>
                      </m:d>
                    </m:oMath>
                  </m:oMathPara>
                </a14:m>
                <a:br>
                  <a:rPr lang="en-US" sz="2000" dirty="0"/>
                </a:br>
                <a:r>
                  <a:rPr lang="en-US" sz="2000" dirty="0"/>
                  <a:t> 		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(2+2)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 		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CF3CF-9267-B44F-D141-20E50BBC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038" y="4550621"/>
                <a:ext cx="646550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B055B4-DABB-F82A-53FB-03A181D09EBC}"/>
              </a:ext>
            </a:extLst>
          </p:cNvPr>
          <p:cNvSpPr txBox="1"/>
          <p:nvPr/>
        </p:nvSpPr>
        <p:spPr>
          <a:xfrm>
            <a:off x="517798" y="3564841"/>
            <a:ext cx="5651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Manhattan Distance matrix: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F1E449-FD1F-1736-A4F9-FEB33AD5D527}"/>
                  </a:ext>
                </a:extLst>
              </p:cNvPr>
              <p:cNvSpPr txBox="1"/>
              <p:nvPr/>
            </p:nvSpPr>
            <p:spPr>
              <a:xfrm>
                <a:off x="5340545" y="2102524"/>
                <a:ext cx="7116328" cy="100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1050" b="1" dirty="0">
                    <a:solidFill>
                      <a:srgbClr val="C00000"/>
                    </a:solidFill>
                    <a:cs typeface="Times New Roman" pitchFamily="18" charset="0"/>
                  </a:rPr>
                  <a:t>Manhattan distance (r=1):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05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05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|)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F1E449-FD1F-1736-A4F9-FEB33AD5D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45" y="2102524"/>
                <a:ext cx="7116328" cy="1008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8">
            <a:extLst>
              <a:ext uri="{FF2B5EF4-FFF2-40B4-BE49-F238E27FC236}">
                <a16:creationId xmlns:a16="http://schemas.microsoft.com/office/drawing/2014/main" id="{37A55127-C3ED-711C-2216-022BCD90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66" y="945004"/>
            <a:ext cx="4343448" cy="107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DE5976-EA65-1DD1-8071-91363753D2AD}"/>
              </a:ext>
            </a:extLst>
          </p:cNvPr>
          <p:cNvSpPr txBox="1"/>
          <p:nvPr/>
        </p:nvSpPr>
        <p:spPr>
          <a:xfrm>
            <a:off x="5392804" y="1415205"/>
            <a:ext cx="3773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b="1" dirty="0" err="1">
                <a:cs typeface="Times New Roman" pitchFamily="18" charset="0"/>
              </a:rPr>
              <a:t>Minkowski</a:t>
            </a:r>
            <a:r>
              <a:rPr lang="en-MY" sz="1200" b="1" dirty="0">
                <a:cs typeface="Times New Roman" pitchFamily="18" charset="0"/>
              </a:rPr>
              <a:t> distance: 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226EB-DE24-B7D4-F68C-D1618E081F6B}"/>
              </a:ext>
            </a:extLst>
          </p:cNvPr>
          <p:cNvSpPr txBox="1"/>
          <p:nvPr/>
        </p:nvSpPr>
        <p:spPr>
          <a:xfrm>
            <a:off x="5995005" y="3207286"/>
            <a:ext cx="6310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i="1" dirty="0" err="1"/>
              <a:t>Manhattan_distance</a:t>
            </a:r>
            <a:r>
              <a:rPr lang="en-MY" sz="1800" i="1" dirty="0"/>
              <a:t>= </a:t>
            </a:r>
            <a:r>
              <a:rPr lang="en-MY" sz="1800" i="1" dirty="0" err="1"/>
              <a:t>distance.pdist</a:t>
            </a:r>
            <a:r>
              <a:rPr lang="en-MY" sz="1800" i="1" dirty="0"/>
              <a:t>(samples, metric= ‘</a:t>
            </a:r>
            <a:r>
              <a:rPr lang="en-MY" sz="1800" i="1" dirty="0" err="1"/>
              <a:t>cityblock</a:t>
            </a:r>
            <a:r>
              <a:rPr lang="en-MY" sz="1800" i="1" dirty="0"/>
              <a:t>’) 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3D8AD-4C29-3CC9-A3E6-89D02E6159B7}"/>
              </a:ext>
            </a:extLst>
          </p:cNvPr>
          <p:cNvSpPr txBox="1"/>
          <p:nvPr/>
        </p:nvSpPr>
        <p:spPr>
          <a:xfrm>
            <a:off x="5947104" y="3788434"/>
            <a:ext cx="5369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/>
              <a:t>This function is used to calculate the distance between each data point. And a vector will be resulted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2F81E-D557-2D80-564B-8A4AE897EDF7}"/>
              </a:ext>
            </a:extLst>
          </p:cNvPr>
          <p:cNvSpPr txBox="1"/>
          <p:nvPr/>
        </p:nvSpPr>
        <p:spPr>
          <a:xfrm>
            <a:off x="6055438" y="4449363"/>
            <a:ext cx="5369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i="1" dirty="0" err="1"/>
              <a:t>eg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A65EF-FE59-72E8-8843-6D8486A8046F}"/>
              </a:ext>
            </a:extLst>
          </p:cNvPr>
          <p:cNvSpPr/>
          <p:nvPr/>
        </p:nvSpPr>
        <p:spPr>
          <a:xfrm>
            <a:off x="4616437" y="6165464"/>
            <a:ext cx="5286575" cy="561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61F6E-BEF7-5D0A-79E1-194E16CA0629}"/>
              </a:ext>
            </a:extLst>
          </p:cNvPr>
          <p:cNvSpPr txBox="1"/>
          <p:nvPr/>
        </p:nvSpPr>
        <p:spPr>
          <a:xfrm>
            <a:off x="4753791" y="6261424"/>
            <a:ext cx="6310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i="1" dirty="0" err="1"/>
              <a:t>distance.squareform</a:t>
            </a:r>
            <a:r>
              <a:rPr lang="en-MY" sz="1800" i="1" dirty="0"/>
              <a:t>(</a:t>
            </a:r>
            <a:r>
              <a:rPr lang="en-MY" sz="1800" i="1" dirty="0" err="1"/>
              <a:t>Eucledian_distance</a:t>
            </a:r>
            <a:r>
              <a:rPr lang="en-MY" sz="1800" i="1" dirty="0"/>
              <a:t>)) 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DDDB3-A1C8-1DD1-21D3-870810411042}"/>
              </a:ext>
            </a:extLst>
          </p:cNvPr>
          <p:cNvSpPr txBox="1"/>
          <p:nvPr/>
        </p:nvSpPr>
        <p:spPr>
          <a:xfrm>
            <a:off x="5857651" y="5574247"/>
            <a:ext cx="5369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/>
              <a:t>Transformation to distance matrix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F414FB70-D5C6-7D58-01FD-E5565AC065CB}"/>
              </a:ext>
            </a:extLst>
          </p:cNvPr>
          <p:cNvSpPr/>
          <p:nvPr/>
        </p:nvSpPr>
        <p:spPr>
          <a:xfrm rot="16200000">
            <a:off x="3657379" y="5858033"/>
            <a:ext cx="881331" cy="672337"/>
          </a:xfrm>
          <a:prstGeom prst="bentArrow">
            <a:avLst>
              <a:gd name="adj1" fmla="val 25000"/>
              <a:gd name="adj2" fmla="val 4059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1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4CA6B3-1A7B-ED07-19B2-EB46DC65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304614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/>
              <a:t>Visualization of distance matrix (Manhattan)</a:t>
            </a:r>
            <a:br>
              <a:rPr lang="en-MY" dirty="0"/>
            </a:b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6A40D-7988-74AC-269E-A814CE452766}"/>
              </a:ext>
            </a:extLst>
          </p:cNvPr>
          <p:cNvSpPr txBox="1"/>
          <p:nvPr/>
        </p:nvSpPr>
        <p:spPr>
          <a:xfrm>
            <a:off x="690968" y="1522052"/>
            <a:ext cx="10259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sz="2400" dirty="0"/>
              <a:t> Calculate the distance measure using the function </a:t>
            </a:r>
            <a:r>
              <a:rPr lang="en-MY" sz="2400" i="1" dirty="0" err="1"/>
              <a:t>distance.pdist</a:t>
            </a:r>
            <a:r>
              <a:rPr lang="en-MY" sz="2400" i="1" dirty="0"/>
              <a:t>(samples, metric=*) 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400" dirty="0"/>
              <a:t>Transform the calculated distance to distance matrix = </a:t>
            </a:r>
            <a:r>
              <a:rPr lang="en-MY" sz="2400" i="1" dirty="0" err="1"/>
              <a:t>distance.squareform</a:t>
            </a:r>
            <a:r>
              <a:rPr lang="en-MY" sz="2400" i="1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400" dirty="0"/>
              <a:t>Visualize the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46C7B-D261-5A91-07FB-D796A73ECAC7}"/>
              </a:ext>
            </a:extLst>
          </p:cNvPr>
          <p:cNvSpPr txBox="1"/>
          <p:nvPr/>
        </p:nvSpPr>
        <p:spPr>
          <a:xfrm>
            <a:off x="434788" y="5335416"/>
            <a:ext cx="6429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 err="1"/>
              <a:t>matshow</a:t>
            </a:r>
            <a:r>
              <a:rPr lang="en-MY" i="1" dirty="0"/>
              <a:t>(array) :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Display an array as a matrix in a new figure window</a:t>
            </a:r>
            <a:endParaRPr lang="en-MY" i="1" dirty="0"/>
          </a:p>
          <a:p>
            <a:r>
              <a:rPr lang="en-MY" i="1" dirty="0" err="1"/>
              <a:t>plt.colourbar</a:t>
            </a:r>
            <a:r>
              <a:rPr lang="en-MY" i="1" dirty="0"/>
              <a:t>() : </a:t>
            </a:r>
            <a:r>
              <a:rPr lang="en-US" i="1" dirty="0" err="1"/>
              <a:t>Colorbars</a:t>
            </a:r>
            <a:r>
              <a:rPr lang="en-US" i="1" dirty="0"/>
              <a:t> are a visualization of the mapping from scalar values to colors</a:t>
            </a:r>
            <a:endParaRPr lang="en-MY" i="1" dirty="0"/>
          </a:p>
          <a:p>
            <a:r>
              <a:rPr lang="en-MY" i="1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0A0F06-8C11-C3FC-7BDB-AE7153685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73"/>
          <a:stretch/>
        </p:blipFill>
        <p:spPr>
          <a:xfrm>
            <a:off x="6955383" y="3018118"/>
            <a:ext cx="3952904" cy="3309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F44DC-77F6-11BD-43BE-D1C10520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8" y="3386898"/>
            <a:ext cx="5954332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>
            <a:extLst>
              <a:ext uri="{FF2B5EF4-FFF2-40B4-BE49-F238E27FC236}">
                <a16:creationId xmlns:a16="http://schemas.microsoft.com/office/drawing/2014/main" id="{DFFDD603-C5F4-04E5-E45A-FAE36C4693D4}"/>
              </a:ext>
            </a:extLst>
          </p:cNvPr>
          <p:cNvSpPr txBox="1"/>
          <p:nvPr/>
        </p:nvSpPr>
        <p:spPr>
          <a:xfrm>
            <a:off x="140306" y="394683"/>
            <a:ext cx="11156176" cy="1177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tIns="34289" rIns="34289" bIns="34289" numCol="1" anchor="t">
            <a:spAutoFit/>
          </a:bodyPr>
          <a:lstStyle/>
          <a:p>
            <a:pPr algn="ctr">
              <a:defRPr sz="6600" b="1"/>
            </a:pPr>
            <a:r>
              <a:rPr lang="en-US" sz="3600" dirty="0"/>
              <a:t>Correlation measures the linear relationship between objects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0FF3E-CCBC-696F-9561-6732B74A788E}"/>
              </a:ext>
            </a:extLst>
          </p:cNvPr>
          <p:cNvSpPr txBox="1"/>
          <p:nvPr/>
        </p:nvSpPr>
        <p:spPr>
          <a:xfrm>
            <a:off x="660573" y="1791370"/>
            <a:ext cx="11392012" cy="44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MY" sz="2800" b="1" dirty="0">
                <a:solidFill>
                  <a:srgbClr val="C00000"/>
                </a:solidFill>
              </a:rPr>
              <a:t>Pearson’s correlation:</a:t>
            </a:r>
            <a:r>
              <a:rPr lang="en-MY" sz="2800" b="1" dirty="0">
                <a:solidFill>
                  <a:srgbClr val="C00000"/>
                </a:solidFill>
                <a:latin typeface="+mn-lt"/>
              </a:rPr>
              <a:t> </a:t>
            </a:r>
            <a:endParaRPr lang="en-MY" sz="28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Picture 168">
            <a:extLst>
              <a:ext uri="{FF2B5EF4-FFF2-40B4-BE49-F238E27FC236}">
                <a16:creationId xmlns:a16="http://schemas.microsoft.com/office/drawing/2014/main" id="{8358ED63-D8B6-3CA5-F53A-3FE03AB89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6"/>
          <a:stretch/>
        </p:blipFill>
        <p:spPr bwMode="auto">
          <a:xfrm>
            <a:off x="815371" y="2269816"/>
            <a:ext cx="8329825" cy="86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1F6BD-F9A9-21F4-50B2-6431C9178E44}"/>
              </a:ext>
            </a:extLst>
          </p:cNvPr>
          <p:cNvSpPr txBox="1"/>
          <p:nvPr/>
        </p:nvSpPr>
        <p:spPr>
          <a:xfrm>
            <a:off x="1058372" y="4942211"/>
            <a:ext cx="7084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dirty="0" err="1"/>
              <a:t>corr</a:t>
            </a:r>
            <a:r>
              <a:rPr lang="en-MY" sz="2800" dirty="0"/>
              <a:t>() :  function used to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find the correlation among the columns in the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using the ‘Pearson’ method.</a:t>
            </a:r>
            <a:endParaRPr lang="en-MY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86A80-8E6F-EC10-B4F8-5D29858FCFB0}"/>
              </a:ext>
            </a:extLst>
          </p:cNvPr>
          <p:cNvSpPr txBox="1"/>
          <p:nvPr/>
        </p:nvSpPr>
        <p:spPr>
          <a:xfrm>
            <a:off x="1058372" y="3429000"/>
            <a:ext cx="7235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i="1" dirty="0" err="1"/>
              <a:t>distance.correlation</a:t>
            </a:r>
            <a:r>
              <a:rPr lang="en-MY" sz="2800" i="1" dirty="0"/>
              <a:t> () :  </a:t>
            </a:r>
            <a:r>
              <a:rPr lang="en-MY" sz="2800" dirty="0"/>
              <a:t>function used to find the correlation between 2 vectors</a:t>
            </a:r>
          </a:p>
        </p:txBody>
      </p:sp>
    </p:spTree>
    <p:extLst>
      <p:ext uri="{BB962C8B-B14F-4D97-AF65-F5344CB8AC3E}">
        <p14:creationId xmlns:p14="http://schemas.microsoft.com/office/powerpoint/2010/main" val="125635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1049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Consolas</vt:lpstr>
      <vt:lpstr>inter-regular</vt:lpstr>
      <vt:lpstr>Times New Roman</vt:lpstr>
      <vt:lpstr>urw-din</vt:lpstr>
      <vt:lpstr>Office Theme</vt:lpstr>
      <vt:lpstr>MDA 3003  INTRODUCTION TO DATA SCIENCE  Semester 1 2022/2023</vt:lpstr>
      <vt:lpstr>Lab 3</vt:lpstr>
      <vt:lpstr>Vectors </vt:lpstr>
      <vt:lpstr>Matrix</vt:lpstr>
      <vt:lpstr>Dissimilarity Measures </vt:lpstr>
      <vt:lpstr>Similarity Measures </vt:lpstr>
      <vt:lpstr>PowerPoint Presentation</vt:lpstr>
      <vt:lpstr>Visualization of distance matrix (Manhattan) </vt:lpstr>
      <vt:lpstr>PowerPoint Presentation</vt:lpstr>
      <vt:lpstr>Seaborn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 3003  INTRODUCTION TO DATA SCIENCE  Semester 1 2022/2023</dc:title>
  <dc:creator>Assunta Malar</dc:creator>
  <cp:lastModifiedBy>Assunta Malar</cp:lastModifiedBy>
  <cp:revision>3</cp:revision>
  <dcterms:created xsi:type="dcterms:W3CDTF">2022-11-12T02:19:48Z</dcterms:created>
  <dcterms:modified xsi:type="dcterms:W3CDTF">2022-11-12T12:39:54Z</dcterms:modified>
</cp:coreProperties>
</file>