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95FA5-637F-4CBB-8BD5-373493C4E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DDC81-9E18-F397-79D1-B36333603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E7990-78B5-E982-6773-B2583BCCE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7A4E-C870-4294-90C9-2F5DDB309D58}" type="datetimeFigureOut">
              <a:rPr lang="en-MY" smtClean="0"/>
              <a:t>06/11/2022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437E5-4F17-B9C4-C698-6EC590AEB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890E6-5DF0-0E98-7368-D14EE06E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B4E2-326F-4CC4-9E85-E0C7C378D72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6798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2F46-931C-1478-18B5-E29E98D00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1FBC2-E2B9-1C63-5493-42FC0DC1B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AE3E9-FB12-F36D-6B0A-B45D6E5BE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7A4E-C870-4294-90C9-2F5DDB309D58}" type="datetimeFigureOut">
              <a:rPr lang="en-MY" smtClean="0"/>
              <a:t>06/11/2022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C70AE-EDBE-CDA4-0B2F-2BB125D51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9BDD1-FC66-B95E-AB02-477E85CC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B4E2-326F-4CC4-9E85-E0C7C378D72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5064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75ECFB-F554-4563-2C86-4F96309BA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A48E4-8B30-25DC-4E3A-6D7545B7E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83D0-1CDC-E7D6-5446-BFBD52E4E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7A4E-C870-4294-90C9-2F5DDB309D58}" type="datetimeFigureOut">
              <a:rPr lang="en-MY" smtClean="0"/>
              <a:t>06/11/2022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38A44-909A-4A9C-7D99-B9C87AFF1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A4F47-8143-1AB7-895F-E7B220B16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B4E2-326F-4CC4-9E85-E0C7C378D72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8805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0FE6-0ED8-7E07-6828-F232DA09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BACF6-0986-4F55-04DB-8D36A2A33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B398-9EAF-1690-0BA6-0A886622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7A4E-C870-4294-90C9-2F5DDB309D58}" type="datetimeFigureOut">
              <a:rPr lang="en-MY" smtClean="0"/>
              <a:t>06/11/2022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B8EEF-6D68-E79E-53D6-19C97347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297F0-8014-0200-9EE0-CF4B344FD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B4E2-326F-4CC4-9E85-E0C7C378D72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5524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C287-5209-6778-FC47-54C9F0120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98E5A-3DD8-BB86-3728-05F9A0BE1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E29CB-346D-5013-8B14-439C90FBD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7A4E-C870-4294-90C9-2F5DDB309D58}" type="datetimeFigureOut">
              <a:rPr lang="en-MY" smtClean="0"/>
              <a:t>06/11/2022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18188-A041-4C2B-7EBA-AA59AE714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12F24-ACEF-E348-05D7-AC242EDB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B4E2-326F-4CC4-9E85-E0C7C378D72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7346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79A99-59D4-348A-0465-B834B8E9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39598-9770-6B0A-D52C-DF26D6731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1E90B-A98C-6BD2-9E5C-F11C3587F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E3630-BE56-E979-FFDA-22CA9948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7A4E-C870-4294-90C9-2F5DDB309D58}" type="datetimeFigureOut">
              <a:rPr lang="en-MY" smtClean="0"/>
              <a:t>06/11/2022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AC9CB-190C-13B7-1483-D2735D93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B7ECF-7684-58E1-6CD2-43B76CEB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B4E2-326F-4CC4-9E85-E0C7C378D72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1816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3862-B601-3BF3-93B9-587CB6FD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65A09-18D3-9AA3-D5BB-60042C703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E52AD-8E15-A683-68D2-19D0752B0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AF538B-0071-C7E2-21B0-41E34E483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2D3F37-DDF8-0B22-14FF-4E3491E9C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C8E913-540A-6A05-4790-D4AC28F2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7A4E-C870-4294-90C9-2F5DDB309D58}" type="datetimeFigureOut">
              <a:rPr lang="en-MY" smtClean="0"/>
              <a:t>06/11/2022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7E5657-2C41-F876-AE0B-808ED945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7DEC50-A7E8-25BC-34D7-A80B65E9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B4E2-326F-4CC4-9E85-E0C7C378D72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0982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BF67-F95D-AC90-99C3-0DEFBE94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89FA4E-2348-62F9-0E96-E34AF8480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7A4E-C870-4294-90C9-2F5DDB309D58}" type="datetimeFigureOut">
              <a:rPr lang="en-MY" smtClean="0"/>
              <a:t>06/11/2022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ED999-E436-57F1-F2E0-7C10AA8E2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2D6CE-C9B4-F92E-8BBF-4B50620B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B4E2-326F-4CC4-9E85-E0C7C378D72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8026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63AEE-7C8A-5805-1723-F8A72684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7A4E-C870-4294-90C9-2F5DDB309D58}" type="datetimeFigureOut">
              <a:rPr lang="en-MY" smtClean="0"/>
              <a:t>06/11/2022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56505-45A7-5F8A-9F01-53A6EE929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6F1CC-2386-5297-82AD-F9D2B428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B4E2-326F-4CC4-9E85-E0C7C378D72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587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3E6B-A37C-A4F6-4C2F-31AF5B643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8C4C9-698B-6573-C0D2-2D3E7EFD4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F2C29-2854-A913-E918-7DB426DDD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16F02-CBAF-552E-C4B3-517B1301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7A4E-C870-4294-90C9-2F5DDB309D58}" type="datetimeFigureOut">
              <a:rPr lang="en-MY" smtClean="0"/>
              <a:t>06/11/2022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7DC0A-7E1D-9C69-ECD0-D320AAF6E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7B3B2-3C90-09E7-6C79-8431E249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B4E2-326F-4CC4-9E85-E0C7C378D72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7263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D8FE-AC53-6B3C-AB9B-D026BD8D8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985867-AA7F-9B0A-3BF1-68341D084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CA450-60BE-A8AB-09C0-441BC4C08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DA3D4-9532-913A-9F17-AE7796B7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7A4E-C870-4294-90C9-2F5DDB309D58}" type="datetimeFigureOut">
              <a:rPr lang="en-MY" smtClean="0"/>
              <a:t>06/11/2022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DF111-77E0-5F1E-694A-F99070D8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BD592-A32D-1DD3-7E16-9A1BEA99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B4E2-326F-4CC4-9E85-E0C7C378D72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4255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CA5C33-0298-2580-6681-8ECB4FD1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B5C9B-B930-1BD7-A662-A64706B90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BC591-E249-7146-8755-792A17AA4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D7A4E-C870-4294-90C9-2F5DDB309D58}" type="datetimeFigureOut">
              <a:rPr lang="en-MY" smtClean="0"/>
              <a:t>06/11/2022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FAB23-FE50-CC55-36AD-A6201014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C3DCA-3054-58FE-F8E2-D3E1C9D0D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DB4E2-326F-4CC4-9E85-E0C7C378D72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891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stable/tutorials/introductory/pyplot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classes.html#module-sklearn.datase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2F96E-692A-7542-5BCD-C4F871A2B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4546" y="35453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MY" sz="4400" b="1" dirty="0"/>
              <a:t>MDA 3003</a:t>
            </a:r>
            <a:br>
              <a:rPr lang="en-MY" sz="4400" dirty="0"/>
            </a:br>
            <a:br>
              <a:rPr lang="en-MY" sz="4400" dirty="0"/>
            </a:br>
            <a:r>
              <a:rPr lang="en-MY" sz="4400" b="1" dirty="0"/>
              <a:t>INTRODUCTION TO DATA SCIENCE</a:t>
            </a:r>
            <a:br>
              <a:rPr lang="en-MY" sz="4400" b="1" dirty="0"/>
            </a:br>
            <a:br>
              <a:rPr lang="en-MY" sz="4400" b="1" dirty="0"/>
            </a:br>
            <a:r>
              <a:rPr lang="en-MY" sz="4400" b="1" dirty="0"/>
              <a:t>Semester 1 2022/2023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9A753-6F1B-FA64-C3D1-867C0180D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616" y="542918"/>
            <a:ext cx="2550763" cy="187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54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4762CE7-37E8-1558-C419-80A41A36B952}"/>
              </a:ext>
            </a:extLst>
          </p:cNvPr>
          <p:cNvSpPr txBox="1">
            <a:spLocks/>
          </p:cNvSpPr>
          <p:nvPr/>
        </p:nvSpPr>
        <p:spPr>
          <a:xfrm>
            <a:off x="750264" y="2064610"/>
            <a:ext cx="4900271" cy="1088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sz="1800" dirty="0">
                <a:latin typeface="+mn-lt"/>
              </a:rPr>
              <a:t>The following shows how to convert the noisy data in open column to numeric data type</a:t>
            </a:r>
          </a:p>
          <a:p>
            <a:r>
              <a:rPr lang="en-MY" sz="1800" dirty="0">
                <a:latin typeface="+mn-lt"/>
              </a:rPr>
              <a:t>**The last two columns has been dropped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89B341-B86B-3D7A-B65F-69833D7D0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99" y="3241559"/>
            <a:ext cx="4302769" cy="26343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B9BA81-D243-45EE-5614-AFA2EA536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949" y="1749535"/>
            <a:ext cx="4350008" cy="24662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59C8AC8-68FB-C0DF-B8BC-B767BE6A7D25}"/>
              </a:ext>
            </a:extLst>
          </p:cNvPr>
          <p:cNvSpPr txBox="1"/>
          <p:nvPr/>
        </p:nvSpPr>
        <p:spPr>
          <a:xfrm>
            <a:off x="6096000" y="63322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dirty="0">
                <a:latin typeface="+mn-lt"/>
              </a:rPr>
              <a:t>The following shows how to find the number of missin</a:t>
            </a:r>
            <a:r>
              <a:rPr lang="en-MY" dirty="0"/>
              <a:t>g data and its percentage</a:t>
            </a:r>
            <a:endParaRPr lang="en-MY" sz="1800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983FF-1E3D-580A-AD4E-6B03D51C566B}"/>
              </a:ext>
            </a:extLst>
          </p:cNvPr>
          <p:cNvSpPr txBox="1"/>
          <p:nvPr/>
        </p:nvSpPr>
        <p:spPr>
          <a:xfrm>
            <a:off x="750265" y="515035"/>
            <a:ext cx="49002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i="1" dirty="0" err="1"/>
              <a:t>df.apply</a:t>
            </a:r>
            <a:r>
              <a:rPr lang="en-MY" i="1" dirty="0"/>
              <a:t>() : is the function used to iterate through column\row</a:t>
            </a:r>
          </a:p>
          <a:p>
            <a:endParaRPr lang="en-MY" i="1" dirty="0"/>
          </a:p>
          <a:p>
            <a:r>
              <a:rPr lang="en-MY" i="1" dirty="0" err="1"/>
              <a:t>pd.to_numeric</a:t>
            </a:r>
            <a:r>
              <a:rPr lang="en-MY" i="1" dirty="0"/>
              <a:t> :is the function used to convert the redundant data to numeric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728A7E-BF79-E90C-0D7E-D506F44E461E}"/>
              </a:ext>
            </a:extLst>
          </p:cNvPr>
          <p:cNvSpPr txBox="1"/>
          <p:nvPr/>
        </p:nvSpPr>
        <p:spPr>
          <a:xfrm>
            <a:off x="2873838" y="4338983"/>
            <a:ext cx="5203362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i="1" dirty="0"/>
              <a:t>errors : </a:t>
            </a:r>
            <a:r>
              <a:rPr lang="en-MY" dirty="0"/>
              <a:t>parameter</a:t>
            </a:r>
          </a:p>
          <a:p>
            <a:endParaRPr lang="en-MY" i="1" dirty="0"/>
          </a:p>
          <a:p>
            <a:r>
              <a:rPr lang="en-MY" dirty="0"/>
              <a:t>If set as</a:t>
            </a:r>
          </a:p>
          <a:p>
            <a:r>
              <a:rPr lang="en-MY" dirty="0"/>
              <a:t>‘raise’ : invalid parsing will raise an exception</a:t>
            </a:r>
          </a:p>
          <a:p>
            <a:r>
              <a:rPr lang="en-MY" dirty="0"/>
              <a:t>‘coerce’ : invalid parsing will set as </a:t>
            </a:r>
            <a:r>
              <a:rPr lang="en-MY" dirty="0" err="1"/>
              <a:t>NaN</a:t>
            </a:r>
            <a:endParaRPr lang="en-MY" dirty="0"/>
          </a:p>
          <a:p>
            <a:r>
              <a:rPr lang="en-MY" dirty="0"/>
              <a:t>‘ignore’ : invalid parsing will return as the input </a:t>
            </a:r>
          </a:p>
          <a:p>
            <a:endParaRPr lang="en-MY" dirty="0"/>
          </a:p>
          <a:p>
            <a:r>
              <a:rPr lang="en-MY" sz="1050" i="1" dirty="0"/>
              <a:t>*parsing can be referred as component </a:t>
            </a:r>
          </a:p>
        </p:txBody>
      </p:sp>
    </p:spTree>
    <p:extLst>
      <p:ext uri="{BB962C8B-B14F-4D97-AF65-F5344CB8AC3E}">
        <p14:creationId xmlns:p14="http://schemas.microsoft.com/office/powerpoint/2010/main" val="1969007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8A49CA-C6C8-B961-50DC-D58C9B2221AC}"/>
              </a:ext>
            </a:extLst>
          </p:cNvPr>
          <p:cNvSpPr txBox="1"/>
          <p:nvPr/>
        </p:nvSpPr>
        <p:spPr>
          <a:xfrm>
            <a:off x="664029" y="9232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dirty="0">
                <a:latin typeface="+mn-lt"/>
              </a:rPr>
              <a:t>The following show how to drop the </a:t>
            </a:r>
            <a:r>
              <a:rPr lang="en-MY" sz="1800" dirty="0" err="1">
                <a:latin typeface="+mn-lt"/>
              </a:rPr>
              <a:t>NaN</a:t>
            </a:r>
            <a:r>
              <a:rPr lang="en-MY" sz="1800" dirty="0">
                <a:latin typeface="+mn-lt"/>
              </a:rPr>
              <a:t> and get a clean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E72211-F39D-59DA-2BC8-83E8D346D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31" y="1609040"/>
            <a:ext cx="3214012" cy="30325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3EF1B9-DC2C-D935-9AB7-A96CB753CB78}"/>
              </a:ext>
            </a:extLst>
          </p:cNvPr>
          <p:cNvSpPr txBox="1"/>
          <p:nvPr/>
        </p:nvSpPr>
        <p:spPr>
          <a:xfrm>
            <a:off x="664029" y="3956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i="1" dirty="0" err="1"/>
              <a:t>df.dropna</a:t>
            </a:r>
            <a:r>
              <a:rPr lang="en-MY" i="1" dirty="0"/>
              <a:t>() : is the function used drop the rows with </a:t>
            </a:r>
            <a:r>
              <a:rPr lang="en-MY" i="1" dirty="0" err="1"/>
              <a:t>NaN</a:t>
            </a:r>
            <a:endParaRPr lang="en-MY" i="1" dirty="0"/>
          </a:p>
        </p:txBody>
      </p:sp>
    </p:spTree>
    <p:extLst>
      <p:ext uri="{BB962C8B-B14F-4D97-AF65-F5344CB8AC3E}">
        <p14:creationId xmlns:p14="http://schemas.microsoft.com/office/powerpoint/2010/main" val="4136813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23659-700A-FDA7-8E5C-D96311284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Summary on how to prepare and clean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98EB0-E968-6423-D588-15CAD6520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1) Load data</a:t>
            </a:r>
          </a:p>
          <a:p>
            <a:pPr marL="0" indent="0">
              <a:buNone/>
            </a:pPr>
            <a:r>
              <a:rPr lang="en-US" dirty="0"/>
              <a:t>2) Reset the index of the data frame to default setting</a:t>
            </a:r>
          </a:p>
          <a:p>
            <a:pPr marL="0" indent="0">
              <a:buNone/>
            </a:pPr>
            <a:r>
              <a:rPr lang="en-US" dirty="0"/>
              <a:t>3) Assign the names of the attributes/feature/column names </a:t>
            </a:r>
          </a:p>
          <a:p>
            <a:pPr marL="0" indent="0">
              <a:buNone/>
            </a:pPr>
            <a:r>
              <a:rPr lang="en-US" dirty="0"/>
              <a:t>4) Drop unnecessary columns and rows</a:t>
            </a:r>
          </a:p>
          <a:p>
            <a:pPr marL="0" indent="0">
              <a:buNone/>
            </a:pPr>
            <a:r>
              <a:rPr lang="en-US" dirty="0"/>
              <a:t>5) convert the date format </a:t>
            </a:r>
          </a:p>
          <a:p>
            <a:pPr marL="0" indent="0">
              <a:buNone/>
            </a:pPr>
            <a:r>
              <a:rPr lang="en-US" dirty="0"/>
              <a:t>6) Replace the noise or undefined values to </a:t>
            </a:r>
            <a:r>
              <a:rPr lang="en-US" dirty="0" err="1"/>
              <a:t>NaN</a:t>
            </a:r>
            <a:r>
              <a:rPr lang="en-US" dirty="0"/>
              <a:t> (It is done by converting the observations to number data type)</a:t>
            </a:r>
          </a:p>
          <a:p>
            <a:pPr marL="0" indent="0">
              <a:buNone/>
            </a:pPr>
            <a:r>
              <a:rPr lang="en-US" dirty="0"/>
              <a:t>7) To obtain a clean data remove all the </a:t>
            </a:r>
            <a:r>
              <a:rPr lang="en-US" dirty="0" err="1"/>
              <a:t>NaN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88159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000E3-364B-11F5-9B44-027CE7FB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How to plot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85DCD-678D-398F-A570-074E6724F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547" y="1377043"/>
            <a:ext cx="10515600" cy="4351338"/>
          </a:xfrm>
        </p:spPr>
        <p:txBody>
          <a:bodyPr/>
          <a:lstStyle/>
          <a:p>
            <a:r>
              <a:rPr lang="en-US" i="1" dirty="0"/>
              <a:t>import </a:t>
            </a:r>
            <a:r>
              <a:rPr lang="en-US" i="1" dirty="0" err="1"/>
              <a:t>matplotlib.pyplot</a:t>
            </a:r>
            <a:r>
              <a:rPr lang="en-US" i="1" dirty="0"/>
              <a:t> as </a:t>
            </a:r>
            <a:r>
              <a:rPr lang="en-US" i="1" dirty="0" err="1"/>
              <a:t>plt</a:t>
            </a:r>
            <a:r>
              <a:rPr lang="en-US" i="1" dirty="0"/>
              <a:t> </a:t>
            </a:r>
            <a:r>
              <a:rPr lang="en-US" dirty="0"/>
              <a:t>(This function is used to import the module)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4FA076-5964-AA3E-9C11-9E6CB1F3D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23" y="2288149"/>
            <a:ext cx="4789262" cy="3007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AE3384-7B8D-1373-7844-8DE2F9CF0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47223"/>
            <a:ext cx="5057617" cy="25404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58B082-74DC-3696-8B73-5E73E85FFFB3}"/>
              </a:ext>
            </a:extLst>
          </p:cNvPr>
          <p:cNvSpPr txBox="1"/>
          <p:nvPr/>
        </p:nvSpPr>
        <p:spPr>
          <a:xfrm>
            <a:off x="764547" y="5539970"/>
            <a:ext cx="7211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For more notes on </a:t>
            </a:r>
            <a:r>
              <a:rPr lang="en-MY" dirty="0" err="1"/>
              <a:t>matplotlib.pyplot</a:t>
            </a:r>
            <a:r>
              <a:rPr lang="en-MY" dirty="0"/>
              <a:t> refer 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>
                <a:hlinkClick r:id="rId4"/>
              </a:rPr>
              <a:t>https://matplotlib.org/stable/tutorials/introductory/pyplot.html</a:t>
            </a:r>
            <a:endParaRPr lang="en-MY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https://scipy-lectures.org/intro/matplotlib/index.html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6672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C6CA-D18C-BF6D-EDBA-1D2174A97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628" y="-624793"/>
            <a:ext cx="9144000" cy="2387600"/>
          </a:xfrm>
        </p:spPr>
        <p:txBody>
          <a:bodyPr/>
          <a:lstStyle/>
          <a:p>
            <a:r>
              <a:rPr lang="en-MY" dirty="0"/>
              <a:t>Lab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19C899-DC83-7491-B631-B5070E1013E2}"/>
              </a:ext>
            </a:extLst>
          </p:cNvPr>
          <p:cNvSpPr txBox="1"/>
          <p:nvPr/>
        </p:nvSpPr>
        <p:spPr>
          <a:xfrm>
            <a:off x="2400299" y="2347437"/>
            <a:ext cx="36957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MY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MY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retrival</a:t>
            </a:r>
            <a:endParaRPr lang="en-MY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Scikit-Learn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data from internet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given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814AB3-710E-A549-96B1-792BA79D1A93}"/>
              </a:ext>
            </a:extLst>
          </p:cNvPr>
          <p:cNvSpPr txBox="1"/>
          <p:nvPr/>
        </p:nvSpPr>
        <p:spPr>
          <a:xfrm>
            <a:off x="6096000" y="2393408"/>
            <a:ext cx="4000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MY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 identification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Saving: save your data as CSV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CBF353-6805-C0B6-4714-3B7A034972A1}"/>
              </a:ext>
            </a:extLst>
          </p:cNvPr>
          <p:cNvSpPr txBox="1"/>
          <p:nvPr/>
        </p:nvSpPr>
        <p:spPr>
          <a:xfrm>
            <a:off x="4446814" y="447858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MY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MY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MY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plot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MY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285352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02C6-BCA5-2933-04B2-F42FFCD2C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Data Retrieval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B8881-940F-DCE4-1833-1E3A593D0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How to load data : Use function </a:t>
            </a:r>
            <a:r>
              <a:rPr lang="en-MY" i="1" dirty="0" err="1"/>
              <a:t>datasets.</a:t>
            </a:r>
            <a:r>
              <a:rPr lang="en-MY" i="1" u="sng" dirty="0" err="1"/>
              <a:t>NameofTheDataInSklearn</a:t>
            </a:r>
            <a:r>
              <a:rPr lang="en-MY" i="1" dirty="0"/>
              <a:t>()</a:t>
            </a:r>
          </a:p>
          <a:p>
            <a:pPr lvl="1"/>
            <a:r>
              <a:rPr lang="en-MY" sz="1600" i="1" dirty="0"/>
              <a:t>*</a:t>
            </a:r>
            <a:r>
              <a:rPr lang="en-MY" sz="1400" i="1" dirty="0"/>
              <a:t>Make sure that it is Bunch data type if not it be able to read the loaded data a  dictionary</a:t>
            </a:r>
          </a:p>
          <a:p>
            <a:pPr lvl="1"/>
            <a:r>
              <a:rPr lang="en-MY" sz="1400" i="1" dirty="0">
                <a:hlinkClick r:id="rId2"/>
              </a:rPr>
              <a:t>https://scikit-learn.org/stable/modules/classes.html#module-sklearn.datasets</a:t>
            </a:r>
            <a:r>
              <a:rPr lang="en-MY" sz="1400" i="1" dirty="0"/>
              <a:t> more info is in here</a:t>
            </a:r>
          </a:p>
          <a:p>
            <a:r>
              <a:rPr lang="en-MY" dirty="0"/>
              <a:t>How to access the keys of the dictionary : use </a:t>
            </a:r>
            <a:r>
              <a:rPr lang="en-MY" i="1" dirty="0"/>
              <a:t>keys() </a:t>
            </a:r>
            <a:r>
              <a:rPr lang="en-MY" dirty="0"/>
              <a:t>function</a:t>
            </a:r>
          </a:p>
          <a:p>
            <a:r>
              <a:rPr lang="en-MY" dirty="0"/>
              <a:t>To access the values of each </a:t>
            </a:r>
            <a:r>
              <a:rPr lang="en-MY" i="1" dirty="0"/>
              <a:t>key() </a:t>
            </a:r>
            <a:r>
              <a:rPr lang="en-MY" dirty="0"/>
              <a:t>then call the name each key</a:t>
            </a:r>
            <a:endParaRPr lang="en-MY" i="1" dirty="0"/>
          </a:p>
          <a:p>
            <a:r>
              <a:rPr lang="en-MY" dirty="0"/>
              <a:t>How to convert the </a:t>
            </a:r>
            <a:r>
              <a:rPr lang="en-MY" dirty="0" err="1"/>
              <a:t>ndarray</a:t>
            </a:r>
            <a:r>
              <a:rPr lang="en-MY" dirty="0"/>
              <a:t> to </a:t>
            </a:r>
            <a:r>
              <a:rPr lang="en-MY" dirty="0" err="1"/>
              <a:t>DataFrame</a:t>
            </a:r>
            <a:r>
              <a:rPr lang="en-MY" dirty="0"/>
              <a:t> : </a:t>
            </a:r>
            <a:r>
              <a:rPr lang="en-MY" i="1" dirty="0" err="1"/>
              <a:t>pd.DataFrame</a:t>
            </a:r>
            <a:r>
              <a:rPr lang="en-MY" i="1" dirty="0"/>
              <a:t>(data, column = </a:t>
            </a:r>
            <a:r>
              <a:rPr lang="en-MY" i="1" dirty="0" err="1"/>
              <a:t>columnName</a:t>
            </a:r>
            <a:r>
              <a:rPr lang="en-MY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346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614A74-7454-C10B-86D6-6FC88B690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42" y="1320266"/>
            <a:ext cx="4002358" cy="3680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B5B05F-B09C-B6B1-9365-FA92406D6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483" y="1993909"/>
            <a:ext cx="4616175" cy="36807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79E93EA-835E-0C1B-EAA3-32084215B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111767"/>
            <a:ext cx="10515600" cy="1325563"/>
          </a:xfrm>
        </p:spPr>
        <p:txBody>
          <a:bodyPr/>
          <a:lstStyle/>
          <a:p>
            <a:r>
              <a:rPr lang="en-MY" dirty="0"/>
              <a:t>How to add a column to existing data frame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D087DC-265F-CFC7-1414-08ECBF1A6AFA}"/>
              </a:ext>
            </a:extLst>
          </p:cNvPr>
          <p:cNvSpPr txBox="1"/>
          <p:nvPr/>
        </p:nvSpPr>
        <p:spPr>
          <a:xfrm>
            <a:off x="683942" y="5164977"/>
            <a:ext cx="4163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Here there is 3 columns when the index is named as Name; Height and Qualification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FCD45C-4F3A-2A12-B25F-33379F303393}"/>
              </a:ext>
            </a:extLst>
          </p:cNvPr>
          <p:cNvSpPr txBox="1"/>
          <p:nvPr/>
        </p:nvSpPr>
        <p:spPr>
          <a:xfrm>
            <a:off x="5329483" y="1249804"/>
            <a:ext cx="564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The following coding shows how to add another column with the index name Address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FDAE6E-4BB9-0849-66C4-548CB3F4EC85}"/>
              </a:ext>
            </a:extLst>
          </p:cNvPr>
          <p:cNvSpPr txBox="1"/>
          <p:nvPr/>
        </p:nvSpPr>
        <p:spPr>
          <a:xfrm>
            <a:off x="5269611" y="5772422"/>
            <a:ext cx="564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Note: if you want to access the second column then use </a:t>
            </a:r>
            <a:r>
              <a:rPr lang="en-MY" i="1" dirty="0" err="1"/>
              <a:t>df</a:t>
            </a:r>
            <a:r>
              <a:rPr lang="en-MY" i="1" dirty="0"/>
              <a:t>[“Height”] </a:t>
            </a:r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4BCD01-7B11-11CB-449D-8CC24860D08C}"/>
              </a:ext>
            </a:extLst>
          </p:cNvPr>
          <p:cNvSpPr txBox="1"/>
          <p:nvPr/>
        </p:nvSpPr>
        <p:spPr>
          <a:xfrm>
            <a:off x="6096000" y="646923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200" dirty="0"/>
              <a:t>Source: https://www.geeksforgeeks.org/adding-new-column-to-existing-dataframe-in-pandas/</a:t>
            </a:r>
          </a:p>
        </p:txBody>
      </p:sp>
    </p:spTree>
    <p:extLst>
      <p:ext uri="{BB962C8B-B14F-4D97-AF65-F5344CB8AC3E}">
        <p14:creationId xmlns:p14="http://schemas.microsoft.com/office/powerpoint/2010/main" val="44346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94D82A-D280-A9F7-B98C-D238E4920477}"/>
              </a:ext>
            </a:extLst>
          </p:cNvPr>
          <p:cNvSpPr txBox="1"/>
          <p:nvPr/>
        </p:nvSpPr>
        <p:spPr>
          <a:xfrm>
            <a:off x="996041" y="3918857"/>
            <a:ext cx="3216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To get statistics of the  data use </a:t>
            </a:r>
            <a:r>
              <a:rPr lang="en-MY" i="1" dirty="0"/>
              <a:t>describe() </a:t>
            </a:r>
            <a:r>
              <a:rPr lang="en-MY" dirty="0"/>
              <a:t>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219D6C-CF59-8FDC-B6A7-97C4939EE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50" y="1455278"/>
            <a:ext cx="3352807" cy="21478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54FAA7-0026-00DE-7C53-AC765EEA91CC}"/>
              </a:ext>
            </a:extLst>
          </p:cNvPr>
          <p:cNvSpPr txBox="1"/>
          <p:nvPr/>
        </p:nvSpPr>
        <p:spPr>
          <a:xfrm>
            <a:off x="1055913" y="729343"/>
            <a:ext cx="2650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To get information of the  data use </a:t>
            </a:r>
            <a:r>
              <a:rPr lang="en-MY" i="1" dirty="0"/>
              <a:t>info()</a:t>
            </a:r>
            <a:r>
              <a:rPr lang="en-MY" dirty="0"/>
              <a:t>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9A7757-AEFB-05A5-1016-3FB22FBD8DF5}"/>
              </a:ext>
            </a:extLst>
          </p:cNvPr>
          <p:cNvSpPr txBox="1"/>
          <p:nvPr/>
        </p:nvSpPr>
        <p:spPr>
          <a:xfrm>
            <a:off x="996041" y="4653643"/>
            <a:ext cx="3216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Note that each column in data frame is a series.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D489FA-EBDB-5FB6-F731-C6AB053EAC11}"/>
              </a:ext>
            </a:extLst>
          </p:cNvPr>
          <p:cNvSpPr txBox="1"/>
          <p:nvPr/>
        </p:nvSpPr>
        <p:spPr>
          <a:xfrm flipH="1">
            <a:off x="4452257" y="1651450"/>
            <a:ext cx="36554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From the table it can be deduced that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there is no redundant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Data type of elements in column 1, 3 and 4 is an object (string)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Data type of the element in column 2 is a number (float)</a:t>
            </a:r>
          </a:p>
        </p:txBody>
      </p:sp>
    </p:spTree>
    <p:extLst>
      <p:ext uri="{BB962C8B-B14F-4D97-AF65-F5344CB8AC3E}">
        <p14:creationId xmlns:p14="http://schemas.microsoft.com/office/powerpoint/2010/main" val="1446879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C147-7E26-5B28-EBF2-68E26BDAA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How to manually load a csv data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8FE628-7BB8-153C-5DB9-E215EA031F9D}"/>
              </a:ext>
            </a:extLst>
          </p:cNvPr>
          <p:cNvSpPr txBox="1"/>
          <p:nvPr/>
        </p:nvSpPr>
        <p:spPr>
          <a:xfrm>
            <a:off x="838200" y="1690688"/>
            <a:ext cx="521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Note make sure that your file is in csv format. If it is not then convert it to csv format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4CE0C4-D9F2-6EF6-F506-12E4A1763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86" y="2469689"/>
            <a:ext cx="5658872" cy="32289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0D0B20-7226-96AD-B1A9-7F5C37B87646}"/>
              </a:ext>
            </a:extLst>
          </p:cNvPr>
          <p:cNvSpPr txBox="1"/>
          <p:nvPr/>
        </p:nvSpPr>
        <p:spPr>
          <a:xfrm>
            <a:off x="1556657" y="5871710"/>
            <a:ext cx="302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*Book1.csv is the file 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0CFF7E-F04D-AD51-E5A2-A5C790EE40B4}"/>
              </a:ext>
            </a:extLst>
          </p:cNvPr>
          <p:cNvSpPr txBox="1"/>
          <p:nvPr/>
        </p:nvSpPr>
        <p:spPr>
          <a:xfrm>
            <a:off x="6874329" y="2659516"/>
            <a:ext cx="2966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i="1" dirty="0" err="1"/>
              <a:t>df.read_csv</a:t>
            </a:r>
            <a:r>
              <a:rPr lang="en-MY" i="1" dirty="0"/>
              <a:t>() : is the function used to read a csv file</a:t>
            </a:r>
          </a:p>
        </p:txBody>
      </p:sp>
    </p:spTree>
    <p:extLst>
      <p:ext uri="{BB962C8B-B14F-4D97-AF65-F5344CB8AC3E}">
        <p14:creationId xmlns:p14="http://schemas.microsoft.com/office/powerpoint/2010/main" val="136293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3A4F-8278-6BAC-46DB-7E494C106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How to drop the columns and row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9E59B7-8F27-A5CF-BA13-E12A24F43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773" y="3040521"/>
            <a:ext cx="4830526" cy="285954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BDF547-BF65-1324-5B10-A21F7E30D496}"/>
              </a:ext>
            </a:extLst>
          </p:cNvPr>
          <p:cNvSpPr txBox="1"/>
          <p:nvPr/>
        </p:nvSpPr>
        <p:spPr>
          <a:xfrm>
            <a:off x="502773" y="2485350"/>
            <a:ext cx="4994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The following shows how to drop the third column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0658D-C1D4-3518-CE81-73265814E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307" y="3173865"/>
            <a:ext cx="5807986" cy="27261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D01A71-66B5-ECCF-5345-60618440C238}"/>
              </a:ext>
            </a:extLst>
          </p:cNvPr>
          <p:cNvSpPr txBox="1"/>
          <p:nvPr/>
        </p:nvSpPr>
        <p:spPr>
          <a:xfrm>
            <a:off x="5801393" y="25506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The following shows how to drop the fourth row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985B7-9AFD-8DDA-2EF8-4FBFFAF4E8BD}"/>
              </a:ext>
            </a:extLst>
          </p:cNvPr>
          <p:cNvSpPr txBox="1"/>
          <p:nvPr/>
        </p:nvSpPr>
        <p:spPr>
          <a:xfrm>
            <a:off x="838200" y="153899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i="1" dirty="0" err="1"/>
              <a:t>df.drop</a:t>
            </a:r>
            <a:r>
              <a:rPr lang="en-MY" i="1" dirty="0"/>
              <a:t>() : is the function used to remove/drop the column or row</a:t>
            </a:r>
          </a:p>
        </p:txBody>
      </p:sp>
    </p:spTree>
    <p:extLst>
      <p:ext uri="{BB962C8B-B14F-4D97-AF65-F5344CB8AC3E}">
        <p14:creationId xmlns:p14="http://schemas.microsoft.com/office/powerpoint/2010/main" val="124294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39C78-468E-4A95-D46C-E32F562D4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87" y="1418854"/>
            <a:ext cx="4860471" cy="1088118"/>
          </a:xfrm>
        </p:spPr>
        <p:txBody>
          <a:bodyPr>
            <a:normAutofit/>
          </a:bodyPr>
          <a:lstStyle/>
          <a:p>
            <a:r>
              <a:rPr lang="en-MY" sz="1800" dirty="0">
                <a:latin typeface="+mn-lt"/>
              </a:rPr>
              <a:t>The following shows how to change the features name by replicating the values in first row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18745-C279-19E8-1B9F-84F686B31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46" y="2506972"/>
            <a:ext cx="4062204" cy="3922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1D0FA5-766F-A717-F049-FAFD7C80D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077" y="1531479"/>
            <a:ext cx="4504152" cy="329633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2D06454-B1F8-8809-6F25-38A34703402D}"/>
              </a:ext>
            </a:extLst>
          </p:cNvPr>
          <p:cNvSpPr txBox="1">
            <a:spLocks/>
          </p:cNvSpPr>
          <p:nvPr/>
        </p:nvSpPr>
        <p:spPr>
          <a:xfrm>
            <a:off x="5861957" y="443361"/>
            <a:ext cx="4860471" cy="1088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sz="1800" dirty="0">
                <a:latin typeface="+mn-lt"/>
              </a:rPr>
              <a:t>The following shows how to change the format of data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44E00D-64F6-1E5D-6A98-F44CC5801890}"/>
              </a:ext>
            </a:extLst>
          </p:cNvPr>
          <p:cNvSpPr txBox="1"/>
          <p:nvPr/>
        </p:nvSpPr>
        <p:spPr>
          <a:xfrm>
            <a:off x="734287" y="803448"/>
            <a:ext cx="4654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i="1" dirty="0" err="1"/>
              <a:t>df.iloc</a:t>
            </a:r>
            <a:r>
              <a:rPr lang="en-MY" i="1" dirty="0"/>
              <a:t>() : is the function used </a:t>
            </a:r>
            <a:r>
              <a:rPr lang="en-US" i="0" dirty="0">
                <a:solidFill>
                  <a:srgbClr val="202124"/>
                </a:solidFill>
                <a:effectLst/>
              </a:rPr>
              <a:t> select a specific row or column from the data set</a:t>
            </a:r>
            <a:endParaRPr lang="en-MY" i="1" dirty="0"/>
          </a:p>
        </p:txBody>
      </p:sp>
    </p:spTree>
    <p:extLst>
      <p:ext uri="{BB962C8B-B14F-4D97-AF65-F5344CB8AC3E}">
        <p14:creationId xmlns:p14="http://schemas.microsoft.com/office/powerpoint/2010/main" val="723168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7CD1917-BAAF-C17F-5146-8631038D6D12}"/>
              </a:ext>
            </a:extLst>
          </p:cNvPr>
          <p:cNvSpPr txBox="1">
            <a:spLocks/>
          </p:cNvSpPr>
          <p:nvPr/>
        </p:nvSpPr>
        <p:spPr>
          <a:xfrm>
            <a:off x="3047999" y="677548"/>
            <a:ext cx="4860471" cy="1088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sz="1800" dirty="0">
                <a:latin typeface="+mn-lt"/>
              </a:rPr>
              <a:t>Function is used to reset index to default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97663D-431B-56E7-E5A1-10EDE71A8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64" y="966106"/>
            <a:ext cx="2449294" cy="5763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C2E408-37A9-EE30-00E4-6393E14CC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26" y="1648047"/>
            <a:ext cx="2492835" cy="56088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81846F8-13A5-B109-4518-E517A1C22836}"/>
              </a:ext>
            </a:extLst>
          </p:cNvPr>
          <p:cNvSpPr txBox="1">
            <a:spLocks/>
          </p:cNvSpPr>
          <p:nvPr/>
        </p:nvSpPr>
        <p:spPr>
          <a:xfrm>
            <a:off x="3047998" y="1282840"/>
            <a:ext cx="4860471" cy="1088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sz="1800" dirty="0">
                <a:latin typeface="+mn-lt"/>
              </a:rPr>
              <a:t>Function is used to set index by the user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3F2C27-7123-528E-5192-97605EF7F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12" y="3224075"/>
            <a:ext cx="3800394" cy="318742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0F83C3E-CCA5-56A8-B592-9390B7D35830}"/>
              </a:ext>
            </a:extLst>
          </p:cNvPr>
          <p:cNvSpPr txBox="1">
            <a:spLocks/>
          </p:cNvSpPr>
          <p:nvPr/>
        </p:nvSpPr>
        <p:spPr>
          <a:xfrm>
            <a:off x="395968" y="2225762"/>
            <a:ext cx="5459186" cy="1088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sz="1800" dirty="0">
                <a:latin typeface="+mn-lt"/>
              </a:rPr>
              <a:t>The following shows how the Date column is changed to a row index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BFBD0E0-AF95-4156-3BEF-5F993814C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6250" y="3313880"/>
            <a:ext cx="3435750" cy="1702937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36182A6-1CBC-77A8-1910-31A248DE8E14}"/>
              </a:ext>
            </a:extLst>
          </p:cNvPr>
          <p:cNvSpPr txBox="1">
            <a:spLocks/>
          </p:cNvSpPr>
          <p:nvPr/>
        </p:nvSpPr>
        <p:spPr>
          <a:xfrm>
            <a:off x="6437200" y="2287767"/>
            <a:ext cx="4900271" cy="1088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sz="1800" dirty="0">
                <a:latin typeface="+mn-lt"/>
              </a:rPr>
              <a:t>The following shows how the number of instances in first column is obtained from first column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E7E9D-3267-B370-A75B-38140A85C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2962"/>
            <a:ext cx="10515600" cy="1325563"/>
          </a:xfrm>
        </p:spPr>
        <p:txBody>
          <a:bodyPr/>
          <a:lstStyle/>
          <a:p>
            <a:r>
              <a:rPr lang="en-MY" dirty="0"/>
              <a:t>How to set and reset the index of data frame</a:t>
            </a:r>
          </a:p>
        </p:txBody>
      </p:sp>
    </p:spTree>
    <p:extLst>
      <p:ext uri="{BB962C8B-B14F-4D97-AF65-F5344CB8AC3E}">
        <p14:creationId xmlns:p14="http://schemas.microsoft.com/office/powerpoint/2010/main" val="3880269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779</Words>
  <Application>Microsoft Macintosh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MDA 3003  INTRODUCTION TO DATA SCIENCE  Semester 1 2022/2023</vt:lpstr>
      <vt:lpstr>Lab 2</vt:lpstr>
      <vt:lpstr>Data Retrieval </vt:lpstr>
      <vt:lpstr>How to add a column to existing data frame</vt:lpstr>
      <vt:lpstr>PowerPoint Presentation</vt:lpstr>
      <vt:lpstr>How to manually load a csv data </vt:lpstr>
      <vt:lpstr>How to drop the columns and row</vt:lpstr>
      <vt:lpstr>The following shows how to change the features name by replicating the values in first row</vt:lpstr>
      <vt:lpstr>How to set and reset the index of data frame</vt:lpstr>
      <vt:lpstr>PowerPoint Presentation</vt:lpstr>
      <vt:lpstr>PowerPoint Presentation</vt:lpstr>
      <vt:lpstr>Summary on how to prepare and clean the data</vt:lpstr>
      <vt:lpstr>How to plot 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MDA 3003  INTRODUCTION TO DATA SCIENCE  Semester 1 2022/2023</dc:title>
  <dc:creator>Assunta Malar</dc:creator>
  <cp:lastModifiedBy>Gobithaasan Rudrusamy</cp:lastModifiedBy>
  <cp:revision>2</cp:revision>
  <dcterms:created xsi:type="dcterms:W3CDTF">2022-11-06T10:16:22Z</dcterms:created>
  <dcterms:modified xsi:type="dcterms:W3CDTF">2022-11-06T12:25:33Z</dcterms:modified>
</cp:coreProperties>
</file>