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B9A82-6DEA-4081-B774-4806E129800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FB6029-E036-4F86-9687-033FADD1CC79}">
      <dgm:prSet custT="1"/>
      <dgm:spPr/>
      <dgm:t>
        <a:bodyPr/>
        <a:lstStyle/>
        <a:p>
          <a:pPr>
            <a:defRPr cap="all"/>
          </a:pPr>
          <a:r>
            <a:rPr lang="en-US" sz="1400" b="0" i="0" dirty="0">
              <a:latin typeface="Times New Roman" panose="02020603050405020304" pitchFamily="18" charset="0"/>
              <a:cs typeface="Times New Roman" panose="02020603050405020304" pitchFamily="18" charset="0"/>
            </a:rPr>
            <a:t>Home credit Uses Data and several methods to predict the repayment abilities of the client.</a:t>
          </a:r>
          <a:endParaRPr lang="en-US" sz="1400" dirty="0">
            <a:latin typeface="Times New Roman" panose="02020603050405020304" pitchFamily="18" charset="0"/>
            <a:cs typeface="Times New Roman" panose="02020603050405020304" pitchFamily="18" charset="0"/>
          </a:endParaRPr>
        </a:p>
      </dgm:t>
    </dgm:pt>
    <dgm:pt modelId="{BB04A8E3-DE82-43E3-AC5F-80E5254AFBC8}" type="parTrans" cxnId="{34B647C0-B843-4226-AD52-1F02FBAD4801}">
      <dgm:prSet/>
      <dgm:spPr/>
      <dgm:t>
        <a:bodyPr/>
        <a:lstStyle/>
        <a:p>
          <a:endParaRPr lang="en-US"/>
        </a:p>
      </dgm:t>
    </dgm:pt>
    <dgm:pt modelId="{F102098A-78E0-4C69-BDBC-EBD71FA8ABE4}" type="sibTrans" cxnId="{34B647C0-B843-4226-AD52-1F02FBAD4801}">
      <dgm:prSet/>
      <dgm:spPr/>
      <dgm:t>
        <a:bodyPr/>
        <a:lstStyle/>
        <a:p>
          <a:endParaRPr lang="en-US"/>
        </a:p>
      </dgm:t>
    </dgm:pt>
    <dgm:pt modelId="{2A34F2B5-93D8-4A00-86AD-CA4112BC0444}">
      <dgm:prSet custT="1"/>
      <dgm:spPr/>
      <dgm:t>
        <a:bodyPr/>
        <a:lstStyle/>
        <a:p>
          <a:pPr>
            <a:defRPr cap="all"/>
          </a:pPr>
          <a:r>
            <a:rPr lang="en-US" sz="1400" b="0" i="0" dirty="0">
              <a:latin typeface="Times New Roman" panose="02020603050405020304" pitchFamily="18" charset="0"/>
              <a:cs typeface="Times New Roman" panose="02020603050405020304" pitchFamily="18" charset="0"/>
            </a:rPr>
            <a:t>With the help of \machine learning and statistical methods We are determining the predictions.</a:t>
          </a:r>
          <a:endParaRPr lang="en-US" sz="1400" dirty="0">
            <a:latin typeface="Times New Roman" panose="02020603050405020304" pitchFamily="18" charset="0"/>
            <a:cs typeface="Times New Roman" panose="02020603050405020304" pitchFamily="18" charset="0"/>
          </a:endParaRPr>
        </a:p>
      </dgm:t>
    </dgm:pt>
    <dgm:pt modelId="{927079DA-F7C8-4E4B-9AAD-7D81835B8759}" type="parTrans" cxnId="{3DB933D9-7807-4558-8E84-0B93DC51A9D6}">
      <dgm:prSet/>
      <dgm:spPr/>
      <dgm:t>
        <a:bodyPr/>
        <a:lstStyle/>
        <a:p>
          <a:endParaRPr lang="en-US"/>
        </a:p>
      </dgm:t>
    </dgm:pt>
    <dgm:pt modelId="{915EDCBB-7BED-482D-9A42-01EFBA118962}" type="sibTrans" cxnId="{3DB933D9-7807-4558-8E84-0B93DC51A9D6}">
      <dgm:prSet/>
      <dgm:spPr/>
      <dgm:t>
        <a:bodyPr/>
        <a:lstStyle/>
        <a:p>
          <a:endParaRPr lang="en-US"/>
        </a:p>
      </dgm:t>
    </dgm:pt>
    <dgm:pt modelId="{291F6ACB-C49D-41E7-9218-0B11024DF2DE}">
      <dgm:prSet custT="1"/>
      <dgm:spPr/>
      <dgm:t>
        <a:bodyPr/>
        <a:lstStyle/>
        <a:p>
          <a:pPr>
            <a:defRPr cap="all"/>
          </a:pPr>
          <a:r>
            <a:rPr lang="en-US" sz="1400" b="0" i="0" dirty="0">
              <a:latin typeface="Times New Roman" panose="02020603050405020304" pitchFamily="18" charset="0"/>
              <a:cs typeface="Times New Roman" panose="02020603050405020304" pitchFamily="18" charset="0"/>
            </a:rPr>
            <a:t> in this phase  our target is to study HCDR data and perform Exploratory Data Analysis(EDA).</a:t>
          </a:r>
          <a:endParaRPr lang="en-US" sz="1400" dirty="0">
            <a:latin typeface="Times New Roman" panose="02020603050405020304" pitchFamily="18" charset="0"/>
            <a:cs typeface="Times New Roman" panose="02020603050405020304" pitchFamily="18" charset="0"/>
          </a:endParaRPr>
        </a:p>
      </dgm:t>
    </dgm:pt>
    <dgm:pt modelId="{B5EEE3C0-4BC0-4F4A-B59C-8C8B1CEEFBAB}" type="parTrans" cxnId="{7E1D647F-AF72-4BB8-8DE3-448FA12FF78F}">
      <dgm:prSet/>
      <dgm:spPr/>
      <dgm:t>
        <a:bodyPr/>
        <a:lstStyle/>
        <a:p>
          <a:endParaRPr lang="en-US"/>
        </a:p>
      </dgm:t>
    </dgm:pt>
    <dgm:pt modelId="{BE4A6415-4B05-4D67-A80D-22701D023A28}" type="sibTrans" cxnId="{7E1D647F-AF72-4BB8-8DE3-448FA12FF78F}">
      <dgm:prSet/>
      <dgm:spPr/>
      <dgm:t>
        <a:bodyPr/>
        <a:lstStyle/>
        <a:p>
          <a:endParaRPr lang="en-US"/>
        </a:p>
      </dgm:t>
    </dgm:pt>
    <dgm:pt modelId="{70F98EB2-2672-4567-9C9C-119919BD7184}">
      <dgm:prSet custT="1"/>
      <dgm:spPr/>
      <dgm:t>
        <a:bodyPr/>
        <a:lstStyle/>
        <a:p>
          <a:pPr>
            <a:defRPr cap="all"/>
          </a:pPr>
          <a:r>
            <a:rPr lang="en-US" sz="1300" b="0" i="0" dirty="0">
              <a:latin typeface="Times New Roman" panose="02020603050405020304" pitchFamily="18" charset="0"/>
              <a:cs typeface="Times New Roman" panose="02020603050405020304" pitchFamily="18" charset="0"/>
            </a:rPr>
            <a:t>We also aim at preprocessing the data and also build the baseline pipeline after examining the accuracies of explored Data. </a:t>
          </a:r>
          <a:endParaRPr lang="en-US" sz="1300" dirty="0">
            <a:latin typeface="Times New Roman" panose="02020603050405020304" pitchFamily="18" charset="0"/>
            <a:cs typeface="Times New Roman" panose="02020603050405020304" pitchFamily="18" charset="0"/>
          </a:endParaRPr>
        </a:p>
      </dgm:t>
    </dgm:pt>
    <dgm:pt modelId="{6BF6115F-58A2-472E-ABE9-2BE88862E222}" type="parTrans" cxnId="{BD167639-B521-4ED5-A87F-93E498FD1B07}">
      <dgm:prSet/>
      <dgm:spPr/>
      <dgm:t>
        <a:bodyPr/>
        <a:lstStyle/>
        <a:p>
          <a:endParaRPr lang="en-US"/>
        </a:p>
      </dgm:t>
    </dgm:pt>
    <dgm:pt modelId="{8D1B768D-B2C7-4F17-8C55-91A95C082C1D}" type="sibTrans" cxnId="{BD167639-B521-4ED5-A87F-93E498FD1B07}">
      <dgm:prSet/>
      <dgm:spPr/>
      <dgm:t>
        <a:bodyPr/>
        <a:lstStyle/>
        <a:p>
          <a:endParaRPr lang="en-US"/>
        </a:p>
      </dgm:t>
    </dgm:pt>
    <dgm:pt modelId="{D282CEB2-C0F1-4CFC-B3D9-478CE84E1208}" type="pres">
      <dgm:prSet presAssocID="{3C5B9A82-6DEA-4081-B774-4806E1298000}" presName="root" presStyleCnt="0">
        <dgm:presLayoutVars>
          <dgm:dir/>
          <dgm:resizeHandles val="exact"/>
        </dgm:presLayoutVars>
      </dgm:prSet>
      <dgm:spPr/>
    </dgm:pt>
    <dgm:pt modelId="{2EB3EAE6-5AB0-478C-A1DE-44AB16622D96}" type="pres">
      <dgm:prSet presAssocID="{8AFB6029-E036-4F86-9687-033FADD1CC79}" presName="compNode" presStyleCnt="0"/>
      <dgm:spPr/>
    </dgm:pt>
    <dgm:pt modelId="{3424ACB4-4625-412C-A0B5-65A0F2E20B3A}" type="pres">
      <dgm:prSet presAssocID="{8AFB6029-E036-4F86-9687-033FADD1CC79}" presName="iconBgRect" presStyleLbl="bgShp" presStyleIdx="0" presStyleCnt="4"/>
      <dgm:spPr/>
    </dgm:pt>
    <dgm:pt modelId="{452ABFC2-5E2F-4219-90D4-6317944A82B8}" type="pres">
      <dgm:prSet presAssocID="{8AFB6029-E036-4F86-9687-033FADD1CC79}" presName="iconRect" presStyleLbl="node1" presStyleIdx="0" presStyleCnt="4" custLinFactNeighborY="344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B6361B3C-565C-4904-8D0D-FBF2DDE4A166}" type="pres">
      <dgm:prSet presAssocID="{8AFB6029-E036-4F86-9687-033FADD1CC79}" presName="spaceRect" presStyleCnt="0"/>
      <dgm:spPr/>
    </dgm:pt>
    <dgm:pt modelId="{8E8ACDA1-CA33-4EA7-8A55-88E2E4394960}" type="pres">
      <dgm:prSet presAssocID="{8AFB6029-E036-4F86-9687-033FADD1CC79}" presName="textRect" presStyleLbl="revTx" presStyleIdx="0" presStyleCnt="4">
        <dgm:presLayoutVars>
          <dgm:chMax val="1"/>
          <dgm:chPref val="1"/>
        </dgm:presLayoutVars>
      </dgm:prSet>
      <dgm:spPr/>
    </dgm:pt>
    <dgm:pt modelId="{E2D21463-E8EF-4F40-A51A-59D38A9FD1D9}" type="pres">
      <dgm:prSet presAssocID="{F102098A-78E0-4C69-BDBC-EBD71FA8ABE4}" presName="sibTrans" presStyleCnt="0"/>
      <dgm:spPr/>
    </dgm:pt>
    <dgm:pt modelId="{77FB5F5A-EB94-45BC-9763-4A32CCFAF996}" type="pres">
      <dgm:prSet presAssocID="{2A34F2B5-93D8-4A00-86AD-CA4112BC0444}" presName="compNode" presStyleCnt="0"/>
      <dgm:spPr/>
    </dgm:pt>
    <dgm:pt modelId="{89E149B4-D59E-4371-ADB9-ADF55EB63D5A}" type="pres">
      <dgm:prSet presAssocID="{2A34F2B5-93D8-4A00-86AD-CA4112BC0444}" presName="iconBgRect" presStyleLbl="bgShp" presStyleIdx="1" presStyleCnt="4"/>
      <dgm:spPr/>
    </dgm:pt>
    <dgm:pt modelId="{E8188917-1A3D-41C6-93FC-2FFF00C24C18}" type="pres">
      <dgm:prSet presAssocID="{2A34F2B5-93D8-4A00-86AD-CA4112BC044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C9EE62A-F433-4D8D-808A-9A8909FC48F8}" type="pres">
      <dgm:prSet presAssocID="{2A34F2B5-93D8-4A00-86AD-CA4112BC0444}" presName="spaceRect" presStyleCnt="0"/>
      <dgm:spPr/>
    </dgm:pt>
    <dgm:pt modelId="{1AB8787B-930C-47BA-9B7B-7442D966A564}" type="pres">
      <dgm:prSet presAssocID="{2A34F2B5-93D8-4A00-86AD-CA4112BC0444}" presName="textRect" presStyleLbl="revTx" presStyleIdx="1" presStyleCnt="4">
        <dgm:presLayoutVars>
          <dgm:chMax val="1"/>
          <dgm:chPref val="1"/>
        </dgm:presLayoutVars>
      </dgm:prSet>
      <dgm:spPr/>
    </dgm:pt>
    <dgm:pt modelId="{3DC3815B-58B1-404A-BFAE-446B64E4EE4E}" type="pres">
      <dgm:prSet presAssocID="{915EDCBB-7BED-482D-9A42-01EFBA118962}" presName="sibTrans" presStyleCnt="0"/>
      <dgm:spPr/>
    </dgm:pt>
    <dgm:pt modelId="{DCFB2942-38C5-4CA6-A21B-0802D734937D}" type="pres">
      <dgm:prSet presAssocID="{291F6ACB-C49D-41E7-9218-0B11024DF2DE}" presName="compNode" presStyleCnt="0"/>
      <dgm:spPr/>
    </dgm:pt>
    <dgm:pt modelId="{303AF3D3-FD3E-40D2-8637-A78B06410C22}" type="pres">
      <dgm:prSet presAssocID="{291F6ACB-C49D-41E7-9218-0B11024DF2DE}" presName="iconBgRect" presStyleLbl="bgShp" presStyleIdx="2" presStyleCnt="4"/>
      <dgm:spPr/>
    </dgm:pt>
    <dgm:pt modelId="{839F9F2D-2746-45CF-9439-47AA5DFEA6CB}" type="pres">
      <dgm:prSet presAssocID="{291F6ACB-C49D-41E7-9218-0B11024DF2D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38486E65-1A07-4161-B425-FBC0975AC8AD}" type="pres">
      <dgm:prSet presAssocID="{291F6ACB-C49D-41E7-9218-0B11024DF2DE}" presName="spaceRect" presStyleCnt="0"/>
      <dgm:spPr/>
    </dgm:pt>
    <dgm:pt modelId="{84090F2B-330C-4F62-B370-6434C23949D7}" type="pres">
      <dgm:prSet presAssocID="{291F6ACB-C49D-41E7-9218-0B11024DF2DE}" presName="textRect" presStyleLbl="revTx" presStyleIdx="2" presStyleCnt="4">
        <dgm:presLayoutVars>
          <dgm:chMax val="1"/>
          <dgm:chPref val="1"/>
        </dgm:presLayoutVars>
      </dgm:prSet>
      <dgm:spPr/>
    </dgm:pt>
    <dgm:pt modelId="{C683B332-BF6D-4281-B0A5-70A925C1623B}" type="pres">
      <dgm:prSet presAssocID="{BE4A6415-4B05-4D67-A80D-22701D023A28}" presName="sibTrans" presStyleCnt="0"/>
      <dgm:spPr/>
    </dgm:pt>
    <dgm:pt modelId="{FE8FF708-B38C-494D-8B60-CDBBA9DE4B80}" type="pres">
      <dgm:prSet presAssocID="{70F98EB2-2672-4567-9C9C-119919BD7184}" presName="compNode" presStyleCnt="0"/>
      <dgm:spPr/>
    </dgm:pt>
    <dgm:pt modelId="{0711305F-9115-45C3-AFCA-E8C28E93E153}" type="pres">
      <dgm:prSet presAssocID="{70F98EB2-2672-4567-9C9C-119919BD7184}" presName="iconBgRect" presStyleLbl="bgShp" presStyleIdx="3" presStyleCnt="4"/>
      <dgm:spPr>
        <a:solidFill>
          <a:schemeClr val="accent5">
            <a:hueOff val="0"/>
            <a:satOff val="0"/>
            <a:lumOff val="0"/>
          </a:schemeClr>
        </a:solidFill>
        <a:effectLst>
          <a:glow>
            <a:schemeClr val="accent1">
              <a:alpha val="40000"/>
            </a:schemeClr>
          </a:glow>
          <a:outerShdw blurRad="50800" dist="50800" dir="5400000" sx="1000" sy="1000" algn="ctr" rotWithShape="0">
            <a:srgbClr val="000000">
              <a:alpha val="43137"/>
            </a:srgbClr>
          </a:outerShdw>
          <a:softEdge rad="0"/>
        </a:effectLst>
      </dgm:spPr>
    </dgm:pt>
    <dgm:pt modelId="{5C26CA11-28A1-434F-AD48-67C94B5628CD}" type="pres">
      <dgm:prSet presAssocID="{70F98EB2-2672-4567-9C9C-119919BD71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9B22B169-D8DB-4ECD-A0EF-85282FDE1230}" type="pres">
      <dgm:prSet presAssocID="{70F98EB2-2672-4567-9C9C-119919BD7184}" presName="spaceRect" presStyleCnt="0"/>
      <dgm:spPr/>
    </dgm:pt>
    <dgm:pt modelId="{5B1CA140-717D-4407-A9B7-D6304965EB0D}" type="pres">
      <dgm:prSet presAssocID="{70F98EB2-2672-4567-9C9C-119919BD7184}" presName="textRect" presStyleLbl="revTx" presStyleIdx="3" presStyleCnt="4">
        <dgm:presLayoutVars>
          <dgm:chMax val="1"/>
          <dgm:chPref val="1"/>
        </dgm:presLayoutVars>
      </dgm:prSet>
      <dgm:spPr/>
    </dgm:pt>
  </dgm:ptLst>
  <dgm:cxnLst>
    <dgm:cxn modelId="{BD167639-B521-4ED5-A87F-93E498FD1B07}" srcId="{3C5B9A82-6DEA-4081-B774-4806E1298000}" destId="{70F98EB2-2672-4567-9C9C-119919BD7184}" srcOrd="3" destOrd="0" parTransId="{6BF6115F-58A2-472E-ABE9-2BE88862E222}" sibTransId="{8D1B768D-B2C7-4F17-8C55-91A95C082C1D}"/>
    <dgm:cxn modelId="{81BCE46A-66C0-4BD7-918B-D5D781DCDC48}" type="presOf" srcId="{291F6ACB-C49D-41E7-9218-0B11024DF2DE}" destId="{84090F2B-330C-4F62-B370-6434C23949D7}" srcOrd="0" destOrd="0" presId="urn:microsoft.com/office/officeart/2018/5/layout/IconCircleLabelList"/>
    <dgm:cxn modelId="{7E1D647F-AF72-4BB8-8DE3-448FA12FF78F}" srcId="{3C5B9A82-6DEA-4081-B774-4806E1298000}" destId="{291F6ACB-C49D-41E7-9218-0B11024DF2DE}" srcOrd="2" destOrd="0" parTransId="{B5EEE3C0-4BC0-4F4A-B59C-8C8B1CEEFBAB}" sibTransId="{BE4A6415-4B05-4D67-A80D-22701D023A28}"/>
    <dgm:cxn modelId="{96994A91-00A4-4510-B4B1-7917A331B379}" type="presOf" srcId="{70F98EB2-2672-4567-9C9C-119919BD7184}" destId="{5B1CA140-717D-4407-A9B7-D6304965EB0D}" srcOrd="0" destOrd="0" presId="urn:microsoft.com/office/officeart/2018/5/layout/IconCircleLabelList"/>
    <dgm:cxn modelId="{34B647C0-B843-4226-AD52-1F02FBAD4801}" srcId="{3C5B9A82-6DEA-4081-B774-4806E1298000}" destId="{8AFB6029-E036-4F86-9687-033FADD1CC79}" srcOrd="0" destOrd="0" parTransId="{BB04A8E3-DE82-43E3-AC5F-80E5254AFBC8}" sibTransId="{F102098A-78E0-4C69-BDBC-EBD71FA8ABE4}"/>
    <dgm:cxn modelId="{D56627CE-DD8B-4ED4-B72E-7660DA18574B}" type="presOf" srcId="{8AFB6029-E036-4F86-9687-033FADD1CC79}" destId="{8E8ACDA1-CA33-4EA7-8A55-88E2E4394960}" srcOrd="0" destOrd="0" presId="urn:microsoft.com/office/officeart/2018/5/layout/IconCircleLabelList"/>
    <dgm:cxn modelId="{3DB933D9-7807-4558-8E84-0B93DC51A9D6}" srcId="{3C5B9A82-6DEA-4081-B774-4806E1298000}" destId="{2A34F2B5-93D8-4A00-86AD-CA4112BC0444}" srcOrd="1" destOrd="0" parTransId="{927079DA-F7C8-4E4B-9AAD-7D81835B8759}" sibTransId="{915EDCBB-7BED-482D-9A42-01EFBA118962}"/>
    <dgm:cxn modelId="{F891A5E4-14BC-4EEF-A33B-239501599B07}" type="presOf" srcId="{2A34F2B5-93D8-4A00-86AD-CA4112BC0444}" destId="{1AB8787B-930C-47BA-9B7B-7442D966A564}" srcOrd="0" destOrd="0" presId="urn:microsoft.com/office/officeart/2018/5/layout/IconCircleLabelList"/>
    <dgm:cxn modelId="{7C94BFFB-E0EC-4129-96F3-6B19E5B3CA35}" type="presOf" srcId="{3C5B9A82-6DEA-4081-B774-4806E1298000}" destId="{D282CEB2-C0F1-4CFC-B3D9-478CE84E1208}" srcOrd="0" destOrd="0" presId="urn:microsoft.com/office/officeart/2018/5/layout/IconCircleLabelList"/>
    <dgm:cxn modelId="{3805A9C8-910C-4C26-BD03-7EAD18BD89AD}" type="presParOf" srcId="{D282CEB2-C0F1-4CFC-B3D9-478CE84E1208}" destId="{2EB3EAE6-5AB0-478C-A1DE-44AB16622D96}" srcOrd="0" destOrd="0" presId="urn:microsoft.com/office/officeart/2018/5/layout/IconCircleLabelList"/>
    <dgm:cxn modelId="{0E91C0A2-3A26-4F49-AE08-673674579E1A}" type="presParOf" srcId="{2EB3EAE6-5AB0-478C-A1DE-44AB16622D96}" destId="{3424ACB4-4625-412C-A0B5-65A0F2E20B3A}" srcOrd="0" destOrd="0" presId="urn:microsoft.com/office/officeart/2018/5/layout/IconCircleLabelList"/>
    <dgm:cxn modelId="{E90E400C-F06D-453E-BC9E-FB9247AE138C}" type="presParOf" srcId="{2EB3EAE6-5AB0-478C-A1DE-44AB16622D96}" destId="{452ABFC2-5E2F-4219-90D4-6317944A82B8}" srcOrd="1" destOrd="0" presId="urn:microsoft.com/office/officeart/2018/5/layout/IconCircleLabelList"/>
    <dgm:cxn modelId="{4921A0CA-5D42-439C-9764-0AD6BB64FA97}" type="presParOf" srcId="{2EB3EAE6-5AB0-478C-A1DE-44AB16622D96}" destId="{B6361B3C-565C-4904-8D0D-FBF2DDE4A166}" srcOrd="2" destOrd="0" presId="urn:microsoft.com/office/officeart/2018/5/layout/IconCircleLabelList"/>
    <dgm:cxn modelId="{27BE43C5-3745-45D9-8863-A6A25972557F}" type="presParOf" srcId="{2EB3EAE6-5AB0-478C-A1DE-44AB16622D96}" destId="{8E8ACDA1-CA33-4EA7-8A55-88E2E4394960}" srcOrd="3" destOrd="0" presId="urn:microsoft.com/office/officeart/2018/5/layout/IconCircleLabelList"/>
    <dgm:cxn modelId="{687BA1A7-89F8-4325-A3C0-2358C25CCE44}" type="presParOf" srcId="{D282CEB2-C0F1-4CFC-B3D9-478CE84E1208}" destId="{E2D21463-E8EF-4F40-A51A-59D38A9FD1D9}" srcOrd="1" destOrd="0" presId="urn:microsoft.com/office/officeart/2018/5/layout/IconCircleLabelList"/>
    <dgm:cxn modelId="{FA9F01AF-F159-4DEF-ACB8-47F16417B62E}" type="presParOf" srcId="{D282CEB2-C0F1-4CFC-B3D9-478CE84E1208}" destId="{77FB5F5A-EB94-45BC-9763-4A32CCFAF996}" srcOrd="2" destOrd="0" presId="urn:microsoft.com/office/officeart/2018/5/layout/IconCircleLabelList"/>
    <dgm:cxn modelId="{D576ED75-E0E4-4442-B666-BE6283CDB6D7}" type="presParOf" srcId="{77FB5F5A-EB94-45BC-9763-4A32CCFAF996}" destId="{89E149B4-D59E-4371-ADB9-ADF55EB63D5A}" srcOrd="0" destOrd="0" presId="urn:microsoft.com/office/officeart/2018/5/layout/IconCircleLabelList"/>
    <dgm:cxn modelId="{6D7DB37C-3412-4CD6-8B4D-0FCC48B919B9}" type="presParOf" srcId="{77FB5F5A-EB94-45BC-9763-4A32CCFAF996}" destId="{E8188917-1A3D-41C6-93FC-2FFF00C24C18}" srcOrd="1" destOrd="0" presId="urn:microsoft.com/office/officeart/2018/5/layout/IconCircleLabelList"/>
    <dgm:cxn modelId="{ED7EC6EE-D308-4487-87A7-018C87B79B93}" type="presParOf" srcId="{77FB5F5A-EB94-45BC-9763-4A32CCFAF996}" destId="{4C9EE62A-F433-4D8D-808A-9A8909FC48F8}" srcOrd="2" destOrd="0" presId="urn:microsoft.com/office/officeart/2018/5/layout/IconCircleLabelList"/>
    <dgm:cxn modelId="{21FEE2F1-6184-453E-B747-89F0D30068A6}" type="presParOf" srcId="{77FB5F5A-EB94-45BC-9763-4A32CCFAF996}" destId="{1AB8787B-930C-47BA-9B7B-7442D966A564}" srcOrd="3" destOrd="0" presId="urn:microsoft.com/office/officeart/2018/5/layout/IconCircleLabelList"/>
    <dgm:cxn modelId="{8803C793-6DC2-4152-A606-11F1FC5A36A7}" type="presParOf" srcId="{D282CEB2-C0F1-4CFC-B3D9-478CE84E1208}" destId="{3DC3815B-58B1-404A-BFAE-446B64E4EE4E}" srcOrd="3" destOrd="0" presId="urn:microsoft.com/office/officeart/2018/5/layout/IconCircleLabelList"/>
    <dgm:cxn modelId="{3AB39FAD-173A-4BE5-B41C-70EAD5D91459}" type="presParOf" srcId="{D282CEB2-C0F1-4CFC-B3D9-478CE84E1208}" destId="{DCFB2942-38C5-4CA6-A21B-0802D734937D}" srcOrd="4" destOrd="0" presId="urn:microsoft.com/office/officeart/2018/5/layout/IconCircleLabelList"/>
    <dgm:cxn modelId="{F11B5CA1-DDAD-4252-94E0-4515343F0506}" type="presParOf" srcId="{DCFB2942-38C5-4CA6-A21B-0802D734937D}" destId="{303AF3D3-FD3E-40D2-8637-A78B06410C22}" srcOrd="0" destOrd="0" presId="urn:microsoft.com/office/officeart/2018/5/layout/IconCircleLabelList"/>
    <dgm:cxn modelId="{DB20B421-6D87-42A5-8505-5D1607638F36}" type="presParOf" srcId="{DCFB2942-38C5-4CA6-A21B-0802D734937D}" destId="{839F9F2D-2746-45CF-9439-47AA5DFEA6CB}" srcOrd="1" destOrd="0" presId="urn:microsoft.com/office/officeart/2018/5/layout/IconCircleLabelList"/>
    <dgm:cxn modelId="{8807C5F5-01EF-45AF-A8F4-599F7981D10C}" type="presParOf" srcId="{DCFB2942-38C5-4CA6-A21B-0802D734937D}" destId="{38486E65-1A07-4161-B425-FBC0975AC8AD}" srcOrd="2" destOrd="0" presId="urn:microsoft.com/office/officeart/2018/5/layout/IconCircleLabelList"/>
    <dgm:cxn modelId="{7A8CA78D-9FAB-4A6C-A50E-B5F988E0751D}" type="presParOf" srcId="{DCFB2942-38C5-4CA6-A21B-0802D734937D}" destId="{84090F2B-330C-4F62-B370-6434C23949D7}" srcOrd="3" destOrd="0" presId="urn:microsoft.com/office/officeart/2018/5/layout/IconCircleLabelList"/>
    <dgm:cxn modelId="{84681E4D-25BD-4A23-A08F-D96DCDF1BFE3}" type="presParOf" srcId="{D282CEB2-C0F1-4CFC-B3D9-478CE84E1208}" destId="{C683B332-BF6D-4281-B0A5-70A925C1623B}" srcOrd="5" destOrd="0" presId="urn:microsoft.com/office/officeart/2018/5/layout/IconCircleLabelList"/>
    <dgm:cxn modelId="{C59A1DDA-18C9-4146-90AC-36D434109AB4}" type="presParOf" srcId="{D282CEB2-C0F1-4CFC-B3D9-478CE84E1208}" destId="{FE8FF708-B38C-494D-8B60-CDBBA9DE4B80}" srcOrd="6" destOrd="0" presId="urn:microsoft.com/office/officeart/2018/5/layout/IconCircleLabelList"/>
    <dgm:cxn modelId="{53BD38D7-6A94-4044-9FDF-74E9B7F310DB}" type="presParOf" srcId="{FE8FF708-B38C-494D-8B60-CDBBA9DE4B80}" destId="{0711305F-9115-45C3-AFCA-E8C28E93E153}" srcOrd="0" destOrd="0" presId="urn:microsoft.com/office/officeart/2018/5/layout/IconCircleLabelList"/>
    <dgm:cxn modelId="{2EDF58FB-757F-43BB-AE71-9D366108E92A}" type="presParOf" srcId="{FE8FF708-B38C-494D-8B60-CDBBA9DE4B80}" destId="{5C26CA11-28A1-434F-AD48-67C94B5628CD}" srcOrd="1" destOrd="0" presId="urn:microsoft.com/office/officeart/2018/5/layout/IconCircleLabelList"/>
    <dgm:cxn modelId="{48EC23F3-970C-4289-9996-6CB76A3E0975}" type="presParOf" srcId="{FE8FF708-B38C-494D-8B60-CDBBA9DE4B80}" destId="{9B22B169-D8DB-4ECD-A0EF-85282FDE1230}" srcOrd="2" destOrd="0" presId="urn:microsoft.com/office/officeart/2018/5/layout/IconCircleLabelList"/>
    <dgm:cxn modelId="{39C25DA2-8A09-4135-87A9-516371834255}" type="presParOf" srcId="{FE8FF708-B38C-494D-8B60-CDBBA9DE4B80}" destId="{5B1CA140-717D-4407-A9B7-D6304965EB0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7E9F13-2528-48C2-86AB-134BDC158F7F}"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DDE0793F-8777-435A-820E-461A9CE6A3A7}">
      <dgm:prSet custT="1"/>
      <dgm:spPr/>
      <dgm:t>
        <a:bodyPr/>
        <a:lstStyle/>
        <a:p>
          <a:r>
            <a:rPr lang="en-US" sz="2400" dirty="0">
              <a:latin typeface="Times New Roman" panose="02020603050405020304" pitchFamily="18" charset="0"/>
              <a:cs typeface="Times New Roman" panose="02020603050405020304" pitchFamily="18" charset="0"/>
            </a:rPr>
            <a:t>A collection of final columns is gathered after considering the thresholds for eliminating non-significant columns.</a:t>
          </a:r>
        </a:p>
      </dgm:t>
    </dgm:pt>
    <dgm:pt modelId="{BEDCCAB7-631B-4C20-BE20-BC4D7BD8846B}" type="parTrans" cxnId="{B450A0DB-F016-4079-90BC-5DD76F828413}">
      <dgm:prSet/>
      <dgm:spPr/>
      <dgm:t>
        <a:bodyPr/>
        <a:lstStyle/>
        <a:p>
          <a:endParaRPr lang="en-US"/>
        </a:p>
      </dgm:t>
    </dgm:pt>
    <dgm:pt modelId="{E5C5B997-9E02-41BE-ACCC-2B5072CD37CC}" type="sibTrans" cxnId="{B450A0DB-F016-4079-90BC-5DD76F828413}">
      <dgm:prSet/>
      <dgm:spPr/>
      <dgm:t>
        <a:bodyPr/>
        <a:lstStyle/>
        <a:p>
          <a:endParaRPr lang="en-US"/>
        </a:p>
      </dgm:t>
    </dgm:pt>
    <dgm:pt modelId="{4504CBF0-11DE-4647-A67C-393D02235F69}">
      <dgm:prSet custT="1"/>
      <dgm:spPr/>
      <dgm:t>
        <a:bodyPr/>
        <a:lstStyle/>
        <a:p>
          <a:r>
            <a:rPr lang="en-US" sz="2400" dirty="0">
              <a:latin typeface="Times New Roman" panose="02020603050405020304" pitchFamily="18" charset="0"/>
              <a:cs typeface="Times New Roman" panose="02020603050405020304" pitchFamily="18" charset="0"/>
            </a:rPr>
            <a:t>The imputer pipelines were built to deal with numerical and categorical data individually.</a:t>
          </a:r>
        </a:p>
      </dgm:t>
    </dgm:pt>
    <dgm:pt modelId="{29F3AE00-5581-4BCC-A6AF-2CBD480E8DE6}" type="parTrans" cxnId="{C49ED6C9-F454-4C0C-91E4-8A937E286E6F}">
      <dgm:prSet/>
      <dgm:spPr/>
      <dgm:t>
        <a:bodyPr/>
        <a:lstStyle/>
        <a:p>
          <a:endParaRPr lang="en-US"/>
        </a:p>
      </dgm:t>
    </dgm:pt>
    <dgm:pt modelId="{D2C8E173-923C-4215-858C-3937D88BD397}" type="sibTrans" cxnId="{C49ED6C9-F454-4C0C-91E4-8A937E286E6F}">
      <dgm:prSet/>
      <dgm:spPr/>
      <dgm:t>
        <a:bodyPr/>
        <a:lstStyle/>
        <a:p>
          <a:endParaRPr lang="en-US"/>
        </a:p>
      </dgm:t>
    </dgm:pt>
    <dgm:pt modelId="{DE21AD16-DB47-44ED-A5E5-8846EAE22E8C}">
      <dgm:prSet custT="1"/>
      <dgm:spPr/>
      <dgm:t>
        <a:bodyPr/>
        <a:lstStyle/>
        <a:p>
          <a:r>
            <a:rPr lang="en-US" sz="2400" dirty="0">
              <a:latin typeface="Times New Roman" panose="02020603050405020304" pitchFamily="18" charset="0"/>
              <a:cs typeface="Times New Roman" panose="02020603050405020304" pitchFamily="18" charset="0"/>
            </a:rPr>
            <a:t>We built a data pipeline that handles numerical and categorical data.</a:t>
          </a:r>
        </a:p>
      </dgm:t>
    </dgm:pt>
    <dgm:pt modelId="{95F2F026-9F81-42BE-9976-C2A9F5A2764A}" type="parTrans" cxnId="{C0F425D5-6B98-4729-9540-8730B3751F4C}">
      <dgm:prSet/>
      <dgm:spPr/>
      <dgm:t>
        <a:bodyPr/>
        <a:lstStyle/>
        <a:p>
          <a:endParaRPr lang="en-US"/>
        </a:p>
      </dgm:t>
    </dgm:pt>
    <dgm:pt modelId="{1176DA7C-E7B2-48E1-8F27-A6ECF4D203EF}" type="sibTrans" cxnId="{C0F425D5-6B98-4729-9540-8730B3751F4C}">
      <dgm:prSet/>
      <dgm:spPr/>
      <dgm:t>
        <a:bodyPr/>
        <a:lstStyle/>
        <a:p>
          <a:endParaRPr lang="en-US"/>
        </a:p>
      </dgm:t>
    </dgm:pt>
    <dgm:pt modelId="{79443BA5-3270-4AE4-8F05-FBD754164271}">
      <dgm:prSet custT="1"/>
      <dgm:spPr/>
      <dgm:t>
        <a:bodyPr/>
        <a:lstStyle/>
        <a:p>
          <a:r>
            <a:rPr lang="en-US" sz="2400" dirty="0">
              <a:latin typeface="Times New Roman" panose="02020603050405020304" pitchFamily="18" charset="0"/>
              <a:cs typeface="Times New Roman" panose="02020603050405020304" pitchFamily="18" charset="0"/>
            </a:rPr>
            <a:t>We establish a baseline pipeline that normalizes the data and feeds it to Model once the data has been rectified.</a:t>
          </a:r>
        </a:p>
      </dgm:t>
    </dgm:pt>
    <dgm:pt modelId="{71E746D0-ED0B-4263-ADB5-7D97B04B93BE}" type="parTrans" cxnId="{14B24F2F-4748-4AC3-95B3-219CE33F982F}">
      <dgm:prSet/>
      <dgm:spPr/>
      <dgm:t>
        <a:bodyPr/>
        <a:lstStyle/>
        <a:p>
          <a:endParaRPr lang="en-US"/>
        </a:p>
      </dgm:t>
    </dgm:pt>
    <dgm:pt modelId="{2188E6F4-126A-4579-889F-E618E992D557}" type="sibTrans" cxnId="{14B24F2F-4748-4AC3-95B3-219CE33F982F}">
      <dgm:prSet/>
      <dgm:spPr/>
      <dgm:t>
        <a:bodyPr/>
        <a:lstStyle/>
        <a:p>
          <a:endParaRPr lang="en-US"/>
        </a:p>
      </dgm:t>
    </dgm:pt>
    <dgm:pt modelId="{71C8D33A-32F5-430B-8DB2-21C619705AA7}" type="pres">
      <dgm:prSet presAssocID="{2B7E9F13-2528-48C2-86AB-134BDC158F7F}" presName="outerComposite" presStyleCnt="0">
        <dgm:presLayoutVars>
          <dgm:chMax val="5"/>
          <dgm:dir/>
          <dgm:resizeHandles val="exact"/>
        </dgm:presLayoutVars>
      </dgm:prSet>
      <dgm:spPr/>
    </dgm:pt>
    <dgm:pt modelId="{79DE092A-C390-4A2B-BB53-555AE823AF41}" type="pres">
      <dgm:prSet presAssocID="{2B7E9F13-2528-48C2-86AB-134BDC158F7F}" presName="dummyMaxCanvas" presStyleCnt="0">
        <dgm:presLayoutVars/>
      </dgm:prSet>
      <dgm:spPr/>
    </dgm:pt>
    <dgm:pt modelId="{F0D49499-1D1A-4839-A441-043AE117D655}" type="pres">
      <dgm:prSet presAssocID="{2B7E9F13-2528-48C2-86AB-134BDC158F7F}" presName="FourNodes_1" presStyleLbl="node1" presStyleIdx="0" presStyleCnt="4">
        <dgm:presLayoutVars>
          <dgm:bulletEnabled val="1"/>
        </dgm:presLayoutVars>
      </dgm:prSet>
      <dgm:spPr/>
    </dgm:pt>
    <dgm:pt modelId="{E582C73D-EF06-4FA9-8319-689478DD567A}" type="pres">
      <dgm:prSet presAssocID="{2B7E9F13-2528-48C2-86AB-134BDC158F7F}" presName="FourNodes_2" presStyleLbl="node1" presStyleIdx="1" presStyleCnt="4">
        <dgm:presLayoutVars>
          <dgm:bulletEnabled val="1"/>
        </dgm:presLayoutVars>
      </dgm:prSet>
      <dgm:spPr/>
    </dgm:pt>
    <dgm:pt modelId="{9FE14E51-D240-45C2-9129-F5339D75725F}" type="pres">
      <dgm:prSet presAssocID="{2B7E9F13-2528-48C2-86AB-134BDC158F7F}" presName="FourNodes_3" presStyleLbl="node1" presStyleIdx="2" presStyleCnt="4">
        <dgm:presLayoutVars>
          <dgm:bulletEnabled val="1"/>
        </dgm:presLayoutVars>
      </dgm:prSet>
      <dgm:spPr/>
    </dgm:pt>
    <dgm:pt modelId="{2647A7D6-E704-4A9E-BD91-3A0DC892F59B}" type="pres">
      <dgm:prSet presAssocID="{2B7E9F13-2528-48C2-86AB-134BDC158F7F}" presName="FourNodes_4" presStyleLbl="node1" presStyleIdx="3" presStyleCnt="4">
        <dgm:presLayoutVars>
          <dgm:bulletEnabled val="1"/>
        </dgm:presLayoutVars>
      </dgm:prSet>
      <dgm:spPr/>
    </dgm:pt>
    <dgm:pt modelId="{CEE25F2C-2CC7-4278-BA24-461F60C5B3D5}" type="pres">
      <dgm:prSet presAssocID="{2B7E9F13-2528-48C2-86AB-134BDC158F7F}" presName="FourConn_1-2" presStyleLbl="fgAccFollowNode1" presStyleIdx="0" presStyleCnt="3">
        <dgm:presLayoutVars>
          <dgm:bulletEnabled val="1"/>
        </dgm:presLayoutVars>
      </dgm:prSet>
      <dgm:spPr/>
    </dgm:pt>
    <dgm:pt modelId="{A73BCD64-0C02-430F-83CF-E06ED417D355}" type="pres">
      <dgm:prSet presAssocID="{2B7E9F13-2528-48C2-86AB-134BDC158F7F}" presName="FourConn_2-3" presStyleLbl="fgAccFollowNode1" presStyleIdx="1" presStyleCnt="3">
        <dgm:presLayoutVars>
          <dgm:bulletEnabled val="1"/>
        </dgm:presLayoutVars>
      </dgm:prSet>
      <dgm:spPr/>
    </dgm:pt>
    <dgm:pt modelId="{FBAEEBC3-6586-47EA-BAAD-F608A9A53855}" type="pres">
      <dgm:prSet presAssocID="{2B7E9F13-2528-48C2-86AB-134BDC158F7F}" presName="FourConn_3-4" presStyleLbl="fgAccFollowNode1" presStyleIdx="2" presStyleCnt="3">
        <dgm:presLayoutVars>
          <dgm:bulletEnabled val="1"/>
        </dgm:presLayoutVars>
      </dgm:prSet>
      <dgm:spPr/>
    </dgm:pt>
    <dgm:pt modelId="{F5E740DC-B7D5-41B2-9665-A7027187512E}" type="pres">
      <dgm:prSet presAssocID="{2B7E9F13-2528-48C2-86AB-134BDC158F7F}" presName="FourNodes_1_text" presStyleLbl="node1" presStyleIdx="3" presStyleCnt="4">
        <dgm:presLayoutVars>
          <dgm:bulletEnabled val="1"/>
        </dgm:presLayoutVars>
      </dgm:prSet>
      <dgm:spPr/>
    </dgm:pt>
    <dgm:pt modelId="{DDBF1A84-6880-408A-ADD4-793E01C0C472}" type="pres">
      <dgm:prSet presAssocID="{2B7E9F13-2528-48C2-86AB-134BDC158F7F}" presName="FourNodes_2_text" presStyleLbl="node1" presStyleIdx="3" presStyleCnt="4">
        <dgm:presLayoutVars>
          <dgm:bulletEnabled val="1"/>
        </dgm:presLayoutVars>
      </dgm:prSet>
      <dgm:spPr/>
    </dgm:pt>
    <dgm:pt modelId="{DCCBA3F4-7980-43FC-839E-7E8D4E1B24F7}" type="pres">
      <dgm:prSet presAssocID="{2B7E9F13-2528-48C2-86AB-134BDC158F7F}" presName="FourNodes_3_text" presStyleLbl="node1" presStyleIdx="3" presStyleCnt="4">
        <dgm:presLayoutVars>
          <dgm:bulletEnabled val="1"/>
        </dgm:presLayoutVars>
      </dgm:prSet>
      <dgm:spPr/>
    </dgm:pt>
    <dgm:pt modelId="{3722192C-061E-4615-B402-2B2C972D91FF}" type="pres">
      <dgm:prSet presAssocID="{2B7E9F13-2528-48C2-86AB-134BDC158F7F}" presName="FourNodes_4_text" presStyleLbl="node1" presStyleIdx="3" presStyleCnt="4">
        <dgm:presLayoutVars>
          <dgm:bulletEnabled val="1"/>
        </dgm:presLayoutVars>
      </dgm:prSet>
      <dgm:spPr/>
    </dgm:pt>
  </dgm:ptLst>
  <dgm:cxnLst>
    <dgm:cxn modelId="{085AB814-ABA7-41B5-A892-2EB645A86E25}" type="presOf" srcId="{DDE0793F-8777-435A-820E-461A9CE6A3A7}" destId="{F0D49499-1D1A-4839-A441-043AE117D655}" srcOrd="0" destOrd="0" presId="urn:microsoft.com/office/officeart/2005/8/layout/vProcess5"/>
    <dgm:cxn modelId="{2C18A92E-BD8C-45E6-B6A3-EDF94C369EF1}" type="presOf" srcId="{DDE0793F-8777-435A-820E-461A9CE6A3A7}" destId="{F5E740DC-B7D5-41B2-9665-A7027187512E}" srcOrd="1" destOrd="0" presId="urn:microsoft.com/office/officeart/2005/8/layout/vProcess5"/>
    <dgm:cxn modelId="{14B24F2F-4748-4AC3-95B3-219CE33F982F}" srcId="{2B7E9F13-2528-48C2-86AB-134BDC158F7F}" destId="{79443BA5-3270-4AE4-8F05-FBD754164271}" srcOrd="3" destOrd="0" parTransId="{71E746D0-ED0B-4263-ADB5-7D97B04B93BE}" sibTransId="{2188E6F4-126A-4579-889F-E618E992D557}"/>
    <dgm:cxn modelId="{D35EA334-549B-45A6-9BD9-9FDE01B93ACF}" type="presOf" srcId="{4504CBF0-11DE-4647-A67C-393D02235F69}" destId="{E582C73D-EF06-4FA9-8319-689478DD567A}" srcOrd="0" destOrd="0" presId="urn:microsoft.com/office/officeart/2005/8/layout/vProcess5"/>
    <dgm:cxn modelId="{94743A43-6D4B-48A3-A45A-B50A305FFBE8}" type="presOf" srcId="{79443BA5-3270-4AE4-8F05-FBD754164271}" destId="{2647A7D6-E704-4A9E-BD91-3A0DC892F59B}" srcOrd="0" destOrd="0" presId="urn:microsoft.com/office/officeart/2005/8/layout/vProcess5"/>
    <dgm:cxn modelId="{60302C65-C28D-4B6C-B42A-5DD71EBCF3EB}" type="presOf" srcId="{4504CBF0-11DE-4647-A67C-393D02235F69}" destId="{DDBF1A84-6880-408A-ADD4-793E01C0C472}" srcOrd="1" destOrd="0" presId="urn:microsoft.com/office/officeart/2005/8/layout/vProcess5"/>
    <dgm:cxn modelId="{81B1364B-4DD7-4DAB-9671-4B1D1433B5EB}" type="presOf" srcId="{DE21AD16-DB47-44ED-A5E5-8846EAE22E8C}" destId="{DCCBA3F4-7980-43FC-839E-7E8D4E1B24F7}" srcOrd="1" destOrd="0" presId="urn:microsoft.com/office/officeart/2005/8/layout/vProcess5"/>
    <dgm:cxn modelId="{2283F44E-E8A6-4809-A877-07CD20882455}" type="presOf" srcId="{D2C8E173-923C-4215-858C-3937D88BD397}" destId="{A73BCD64-0C02-430F-83CF-E06ED417D355}" srcOrd="0" destOrd="0" presId="urn:microsoft.com/office/officeart/2005/8/layout/vProcess5"/>
    <dgm:cxn modelId="{AD47587E-A4D3-43DF-BEC8-8C5B55129808}" type="presOf" srcId="{2B7E9F13-2528-48C2-86AB-134BDC158F7F}" destId="{71C8D33A-32F5-430B-8DB2-21C619705AA7}" srcOrd="0" destOrd="0" presId="urn:microsoft.com/office/officeart/2005/8/layout/vProcess5"/>
    <dgm:cxn modelId="{589EA094-B204-4B81-B0E0-09D895A7508A}" type="presOf" srcId="{E5C5B997-9E02-41BE-ACCC-2B5072CD37CC}" destId="{CEE25F2C-2CC7-4278-BA24-461F60C5B3D5}" srcOrd="0" destOrd="0" presId="urn:microsoft.com/office/officeart/2005/8/layout/vProcess5"/>
    <dgm:cxn modelId="{A62041A2-5E8C-4011-B710-4886CCB107CB}" type="presOf" srcId="{DE21AD16-DB47-44ED-A5E5-8846EAE22E8C}" destId="{9FE14E51-D240-45C2-9129-F5339D75725F}" srcOrd="0" destOrd="0" presId="urn:microsoft.com/office/officeart/2005/8/layout/vProcess5"/>
    <dgm:cxn modelId="{C49ED6C9-F454-4C0C-91E4-8A937E286E6F}" srcId="{2B7E9F13-2528-48C2-86AB-134BDC158F7F}" destId="{4504CBF0-11DE-4647-A67C-393D02235F69}" srcOrd="1" destOrd="0" parTransId="{29F3AE00-5581-4BCC-A6AF-2CBD480E8DE6}" sibTransId="{D2C8E173-923C-4215-858C-3937D88BD397}"/>
    <dgm:cxn modelId="{12826DCA-4B79-4D28-8455-E2F597A731AF}" type="presOf" srcId="{79443BA5-3270-4AE4-8F05-FBD754164271}" destId="{3722192C-061E-4615-B402-2B2C972D91FF}" srcOrd="1" destOrd="0" presId="urn:microsoft.com/office/officeart/2005/8/layout/vProcess5"/>
    <dgm:cxn modelId="{C0F425D5-6B98-4729-9540-8730B3751F4C}" srcId="{2B7E9F13-2528-48C2-86AB-134BDC158F7F}" destId="{DE21AD16-DB47-44ED-A5E5-8846EAE22E8C}" srcOrd="2" destOrd="0" parTransId="{95F2F026-9F81-42BE-9976-C2A9F5A2764A}" sibTransId="{1176DA7C-E7B2-48E1-8F27-A6ECF4D203EF}"/>
    <dgm:cxn modelId="{B450A0DB-F016-4079-90BC-5DD76F828413}" srcId="{2B7E9F13-2528-48C2-86AB-134BDC158F7F}" destId="{DDE0793F-8777-435A-820E-461A9CE6A3A7}" srcOrd="0" destOrd="0" parTransId="{BEDCCAB7-631B-4C20-BE20-BC4D7BD8846B}" sibTransId="{E5C5B997-9E02-41BE-ACCC-2B5072CD37CC}"/>
    <dgm:cxn modelId="{A67ED6F7-C55A-4FB8-BA2B-F960A9731A2A}" type="presOf" srcId="{1176DA7C-E7B2-48E1-8F27-A6ECF4D203EF}" destId="{FBAEEBC3-6586-47EA-BAAD-F608A9A53855}" srcOrd="0" destOrd="0" presId="urn:microsoft.com/office/officeart/2005/8/layout/vProcess5"/>
    <dgm:cxn modelId="{3DC44691-432B-43D4-9E0F-AD5B26C7CBEA}" type="presParOf" srcId="{71C8D33A-32F5-430B-8DB2-21C619705AA7}" destId="{79DE092A-C390-4A2B-BB53-555AE823AF41}" srcOrd="0" destOrd="0" presId="urn:microsoft.com/office/officeart/2005/8/layout/vProcess5"/>
    <dgm:cxn modelId="{AB839455-DB9F-4CD3-92F6-1731ACDE21D2}" type="presParOf" srcId="{71C8D33A-32F5-430B-8DB2-21C619705AA7}" destId="{F0D49499-1D1A-4839-A441-043AE117D655}" srcOrd="1" destOrd="0" presId="urn:microsoft.com/office/officeart/2005/8/layout/vProcess5"/>
    <dgm:cxn modelId="{78B0A8F9-C73C-48EF-B57C-3EECB1BF5963}" type="presParOf" srcId="{71C8D33A-32F5-430B-8DB2-21C619705AA7}" destId="{E582C73D-EF06-4FA9-8319-689478DD567A}" srcOrd="2" destOrd="0" presId="urn:microsoft.com/office/officeart/2005/8/layout/vProcess5"/>
    <dgm:cxn modelId="{6939617B-2CD9-41B8-A79C-3A80007AA1E9}" type="presParOf" srcId="{71C8D33A-32F5-430B-8DB2-21C619705AA7}" destId="{9FE14E51-D240-45C2-9129-F5339D75725F}" srcOrd="3" destOrd="0" presId="urn:microsoft.com/office/officeart/2005/8/layout/vProcess5"/>
    <dgm:cxn modelId="{5F6F0D3D-7A59-401A-9BEB-D182D42CA119}" type="presParOf" srcId="{71C8D33A-32F5-430B-8DB2-21C619705AA7}" destId="{2647A7D6-E704-4A9E-BD91-3A0DC892F59B}" srcOrd="4" destOrd="0" presId="urn:microsoft.com/office/officeart/2005/8/layout/vProcess5"/>
    <dgm:cxn modelId="{6F4E0C03-BB5F-4DB7-A9EE-22DE8EEF6E42}" type="presParOf" srcId="{71C8D33A-32F5-430B-8DB2-21C619705AA7}" destId="{CEE25F2C-2CC7-4278-BA24-461F60C5B3D5}" srcOrd="5" destOrd="0" presId="urn:microsoft.com/office/officeart/2005/8/layout/vProcess5"/>
    <dgm:cxn modelId="{F326EDE8-5D14-4494-8919-D3E403C6CF38}" type="presParOf" srcId="{71C8D33A-32F5-430B-8DB2-21C619705AA7}" destId="{A73BCD64-0C02-430F-83CF-E06ED417D355}" srcOrd="6" destOrd="0" presId="urn:microsoft.com/office/officeart/2005/8/layout/vProcess5"/>
    <dgm:cxn modelId="{1211DE88-3F50-43EE-89F4-6318710D2A18}" type="presParOf" srcId="{71C8D33A-32F5-430B-8DB2-21C619705AA7}" destId="{FBAEEBC3-6586-47EA-BAAD-F608A9A53855}" srcOrd="7" destOrd="0" presId="urn:microsoft.com/office/officeart/2005/8/layout/vProcess5"/>
    <dgm:cxn modelId="{82EA5B4F-B209-4E30-9162-81069D9284DA}" type="presParOf" srcId="{71C8D33A-32F5-430B-8DB2-21C619705AA7}" destId="{F5E740DC-B7D5-41B2-9665-A7027187512E}" srcOrd="8" destOrd="0" presId="urn:microsoft.com/office/officeart/2005/8/layout/vProcess5"/>
    <dgm:cxn modelId="{EACAA724-A4D8-4461-B040-1FADD63DF160}" type="presParOf" srcId="{71C8D33A-32F5-430B-8DB2-21C619705AA7}" destId="{DDBF1A84-6880-408A-ADD4-793E01C0C472}" srcOrd="9" destOrd="0" presId="urn:microsoft.com/office/officeart/2005/8/layout/vProcess5"/>
    <dgm:cxn modelId="{1347121F-C68C-4D4F-81D6-8ED1B177ED7E}" type="presParOf" srcId="{71C8D33A-32F5-430B-8DB2-21C619705AA7}" destId="{DCCBA3F4-7980-43FC-839E-7E8D4E1B24F7}" srcOrd="10" destOrd="0" presId="urn:microsoft.com/office/officeart/2005/8/layout/vProcess5"/>
    <dgm:cxn modelId="{AE0DC465-188D-4D08-9EF7-5D125F17D1A2}" type="presParOf" srcId="{71C8D33A-32F5-430B-8DB2-21C619705AA7}" destId="{3722192C-061E-4615-B402-2B2C972D91F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0C7B98-C2D4-488E-9A00-D470FCB73C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069F86D-377B-4806-8309-4DA21E2BFE30}">
      <dgm:prSet/>
      <dgm:spPr/>
      <dgm:t>
        <a:bodyPr/>
        <a:lstStyle/>
        <a:p>
          <a:pPr>
            <a:lnSpc>
              <a:spcPct val="100000"/>
            </a:lnSpc>
          </a:pPr>
          <a:r>
            <a:rPr lang="en-US" dirty="0">
              <a:latin typeface="Times New Roman" panose="02020603050405020304" pitchFamily="18" charset="0"/>
              <a:cs typeface="Times New Roman" panose="02020603050405020304" pitchFamily="18" charset="0"/>
            </a:rPr>
            <a:t>Naïve Bayes</a:t>
          </a:r>
        </a:p>
      </dgm:t>
    </dgm:pt>
    <dgm:pt modelId="{006AAF3B-9E6A-4B26-B7E0-06C0224F7EEC}" type="parTrans" cxnId="{F3F1DDC1-7295-40F3-8026-E5F01F394A18}">
      <dgm:prSet/>
      <dgm:spPr/>
      <dgm:t>
        <a:bodyPr/>
        <a:lstStyle/>
        <a:p>
          <a:endParaRPr lang="en-US"/>
        </a:p>
      </dgm:t>
    </dgm:pt>
    <dgm:pt modelId="{5FFDA209-2263-460C-957D-D98D191548F3}" type="sibTrans" cxnId="{F3F1DDC1-7295-40F3-8026-E5F01F394A18}">
      <dgm:prSet/>
      <dgm:spPr/>
      <dgm:t>
        <a:bodyPr/>
        <a:lstStyle/>
        <a:p>
          <a:endParaRPr lang="en-US"/>
        </a:p>
      </dgm:t>
    </dgm:pt>
    <dgm:pt modelId="{DC1DB5BE-0ACC-4DEA-B9A0-AA262BE1A798}">
      <dgm:prSet/>
      <dgm:spPr/>
      <dgm:t>
        <a:bodyPr/>
        <a:lstStyle/>
        <a:p>
          <a:pPr>
            <a:lnSpc>
              <a:spcPct val="100000"/>
            </a:lnSpc>
          </a:pPr>
          <a:r>
            <a:rPr lang="en-US" dirty="0">
              <a:latin typeface="Times New Roman" panose="02020603050405020304" pitchFamily="18" charset="0"/>
              <a:cs typeface="Times New Roman" panose="02020603050405020304" pitchFamily="18" charset="0"/>
            </a:rPr>
            <a:t>Logistic Regression</a:t>
          </a:r>
        </a:p>
      </dgm:t>
    </dgm:pt>
    <dgm:pt modelId="{7CF05A9E-74F2-43F5-9A68-0784E7C0587B}" type="parTrans" cxnId="{A90F70D6-B929-4E15-8DBF-896C9E68803C}">
      <dgm:prSet/>
      <dgm:spPr/>
      <dgm:t>
        <a:bodyPr/>
        <a:lstStyle/>
        <a:p>
          <a:endParaRPr lang="en-US"/>
        </a:p>
      </dgm:t>
    </dgm:pt>
    <dgm:pt modelId="{0C2DBCE5-67D9-4882-A968-2C7EAD13770F}" type="sibTrans" cxnId="{A90F70D6-B929-4E15-8DBF-896C9E68803C}">
      <dgm:prSet/>
      <dgm:spPr/>
      <dgm:t>
        <a:bodyPr/>
        <a:lstStyle/>
        <a:p>
          <a:endParaRPr lang="en-US"/>
        </a:p>
      </dgm:t>
    </dgm:pt>
    <dgm:pt modelId="{5AF3E642-6738-4E0B-B2F2-8E84AD850A02}">
      <dgm:prSet/>
      <dgm:spPr/>
      <dgm:t>
        <a:bodyPr/>
        <a:lstStyle/>
        <a:p>
          <a:pPr>
            <a:lnSpc>
              <a:spcPct val="100000"/>
            </a:lnSpc>
          </a:pPr>
          <a:r>
            <a:rPr lang="en-US" dirty="0">
              <a:latin typeface="Times New Roman" panose="02020603050405020304" pitchFamily="18" charset="0"/>
              <a:cs typeface="Times New Roman" panose="02020603050405020304" pitchFamily="18" charset="0"/>
            </a:rPr>
            <a:t>Random Forest Classifier</a:t>
          </a:r>
        </a:p>
      </dgm:t>
    </dgm:pt>
    <dgm:pt modelId="{321A1FB1-5D80-49EA-B578-D5014DE6F5F8}" type="parTrans" cxnId="{A35E8A41-437E-4DAC-820C-CDED152A326B}">
      <dgm:prSet/>
      <dgm:spPr/>
      <dgm:t>
        <a:bodyPr/>
        <a:lstStyle/>
        <a:p>
          <a:endParaRPr lang="en-US"/>
        </a:p>
      </dgm:t>
    </dgm:pt>
    <dgm:pt modelId="{5D40889F-DC8C-4BA2-8296-9D0969A546AA}" type="sibTrans" cxnId="{A35E8A41-437E-4DAC-820C-CDED152A326B}">
      <dgm:prSet/>
      <dgm:spPr/>
      <dgm:t>
        <a:bodyPr/>
        <a:lstStyle/>
        <a:p>
          <a:endParaRPr lang="en-US"/>
        </a:p>
      </dgm:t>
    </dgm:pt>
    <dgm:pt modelId="{CD895E0C-7B45-45E1-8F7F-910FCACF02B0}" type="pres">
      <dgm:prSet presAssocID="{340C7B98-C2D4-488E-9A00-D470FCB73C70}" presName="root" presStyleCnt="0">
        <dgm:presLayoutVars>
          <dgm:dir/>
          <dgm:resizeHandles val="exact"/>
        </dgm:presLayoutVars>
      </dgm:prSet>
      <dgm:spPr/>
    </dgm:pt>
    <dgm:pt modelId="{818F4C95-506F-42AB-98E4-D93B704C4A2B}" type="pres">
      <dgm:prSet presAssocID="{2069F86D-377B-4806-8309-4DA21E2BFE30}" presName="compNode" presStyleCnt="0"/>
      <dgm:spPr/>
    </dgm:pt>
    <dgm:pt modelId="{CAA6A28C-CB9F-4AA1-96FD-12165E2E1B54}" type="pres">
      <dgm:prSet presAssocID="{2069F86D-377B-4806-8309-4DA21E2BFE30}" presName="iconRect" presStyleLbl="node1" presStyleIdx="0" presStyleCnt="3" custFlipHor="1" custScaleX="3125" custScaleY="24773" custLinFactX="-52487" custLinFactY="42548" custLinFactNeighborX="-100000" custLinFactNeighborY="100000"/>
      <dgm:spPr/>
    </dgm:pt>
    <dgm:pt modelId="{FBD5CDCA-65C2-4001-8AD4-0B41CD7955D2}" type="pres">
      <dgm:prSet presAssocID="{2069F86D-377B-4806-8309-4DA21E2BFE30}" presName="spaceRect" presStyleCnt="0"/>
      <dgm:spPr/>
    </dgm:pt>
    <dgm:pt modelId="{37ED0257-DF4E-4D4D-8733-F47487CA6FD0}" type="pres">
      <dgm:prSet presAssocID="{2069F86D-377B-4806-8309-4DA21E2BFE30}" presName="textRect" presStyleLbl="revTx" presStyleIdx="0" presStyleCnt="3" custLinFactY="100000" custLinFactNeighborX="433" custLinFactNeighborY="109062">
        <dgm:presLayoutVars>
          <dgm:chMax val="1"/>
          <dgm:chPref val="1"/>
        </dgm:presLayoutVars>
      </dgm:prSet>
      <dgm:spPr/>
    </dgm:pt>
    <dgm:pt modelId="{3F03B6E6-86C4-4273-94E2-73B5C1E62F8E}" type="pres">
      <dgm:prSet presAssocID="{5FFDA209-2263-460C-957D-D98D191548F3}" presName="sibTrans" presStyleCnt="0"/>
      <dgm:spPr/>
    </dgm:pt>
    <dgm:pt modelId="{5669553A-737B-4AA8-BB28-EE248721BDA6}" type="pres">
      <dgm:prSet presAssocID="{DC1DB5BE-0ACC-4DEA-B9A0-AA262BE1A798}" presName="compNode" presStyleCnt="0"/>
      <dgm:spPr/>
    </dgm:pt>
    <dgm:pt modelId="{28FFA67C-6029-40B0-873A-76F5963047FC}" type="pres">
      <dgm:prSet presAssocID="{DC1DB5BE-0ACC-4DEA-B9A0-AA262BE1A798}" presName="iconRect" presStyleLbl="node1" presStyleIdx="1" presStyleCnt="3" custScaleX="3400" custScaleY="8812" custLinFactNeighborX="-19130" custLinFactNeighborY="63893"/>
      <dgm:spPr/>
    </dgm:pt>
    <dgm:pt modelId="{C4B04ED9-CC4D-472C-8E87-F2C7F41160A8}" type="pres">
      <dgm:prSet presAssocID="{DC1DB5BE-0ACC-4DEA-B9A0-AA262BE1A798}" presName="spaceRect" presStyleCnt="0"/>
      <dgm:spPr/>
    </dgm:pt>
    <dgm:pt modelId="{D489A855-E5C6-4E55-A727-388220FAF082}" type="pres">
      <dgm:prSet presAssocID="{DC1DB5BE-0ACC-4DEA-B9A0-AA262BE1A798}" presName="textRect" presStyleLbl="revTx" presStyleIdx="1" presStyleCnt="3" custScaleX="103596" custScaleY="50070" custLinFactY="36865" custLinFactNeighborX="-8558" custLinFactNeighborY="100000">
        <dgm:presLayoutVars>
          <dgm:chMax val="1"/>
          <dgm:chPref val="1"/>
        </dgm:presLayoutVars>
      </dgm:prSet>
      <dgm:spPr/>
    </dgm:pt>
    <dgm:pt modelId="{CCDE2B1E-C62C-4DD5-833B-60C67954B077}" type="pres">
      <dgm:prSet presAssocID="{0C2DBCE5-67D9-4882-A968-2C7EAD13770F}" presName="sibTrans" presStyleCnt="0"/>
      <dgm:spPr/>
    </dgm:pt>
    <dgm:pt modelId="{630FD0AB-C7EC-463C-9464-A4C49C9DB8CB}" type="pres">
      <dgm:prSet presAssocID="{5AF3E642-6738-4E0B-B2F2-8E84AD850A02}" presName="compNode" presStyleCnt="0"/>
      <dgm:spPr/>
    </dgm:pt>
    <dgm:pt modelId="{6CFA071F-0A7A-465A-BB77-FCAB546C7D40}" type="pres">
      <dgm:prSet presAssocID="{5AF3E642-6738-4E0B-B2F2-8E84AD850A02}" presName="iconRect" presStyleLbl="node1" presStyleIdx="2" presStyleCnt="3" custFlipVert="1" custScaleX="3918" custScaleY="3125"/>
      <dgm:spPr/>
    </dgm:pt>
    <dgm:pt modelId="{9DF4D59B-EBD7-438F-AE4E-48FDF082B19D}" type="pres">
      <dgm:prSet presAssocID="{5AF3E642-6738-4E0B-B2F2-8E84AD850A02}" presName="spaceRect" presStyleCnt="0"/>
      <dgm:spPr/>
    </dgm:pt>
    <dgm:pt modelId="{13AB4C16-9A5C-4024-A55D-186008D4E7C0}" type="pres">
      <dgm:prSet presAssocID="{5AF3E642-6738-4E0B-B2F2-8E84AD850A02}" presName="textRect" presStyleLbl="revTx" presStyleIdx="2" presStyleCnt="3" custScaleY="50905" custLinFactY="40781" custLinFactNeighborX="-6677" custLinFactNeighborY="100000">
        <dgm:presLayoutVars>
          <dgm:chMax val="1"/>
          <dgm:chPref val="1"/>
        </dgm:presLayoutVars>
      </dgm:prSet>
      <dgm:spPr/>
    </dgm:pt>
  </dgm:ptLst>
  <dgm:cxnLst>
    <dgm:cxn modelId="{A35E8A41-437E-4DAC-820C-CDED152A326B}" srcId="{340C7B98-C2D4-488E-9A00-D470FCB73C70}" destId="{5AF3E642-6738-4E0B-B2F2-8E84AD850A02}" srcOrd="2" destOrd="0" parTransId="{321A1FB1-5D80-49EA-B578-D5014DE6F5F8}" sibTransId="{5D40889F-DC8C-4BA2-8296-9D0969A546AA}"/>
    <dgm:cxn modelId="{600DBB66-B677-4349-B991-5158617CF2A7}" type="presOf" srcId="{DC1DB5BE-0ACC-4DEA-B9A0-AA262BE1A798}" destId="{D489A855-E5C6-4E55-A727-388220FAF082}" srcOrd="0" destOrd="0" presId="urn:microsoft.com/office/officeart/2018/2/layout/IconLabelList"/>
    <dgm:cxn modelId="{3E8A9953-83A6-49DB-8384-20084F772D6E}" type="presOf" srcId="{2069F86D-377B-4806-8309-4DA21E2BFE30}" destId="{37ED0257-DF4E-4D4D-8733-F47487CA6FD0}" srcOrd="0" destOrd="0" presId="urn:microsoft.com/office/officeart/2018/2/layout/IconLabelList"/>
    <dgm:cxn modelId="{C43040BA-00FF-491E-8F44-3E107033F547}" type="presOf" srcId="{5AF3E642-6738-4E0B-B2F2-8E84AD850A02}" destId="{13AB4C16-9A5C-4024-A55D-186008D4E7C0}" srcOrd="0" destOrd="0" presId="urn:microsoft.com/office/officeart/2018/2/layout/IconLabelList"/>
    <dgm:cxn modelId="{F3F1DDC1-7295-40F3-8026-E5F01F394A18}" srcId="{340C7B98-C2D4-488E-9A00-D470FCB73C70}" destId="{2069F86D-377B-4806-8309-4DA21E2BFE30}" srcOrd="0" destOrd="0" parTransId="{006AAF3B-9E6A-4B26-B7E0-06C0224F7EEC}" sibTransId="{5FFDA209-2263-460C-957D-D98D191548F3}"/>
    <dgm:cxn modelId="{A90F70D6-B929-4E15-8DBF-896C9E68803C}" srcId="{340C7B98-C2D4-488E-9A00-D470FCB73C70}" destId="{DC1DB5BE-0ACC-4DEA-B9A0-AA262BE1A798}" srcOrd="1" destOrd="0" parTransId="{7CF05A9E-74F2-43F5-9A68-0784E7C0587B}" sibTransId="{0C2DBCE5-67D9-4882-A968-2C7EAD13770F}"/>
    <dgm:cxn modelId="{1D5A9DEE-0B3A-4C22-BC08-F582AD10A311}" type="presOf" srcId="{340C7B98-C2D4-488E-9A00-D470FCB73C70}" destId="{CD895E0C-7B45-45E1-8F7F-910FCACF02B0}" srcOrd="0" destOrd="0" presId="urn:microsoft.com/office/officeart/2018/2/layout/IconLabelList"/>
    <dgm:cxn modelId="{145CB4B4-49AD-45EB-9968-23C920D693F5}" type="presParOf" srcId="{CD895E0C-7B45-45E1-8F7F-910FCACF02B0}" destId="{818F4C95-506F-42AB-98E4-D93B704C4A2B}" srcOrd="0" destOrd="0" presId="urn:microsoft.com/office/officeart/2018/2/layout/IconLabelList"/>
    <dgm:cxn modelId="{7ADA7797-C66E-44B1-98F1-CD473E8D45C5}" type="presParOf" srcId="{818F4C95-506F-42AB-98E4-D93B704C4A2B}" destId="{CAA6A28C-CB9F-4AA1-96FD-12165E2E1B54}" srcOrd="0" destOrd="0" presId="urn:microsoft.com/office/officeart/2018/2/layout/IconLabelList"/>
    <dgm:cxn modelId="{3CE4F8CF-8143-4C1A-9575-297337EBABF3}" type="presParOf" srcId="{818F4C95-506F-42AB-98E4-D93B704C4A2B}" destId="{FBD5CDCA-65C2-4001-8AD4-0B41CD7955D2}" srcOrd="1" destOrd="0" presId="urn:microsoft.com/office/officeart/2018/2/layout/IconLabelList"/>
    <dgm:cxn modelId="{9D427FA1-1386-48FE-AD73-C465D7FB2E63}" type="presParOf" srcId="{818F4C95-506F-42AB-98E4-D93B704C4A2B}" destId="{37ED0257-DF4E-4D4D-8733-F47487CA6FD0}" srcOrd="2" destOrd="0" presId="urn:microsoft.com/office/officeart/2018/2/layout/IconLabelList"/>
    <dgm:cxn modelId="{2CA7420D-5255-4EC9-9F55-B00CECFB2A1E}" type="presParOf" srcId="{CD895E0C-7B45-45E1-8F7F-910FCACF02B0}" destId="{3F03B6E6-86C4-4273-94E2-73B5C1E62F8E}" srcOrd="1" destOrd="0" presId="urn:microsoft.com/office/officeart/2018/2/layout/IconLabelList"/>
    <dgm:cxn modelId="{F69B84C0-7348-4015-ABFF-17D71DCA4125}" type="presParOf" srcId="{CD895E0C-7B45-45E1-8F7F-910FCACF02B0}" destId="{5669553A-737B-4AA8-BB28-EE248721BDA6}" srcOrd="2" destOrd="0" presId="urn:microsoft.com/office/officeart/2018/2/layout/IconLabelList"/>
    <dgm:cxn modelId="{270EB794-91CD-417B-A57B-F1BA27C8673B}" type="presParOf" srcId="{5669553A-737B-4AA8-BB28-EE248721BDA6}" destId="{28FFA67C-6029-40B0-873A-76F5963047FC}" srcOrd="0" destOrd="0" presId="urn:microsoft.com/office/officeart/2018/2/layout/IconLabelList"/>
    <dgm:cxn modelId="{18E15409-EBF3-4CCD-AE0E-05AAA9CAB7DC}" type="presParOf" srcId="{5669553A-737B-4AA8-BB28-EE248721BDA6}" destId="{C4B04ED9-CC4D-472C-8E87-F2C7F41160A8}" srcOrd="1" destOrd="0" presId="urn:microsoft.com/office/officeart/2018/2/layout/IconLabelList"/>
    <dgm:cxn modelId="{BCB0119F-1F29-46A8-8C8F-684F7F90C702}" type="presParOf" srcId="{5669553A-737B-4AA8-BB28-EE248721BDA6}" destId="{D489A855-E5C6-4E55-A727-388220FAF082}" srcOrd="2" destOrd="0" presId="urn:microsoft.com/office/officeart/2018/2/layout/IconLabelList"/>
    <dgm:cxn modelId="{EBFB304D-DA67-4450-B247-95169FAE3E46}" type="presParOf" srcId="{CD895E0C-7B45-45E1-8F7F-910FCACF02B0}" destId="{CCDE2B1E-C62C-4DD5-833B-60C67954B077}" srcOrd="3" destOrd="0" presId="urn:microsoft.com/office/officeart/2018/2/layout/IconLabelList"/>
    <dgm:cxn modelId="{ED4B17AD-C58D-4087-B241-7901030DC169}" type="presParOf" srcId="{CD895E0C-7B45-45E1-8F7F-910FCACF02B0}" destId="{630FD0AB-C7EC-463C-9464-A4C49C9DB8CB}" srcOrd="4" destOrd="0" presId="urn:microsoft.com/office/officeart/2018/2/layout/IconLabelList"/>
    <dgm:cxn modelId="{1A38C400-1BF1-49A9-B5D1-67855B9C9996}" type="presParOf" srcId="{630FD0AB-C7EC-463C-9464-A4C49C9DB8CB}" destId="{6CFA071F-0A7A-465A-BB77-FCAB546C7D40}" srcOrd="0" destOrd="0" presId="urn:microsoft.com/office/officeart/2018/2/layout/IconLabelList"/>
    <dgm:cxn modelId="{B9667CA0-21B6-497F-B71D-8676ADE33D48}" type="presParOf" srcId="{630FD0AB-C7EC-463C-9464-A4C49C9DB8CB}" destId="{9DF4D59B-EBD7-438F-AE4E-48FDF082B19D}" srcOrd="1" destOrd="0" presId="urn:microsoft.com/office/officeart/2018/2/layout/IconLabelList"/>
    <dgm:cxn modelId="{DB31A97D-DFA8-4D7E-B3BA-8CB1FCBD2BC7}" type="presParOf" srcId="{630FD0AB-C7EC-463C-9464-A4C49C9DB8CB}" destId="{13AB4C16-9A5C-4024-A55D-186008D4E7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4ACB4-4625-412C-A0B5-65A0F2E20B3A}">
      <dsp:nvSpPr>
        <dsp:cNvPr id="0" name=""/>
        <dsp:cNvSpPr/>
      </dsp:nvSpPr>
      <dsp:spPr>
        <a:xfrm>
          <a:off x="705710" y="1243884"/>
          <a:ext cx="1460679" cy="14606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ABFC2-5E2F-4219-90D4-6317944A82B8}">
      <dsp:nvSpPr>
        <dsp:cNvPr id="0" name=""/>
        <dsp:cNvSpPr/>
      </dsp:nvSpPr>
      <dsp:spPr>
        <a:xfrm>
          <a:off x="1017002" y="1584082"/>
          <a:ext cx="838095" cy="838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8ACDA1-CA33-4EA7-8A55-88E2E4394960}">
      <dsp:nvSpPr>
        <dsp:cNvPr id="0" name=""/>
        <dsp:cNvSpPr/>
      </dsp:nvSpPr>
      <dsp:spPr>
        <a:xfrm>
          <a:off x="238771" y="3159530"/>
          <a:ext cx="2394557" cy="1027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dirty="0">
              <a:latin typeface="Times New Roman" panose="02020603050405020304" pitchFamily="18" charset="0"/>
              <a:cs typeface="Times New Roman" panose="02020603050405020304" pitchFamily="18" charset="0"/>
            </a:rPr>
            <a:t>Home credit Uses Data and several methods to predict the repayment abilities of the client.</a:t>
          </a:r>
          <a:endParaRPr lang="en-US" sz="1400" kern="1200" dirty="0">
            <a:latin typeface="Times New Roman" panose="02020603050405020304" pitchFamily="18" charset="0"/>
            <a:cs typeface="Times New Roman" panose="02020603050405020304" pitchFamily="18" charset="0"/>
          </a:endParaRPr>
        </a:p>
      </dsp:txBody>
      <dsp:txXfrm>
        <a:off x="238771" y="3159530"/>
        <a:ext cx="2394557" cy="1027001"/>
      </dsp:txXfrm>
    </dsp:sp>
    <dsp:sp modelId="{89E149B4-D59E-4371-ADB9-ADF55EB63D5A}">
      <dsp:nvSpPr>
        <dsp:cNvPr id="0" name=""/>
        <dsp:cNvSpPr/>
      </dsp:nvSpPr>
      <dsp:spPr>
        <a:xfrm>
          <a:off x="3519315" y="1243884"/>
          <a:ext cx="1460679" cy="14606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88917-1A3D-41C6-93FC-2FFF00C24C18}">
      <dsp:nvSpPr>
        <dsp:cNvPr id="0" name=""/>
        <dsp:cNvSpPr/>
      </dsp:nvSpPr>
      <dsp:spPr>
        <a:xfrm>
          <a:off x="3830607" y="1555177"/>
          <a:ext cx="838095" cy="838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B8787B-930C-47BA-9B7B-7442D966A564}">
      <dsp:nvSpPr>
        <dsp:cNvPr id="0" name=""/>
        <dsp:cNvSpPr/>
      </dsp:nvSpPr>
      <dsp:spPr>
        <a:xfrm>
          <a:off x="3052376" y="3159530"/>
          <a:ext cx="2394557" cy="1027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dirty="0">
              <a:latin typeface="Times New Roman" panose="02020603050405020304" pitchFamily="18" charset="0"/>
              <a:cs typeface="Times New Roman" panose="02020603050405020304" pitchFamily="18" charset="0"/>
            </a:rPr>
            <a:t>With the help of \machine learning and statistical methods We are determining the predictions.</a:t>
          </a:r>
          <a:endParaRPr lang="en-US" sz="1400" kern="1200" dirty="0">
            <a:latin typeface="Times New Roman" panose="02020603050405020304" pitchFamily="18" charset="0"/>
            <a:cs typeface="Times New Roman" panose="02020603050405020304" pitchFamily="18" charset="0"/>
          </a:endParaRPr>
        </a:p>
      </dsp:txBody>
      <dsp:txXfrm>
        <a:off x="3052376" y="3159530"/>
        <a:ext cx="2394557" cy="1027001"/>
      </dsp:txXfrm>
    </dsp:sp>
    <dsp:sp modelId="{303AF3D3-FD3E-40D2-8637-A78B06410C22}">
      <dsp:nvSpPr>
        <dsp:cNvPr id="0" name=""/>
        <dsp:cNvSpPr/>
      </dsp:nvSpPr>
      <dsp:spPr>
        <a:xfrm>
          <a:off x="6332919" y="1243884"/>
          <a:ext cx="1460679" cy="14606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F9F2D-2746-45CF-9439-47AA5DFEA6CB}">
      <dsp:nvSpPr>
        <dsp:cNvPr id="0" name=""/>
        <dsp:cNvSpPr/>
      </dsp:nvSpPr>
      <dsp:spPr>
        <a:xfrm>
          <a:off x="6644212" y="1555177"/>
          <a:ext cx="838095" cy="838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090F2B-330C-4F62-B370-6434C23949D7}">
      <dsp:nvSpPr>
        <dsp:cNvPr id="0" name=""/>
        <dsp:cNvSpPr/>
      </dsp:nvSpPr>
      <dsp:spPr>
        <a:xfrm>
          <a:off x="5865981" y="3159530"/>
          <a:ext cx="2394557" cy="1027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dirty="0">
              <a:latin typeface="Times New Roman" panose="02020603050405020304" pitchFamily="18" charset="0"/>
              <a:cs typeface="Times New Roman" panose="02020603050405020304" pitchFamily="18" charset="0"/>
            </a:rPr>
            <a:t> in this phase  our target is to study HCDR data and perform Exploratory Data Analysis(EDA).</a:t>
          </a:r>
          <a:endParaRPr lang="en-US" sz="1400" kern="1200" dirty="0">
            <a:latin typeface="Times New Roman" panose="02020603050405020304" pitchFamily="18" charset="0"/>
            <a:cs typeface="Times New Roman" panose="02020603050405020304" pitchFamily="18" charset="0"/>
          </a:endParaRPr>
        </a:p>
      </dsp:txBody>
      <dsp:txXfrm>
        <a:off x="5865981" y="3159530"/>
        <a:ext cx="2394557" cy="1027001"/>
      </dsp:txXfrm>
    </dsp:sp>
    <dsp:sp modelId="{0711305F-9115-45C3-AFCA-E8C28E93E153}">
      <dsp:nvSpPr>
        <dsp:cNvPr id="0" name=""/>
        <dsp:cNvSpPr/>
      </dsp:nvSpPr>
      <dsp:spPr>
        <a:xfrm>
          <a:off x="9146524" y="1243884"/>
          <a:ext cx="1460679" cy="1460679"/>
        </a:xfrm>
        <a:prstGeom prst="ellipse">
          <a:avLst/>
        </a:prstGeom>
        <a:solidFill>
          <a:schemeClr val="accent5">
            <a:hueOff val="0"/>
            <a:satOff val="0"/>
            <a:lumOff val="0"/>
          </a:schemeClr>
        </a:solidFill>
        <a:ln>
          <a:noFill/>
        </a:ln>
        <a:effectLst>
          <a:glow>
            <a:schemeClr val="accent1">
              <a:alpha val="40000"/>
            </a:schemeClr>
          </a:glow>
          <a:outerShdw blurRad="50800" dist="50800" dir="5400000" sx="1000" sy="1000" algn="ctr" rotWithShape="0">
            <a:srgbClr val="000000">
              <a:alpha val="43137"/>
            </a:srgbClr>
          </a:outerShdw>
          <a:softEdge rad="0"/>
        </a:effectLst>
      </dsp:spPr>
      <dsp:style>
        <a:lnRef idx="0">
          <a:scrgbClr r="0" g="0" b="0"/>
        </a:lnRef>
        <a:fillRef idx="1">
          <a:scrgbClr r="0" g="0" b="0"/>
        </a:fillRef>
        <a:effectRef idx="0">
          <a:scrgbClr r="0" g="0" b="0"/>
        </a:effectRef>
        <a:fontRef idx="minor"/>
      </dsp:style>
    </dsp:sp>
    <dsp:sp modelId="{5C26CA11-28A1-434F-AD48-67C94B5628CD}">
      <dsp:nvSpPr>
        <dsp:cNvPr id="0" name=""/>
        <dsp:cNvSpPr/>
      </dsp:nvSpPr>
      <dsp:spPr>
        <a:xfrm>
          <a:off x="9457817" y="1555177"/>
          <a:ext cx="838095" cy="8380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1CA140-717D-4407-A9B7-D6304965EB0D}">
      <dsp:nvSpPr>
        <dsp:cNvPr id="0" name=""/>
        <dsp:cNvSpPr/>
      </dsp:nvSpPr>
      <dsp:spPr>
        <a:xfrm>
          <a:off x="8679585" y="3159530"/>
          <a:ext cx="2394557" cy="1027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dirty="0">
              <a:latin typeface="Times New Roman" panose="02020603050405020304" pitchFamily="18" charset="0"/>
              <a:cs typeface="Times New Roman" panose="02020603050405020304" pitchFamily="18" charset="0"/>
            </a:rPr>
            <a:t>We also aim at preprocessing the data and also build the baseline pipeline after examining the accuracies of explored Data. </a:t>
          </a:r>
          <a:endParaRPr lang="en-US" sz="1300" kern="1200" dirty="0">
            <a:latin typeface="Times New Roman" panose="02020603050405020304" pitchFamily="18" charset="0"/>
            <a:cs typeface="Times New Roman" panose="02020603050405020304" pitchFamily="18" charset="0"/>
          </a:endParaRPr>
        </a:p>
      </dsp:txBody>
      <dsp:txXfrm>
        <a:off x="8679585" y="3159530"/>
        <a:ext cx="2394557" cy="1027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49499-1D1A-4839-A441-043AE117D655}">
      <dsp:nvSpPr>
        <dsp:cNvPr id="0" name=""/>
        <dsp:cNvSpPr/>
      </dsp:nvSpPr>
      <dsp:spPr>
        <a:xfrm>
          <a:off x="0" y="0"/>
          <a:ext cx="8656968" cy="110847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 collection of final columns is gathered after considering the thresholds for eliminating non-significant columns.</a:t>
          </a:r>
        </a:p>
      </dsp:txBody>
      <dsp:txXfrm>
        <a:off x="32466" y="32466"/>
        <a:ext cx="7367170" cy="1043544"/>
      </dsp:txXfrm>
    </dsp:sp>
    <dsp:sp modelId="{E582C73D-EF06-4FA9-8319-689478DD567A}">
      <dsp:nvSpPr>
        <dsp:cNvPr id="0" name=""/>
        <dsp:cNvSpPr/>
      </dsp:nvSpPr>
      <dsp:spPr>
        <a:xfrm>
          <a:off x="725021" y="1310017"/>
          <a:ext cx="8656968" cy="1108476"/>
        </a:xfrm>
        <a:prstGeom prst="roundRect">
          <a:avLst>
            <a:gd name="adj" fmla="val 10000"/>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imputer pipelines were built to deal with numerical and categorical data individually.</a:t>
          </a:r>
        </a:p>
      </dsp:txBody>
      <dsp:txXfrm>
        <a:off x="757487" y="1342483"/>
        <a:ext cx="7146505" cy="1043544"/>
      </dsp:txXfrm>
    </dsp:sp>
    <dsp:sp modelId="{9FE14E51-D240-45C2-9129-F5339D75725F}">
      <dsp:nvSpPr>
        <dsp:cNvPr id="0" name=""/>
        <dsp:cNvSpPr/>
      </dsp:nvSpPr>
      <dsp:spPr>
        <a:xfrm>
          <a:off x="1439221" y="2620035"/>
          <a:ext cx="8656968" cy="1108476"/>
        </a:xfrm>
        <a:prstGeom prst="roundRect">
          <a:avLst>
            <a:gd name="adj" fmla="val 10000"/>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We built a data pipeline that handles numerical and categorical data.</a:t>
          </a:r>
        </a:p>
      </dsp:txBody>
      <dsp:txXfrm>
        <a:off x="1471687" y="2652501"/>
        <a:ext cx="7157327" cy="1043544"/>
      </dsp:txXfrm>
    </dsp:sp>
    <dsp:sp modelId="{2647A7D6-E704-4A9E-BD91-3A0DC892F59B}">
      <dsp:nvSpPr>
        <dsp:cNvPr id="0" name=""/>
        <dsp:cNvSpPr/>
      </dsp:nvSpPr>
      <dsp:spPr>
        <a:xfrm>
          <a:off x="2164242" y="3930053"/>
          <a:ext cx="8656968" cy="1108476"/>
        </a:xfrm>
        <a:prstGeom prst="roundRect">
          <a:avLst>
            <a:gd name="adj" fmla="val 10000"/>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We establish a baseline pipeline that normalizes the data and feeds it to Model once the data has been rectified.</a:t>
          </a:r>
        </a:p>
      </dsp:txBody>
      <dsp:txXfrm>
        <a:off x="2196708" y="3962519"/>
        <a:ext cx="7146505" cy="1043544"/>
      </dsp:txXfrm>
    </dsp:sp>
    <dsp:sp modelId="{CEE25F2C-2CC7-4278-BA24-461F60C5B3D5}">
      <dsp:nvSpPr>
        <dsp:cNvPr id="0" name=""/>
        <dsp:cNvSpPr/>
      </dsp:nvSpPr>
      <dsp:spPr>
        <a:xfrm>
          <a:off x="7936459" y="848992"/>
          <a:ext cx="720509" cy="720509"/>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098574" y="848992"/>
        <a:ext cx="396279" cy="542183"/>
      </dsp:txXfrm>
    </dsp:sp>
    <dsp:sp modelId="{A73BCD64-0C02-430F-83CF-E06ED417D355}">
      <dsp:nvSpPr>
        <dsp:cNvPr id="0" name=""/>
        <dsp:cNvSpPr/>
      </dsp:nvSpPr>
      <dsp:spPr>
        <a:xfrm>
          <a:off x="8661480" y="2159010"/>
          <a:ext cx="720509" cy="720509"/>
        </a:xfrm>
        <a:prstGeom prst="downArrow">
          <a:avLst>
            <a:gd name="adj1" fmla="val 55000"/>
            <a:gd name="adj2" fmla="val 45000"/>
          </a:avLst>
        </a:prstGeom>
        <a:solidFill>
          <a:schemeClr val="accent2">
            <a:tint val="40000"/>
            <a:alpha val="90000"/>
            <a:hueOff val="814885"/>
            <a:satOff val="-2356"/>
            <a:lumOff val="-50"/>
            <a:alphaOff val="0"/>
          </a:schemeClr>
        </a:solidFill>
        <a:ln w="19050" cap="rnd" cmpd="sng" algn="ctr">
          <a:solidFill>
            <a:schemeClr val="accent2">
              <a:tint val="40000"/>
              <a:alpha val="90000"/>
              <a:hueOff val="814885"/>
              <a:satOff val="-2356"/>
              <a:lumOff val="-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823595" y="2159010"/>
        <a:ext cx="396279" cy="542183"/>
      </dsp:txXfrm>
    </dsp:sp>
    <dsp:sp modelId="{FBAEEBC3-6586-47EA-BAAD-F608A9A53855}">
      <dsp:nvSpPr>
        <dsp:cNvPr id="0" name=""/>
        <dsp:cNvSpPr/>
      </dsp:nvSpPr>
      <dsp:spPr>
        <a:xfrm>
          <a:off x="9375680" y="3469027"/>
          <a:ext cx="720509" cy="720509"/>
        </a:xfrm>
        <a:prstGeom prst="downArrow">
          <a:avLst>
            <a:gd name="adj1" fmla="val 55000"/>
            <a:gd name="adj2" fmla="val 45000"/>
          </a:avLst>
        </a:prstGeom>
        <a:solidFill>
          <a:schemeClr val="accent2">
            <a:tint val="40000"/>
            <a:alpha val="90000"/>
            <a:hueOff val="1629769"/>
            <a:satOff val="-4713"/>
            <a:lumOff val="-100"/>
            <a:alphaOff val="0"/>
          </a:schemeClr>
        </a:solidFill>
        <a:ln w="19050" cap="rnd" cmpd="sng" algn="ctr">
          <a:solidFill>
            <a:schemeClr val="accent2">
              <a:tint val="40000"/>
              <a:alpha val="90000"/>
              <a:hueOff val="1629769"/>
              <a:satOff val="-4713"/>
              <a:lumOff val="-1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37795" y="3469027"/>
        <a:ext cx="396279" cy="5421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6A28C-CB9F-4AA1-96FD-12165E2E1B54}">
      <dsp:nvSpPr>
        <dsp:cNvPr id="0" name=""/>
        <dsp:cNvSpPr/>
      </dsp:nvSpPr>
      <dsp:spPr>
        <a:xfrm flipH="1">
          <a:off x="1595596" y="2175114"/>
          <a:ext cx="1428" cy="8979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ED0257-DF4E-4D4D-8733-F47487CA6FD0}">
      <dsp:nvSpPr>
        <dsp:cNvPr id="0" name=""/>
        <dsp:cNvSpPr/>
      </dsp:nvSpPr>
      <dsp:spPr>
        <a:xfrm>
          <a:off x="54313" y="3775182"/>
          <a:ext cx="32516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Naïve Bayes</a:t>
          </a:r>
        </a:p>
      </dsp:txBody>
      <dsp:txXfrm>
        <a:off x="54313" y="3775182"/>
        <a:ext cx="3251605" cy="720000"/>
      </dsp:txXfrm>
    </dsp:sp>
    <dsp:sp modelId="{28FFA67C-6029-40B0-873A-76F5963047FC}">
      <dsp:nvSpPr>
        <dsp:cNvPr id="0" name=""/>
        <dsp:cNvSpPr/>
      </dsp:nvSpPr>
      <dsp:spPr>
        <a:xfrm>
          <a:off x="5240347" y="2398201"/>
          <a:ext cx="49749" cy="128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89A855-E5C6-4E55-A727-388220FAF082}">
      <dsp:nvSpPr>
        <dsp:cNvPr id="0" name=""/>
        <dsp:cNvSpPr/>
      </dsp:nvSpPr>
      <dsp:spPr>
        <a:xfrm>
          <a:off x="3582598" y="3809956"/>
          <a:ext cx="3368533" cy="360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Logistic Regression</a:t>
          </a:r>
        </a:p>
      </dsp:txBody>
      <dsp:txXfrm>
        <a:off x="3582598" y="3809956"/>
        <a:ext cx="3368533" cy="360504"/>
      </dsp:txXfrm>
    </dsp:sp>
    <dsp:sp modelId="{6CFA071F-0A7A-465A-BB77-FCAB546C7D40}">
      <dsp:nvSpPr>
        <dsp:cNvPr id="0" name=""/>
        <dsp:cNvSpPr/>
      </dsp:nvSpPr>
      <dsp:spPr>
        <a:xfrm flipV="1">
          <a:off x="9395572" y="1482605"/>
          <a:ext cx="57329" cy="4572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AB4C16-9A5C-4024-A55D-186008D4E7C0}">
      <dsp:nvSpPr>
        <dsp:cNvPr id="0" name=""/>
        <dsp:cNvSpPr/>
      </dsp:nvSpPr>
      <dsp:spPr>
        <a:xfrm>
          <a:off x="7581324" y="3812838"/>
          <a:ext cx="3251605" cy="36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Random Forest Classifier</a:t>
          </a:r>
        </a:p>
      </dsp:txBody>
      <dsp:txXfrm>
        <a:off x="7581324" y="3812838"/>
        <a:ext cx="3251605" cy="36651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Tuesday, April 12, 2022</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2542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Tuesday, April 12,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2697552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Tuesday, April 12,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4699848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Tuesday, April 12,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80005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Tuesday, April 12,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772686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6CB39B-5F4C-4A7E-9BE3-AAFD45576D16}" type="datetime2">
              <a:rPr lang="en-US" smtClean="0"/>
              <a:t>Tuesday, April 12, 2022</a:t>
            </a:fld>
            <a:endParaRPr lang="en-US" dirty="0"/>
          </a:p>
        </p:txBody>
      </p:sp>
      <p:sp>
        <p:nvSpPr>
          <p:cNvPr id="4"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8829169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6CB39B-5F4C-4A7E-9BE3-AAFD45576D16}" type="datetime2">
              <a:rPr lang="en-US" smtClean="0"/>
              <a:t>Tuesday, April 12, 2022</a:t>
            </a:fld>
            <a:endParaRPr lang="en-US" dirty="0"/>
          </a:p>
        </p:txBody>
      </p:sp>
      <p:sp>
        <p:nvSpPr>
          <p:cNvPr id="4"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5351848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Tuesday, April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4731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Tuesday, April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73847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FE8C025-CD7A-4966-867E-81CF82B15267}" type="datetime2">
              <a:rPr lang="en-US" smtClean="0"/>
              <a:t>Tuesday, April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3142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Tuesday, April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7616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Tuesday, April 12,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4806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Tuesday, April 12,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5445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5BB40A-97BD-4BFB-B639-0BFF95FDE8B7}" type="datetime2">
              <a:rPr lang="en-US" smtClean="0"/>
              <a:t>Tuesday, April 12, 2022</a:t>
            </a:fld>
            <a:endParaRPr lang="en-US"/>
          </a:p>
        </p:txBody>
      </p:sp>
      <p:sp>
        <p:nvSpPr>
          <p:cNvPr id="5" name="Footer Placeholder 3"/>
          <p:cNvSpPr>
            <a:spLocks noGrp="1"/>
          </p:cNvSpPr>
          <p:nvPr>
            <p:ph type="ftr" sz="quarter" idx="11"/>
          </p:nvPr>
        </p:nvSpPr>
        <p:spPr/>
        <p:txBody>
          <a:bodyPr/>
          <a:lstStyle/>
          <a:p>
            <a:r>
              <a:rPr lang="en-US"/>
              <a:t>Sample Footer</a:t>
            </a:r>
          </a:p>
        </p:txBody>
      </p:sp>
      <p:sp>
        <p:nvSpPr>
          <p:cNvPr id="6"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4582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E9E0E3-ECF6-4CFE-8698-AEFEBCECC3C0}" type="datetime2">
              <a:rPr lang="en-US" smtClean="0"/>
              <a:t>Tuesday, April 12, 2022</a:t>
            </a:fld>
            <a:endParaRPr lang="en-US"/>
          </a:p>
        </p:txBody>
      </p:sp>
      <p:sp>
        <p:nvSpPr>
          <p:cNvPr id="5" name="Footer Placeholder 2"/>
          <p:cNvSpPr>
            <a:spLocks noGrp="1"/>
          </p:cNvSpPr>
          <p:nvPr>
            <p:ph type="ftr" sz="quarter" idx="11"/>
          </p:nvPr>
        </p:nvSpPr>
        <p:spPr/>
        <p:txBody>
          <a:bodyPr/>
          <a:lstStyle/>
          <a:p>
            <a:r>
              <a:rPr lang="en-US"/>
              <a:t>Sample Footer</a:t>
            </a:r>
          </a:p>
        </p:txBody>
      </p:sp>
      <p:sp>
        <p:nvSpPr>
          <p:cNvPr id="6"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1621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51462FC-960E-4740-921F-B36862979F21}" type="datetime2">
              <a:rPr lang="en-US" smtClean="0"/>
              <a:t>Tuesday, April 12, 2022</a:t>
            </a:fld>
            <a:endParaRPr lang="en-US"/>
          </a:p>
        </p:txBody>
      </p:sp>
      <p:sp>
        <p:nvSpPr>
          <p:cNvPr id="5" name="Footer Placeholder 5"/>
          <p:cNvSpPr>
            <a:spLocks noGrp="1"/>
          </p:cNvSpPr>
          <p:nvPr>
            <p:ph type="ftr" sz="quarter" idx="11"/>
          </p:nvPr>
        </p:nvSpPr>
        <p:spPr/>
        <p:txBody>
          <a:bodyPr/>
          <a:lstStyle/>
          <a:p>
            <a:r>
              <a:rPr lang="en-US"/>
              <a:t>Sample Footer</a:t>
            </a:r>
          </a:p>
        </p:txBody>
      </p:sp>
      <p:sp>
        <p:nvSpPr>
          <p:cNvPr id="6"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1661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Tuesday, April 12,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948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6CB39B-5F4C-4A7E-9BE3-AAFD45576D16}" type="datetime2">
              <a:rPr lang="en-US" smtClean="0"/>
              <a:t>Tuesday, April 12, 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174748370"/>
      </p:ext>
    </p:extLst>
  </p:cSld>
  <p:clrMap bg1="dk1" tx1="lt1" bg2="dk2" tx2="lt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 id="21474839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3.xml"/><Relationship Id="rId7" Type="http://schemas.openxmlformats.org/officeDocument/2006/relationships/image" Target="../media/image25.png"/><Relationship Id="rId12" Type="http://schemas.openxmlformats.org/officeDocument/2006/relationships/image" Target="../media/image30.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29.jpeg"/><Relationship Id="rId5" Type="http://schemas.openxmlformats.org/officeDocument/2006/relationships/diagramColors" Target="../diagrams/colors3.xml"/><Relationship Id="rId10" Type="http://schemas.openxmlformats.org/officeDocument/2006/relationships/image" Target="../media/image28.jpeg"/><Relationship Id="rId4" Type="http://schemas.openxmlformats.org/officeDocument/2006/relationships/diagramQuickStyle" Target="../diagrams/quickStyle3.xml"/><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1C16-ED32-40FE-8F6B-7E882D175142}"/>
              </a:ext>
            </a:extLst>
          </p:cNvPr>
          <p:cNvSpPr>
            <a:spLocks noGrp="1"/>
          </p:cNvSpPr>
          <p:nvPr>
            <p:ph type="ctrTitle"/>
          </p:nvPr>
        </p:nvSpPr>
        <p:spPr>
          <a:xfrm>
            <a:off x="0" y="437759"/>
            <a:ext cx="12191999" cy="1997855"/>
          </a:xfrm>
        </p:spPr>
        <p:txBody>
          <a:bodyPr vert="horz" wrap="square" lIns="0" tIns="0" rIns="0" bIns="0" rtlCol="0" anchor="b" anchorCtr="0">
            <a:noAutofit/>
          </a:bodyPr>
          <a:lstStyle/>
          <a:p>
            <a:pPr algn="ctr"/>
            <a:r>
              <a:rPr lang="en-US" sz="4800" dirty="0">
                <a:latin typeface="Times New Roman" panose="02020603050405020304" pitchFamily="18" charset="0"/>
                <a:cs typeface="Times New Roman" panose="02020603050405020304" pitchFamily="18" charset="0"/>
              </a:rPr>
              <a:t>Home Credit Default Risk</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21E3C292-4198-4E27-82B1-ECD4EA36139D}"/>
              </a:ext>
            </a:extLst>
          </p:cNvPr>
          <p:cNvSpPr>
            <a:spLocks noChangeArrowheads="1"/>
          </p:cNvSpPr>
          <p:nvPr/>
        </p:nvSpPr>
        <p:spPr bwMode="auto">
          <a:xfrm>
            <a:off x="5002042" y="4354216"/>
            <a:ext cx="695254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83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10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06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07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endPar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C800AAE-7C61-4F68-92F6-A1106F126074}"/>
              </a:ext>
            </a:extLst>
          </p:cNvPr>
          <p:cNvSpPr txBox="1"/>
          <p:nvPr/>
        </p:nvSpPr>
        <p:spPr>
          <a:xfrm>
            <a:off x="0" y="1784828"/>
            <a:ext cx="12191998"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Group 31</a:t>
            </a:r>
          </a:p>
        </p:txBody>
      </p:sp>
      <p:grpSp>
        <p:nvGrpSpPr>
          <p:cNvPr id="12" name="Group 11">
            <a:extLst>
              <a:ext uri="{FF2B5EF4-FFF2-40B4-BE49-F238E27FC236}">
                <a16:creationId xmlns:a16="http://schemas.microsoft.com/office/drawing/2014/main" id="{7DC40F63-5E4E-47C7-B5BF-C858BDD11C9C}"/>
              </a:ext>
            </a:extLst>
          </p:cNvPr>
          <p:cNvGrpSpPr/>
          <p:nvPr/>
        </p:nvGrpSpPr>
        <p:grpSpPr>
          <a:xfrm>
            <a:off x="237414" y="2435615"/>
            <a:ext cx="11859335" cy="3146036"/>
            <a:chOff x="913849" y="2856539"/>
            <a:chExt cx="9807023" cy="2724986"/>
          </a:xfrm>
        </p:grpSpPr>
        <p:sp>
          <p:nvSpPr>
            <p:cNvPr id="16" name="TextBox 15">
              <a:extLst>
                <a:ext uri="{FF2B5EF4-FFF2-40B4-BE49-F238E27FC236}">
                  <a16:creationId xmlns:a16="http://schemas.microsoft.com/office/drawing/2014/main" id="{B54902A5-75AB-4A92-824F-FE0E8E244FB7}"/>
                </a:ext>
              </a:extLst>
            </p:cNvPr>
            <p:cNvSpPr txBox="1"/>
            <p:nvPr/>
          </p:nvSpPr>
          <p:spPr>
            <a:xfrm>
              <a:off x="913849" y="4955672"/>
              <a:ext cx="2146040" cy="47910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Abhay Bharat Rajde</a:t>
              </a:r>
            </a:p>
            <a:p>
              <a:pPr algn="ctr"/>
              <a:r>
                <a:rPr lang="en-US" dirty="0">
                  <a:latin typeface="Times New Roman" panose="02020603050405020304" pitchFamily="18" charset="0"/>
                  <a:cs typeface="Times New Roman" panose="02020603050405020304" pitchFamily="18" charset="0"/>
                </a:rPr>
                <a:t>abrajde@iu.edu</a:t>
              </a:r>
            </a:p>
          </p:txBody>
        </p:sp>
        <p:sp>
          <p:nvSpPr>
            <p:cNvPr id="46" name="TextBox 45">
              <a:extLst>
                <a:ext uri="{FF2B5EF4-FFF2-40B4-BE49-F238E27FC236}">
                  <a16:creationId xmlns:a16="http://schemas.microsoft.com/office/drawing/2014/main" id="{B88C9A54-0659-481A-9A65-D083559416E7}"/>
                </a:ext>
              </a:extLst>
            </p:cNvPr>
            <p:cNvSpPr txBox="1"/>
            <p:nvPr/>
          </p:nvSpPr>
          <p:spPr>
            <a:xfrm>
              <a:off x="3437841" y="4935193"/>
              <a:ext cx="173072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Harshit </a:t>
              </a:r>
              <a:r>
                <a:rPr lang="en-US" dirty="0" err="1">
                  <a:latin typeface="Times New Roman" panose="02020603050405020304" pitchFamily="18" charset="0"/>
                  <a:cs typeface="Times New Roman" panose="02020603050405020304" pitchFamily="18" charset="0"/>
                </a:rPr>
                <a:t>Shiroiya</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hshiroiy@iu.edu</a:t>
              </a:r>
            </a:p>
          </p:txBody>
        </p:sp>
        <p:sp>
          <p:nvSpPr>
            <p:cNvPr id="48" name="TextBox 47">
              <a:extLst>
                <a:ext uri="{FF2B5EF4-FFF2-40B4-BE49-F238E27FC236}">
                  <a16:creationId xmlns:a16="http://schemas.microsoft.com/office/drawing/2014/main" id="{BCD0D4AF-3418-4F21-A894-17B9E0B360A6}"/>
                </a:ext>
              </a:extLst>
            </p:cNvPr>
            <p:cNvSpPr txBox="1"/>
            <p:nvPr/>
          </p:nvSpPr>
          <p:spPr>
            <a:xfrm>
              <a:off x="5839437" y="4935194"/>
              <a:ext cx="1897794"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Satin Jain</a:t>
              </a:r>
            </a:p>
            <a:p>
              <a:pPr algn="ctr"/>
              <a:r>
                <a:rPr lang="en-US" dirty="0">
                  <a:latin typeface="Times New Roman" panose="02020603050405020304" pitchFamily="18" charset="0"/>
                  <a:cs typeface="Times New Roman" panose="02020603050405020304" pitchFamily="18" charset="0"/>
                </a:rPr>
                <a:t>satjain@iu.edu</a:t>
              </a:r>
            </a:p>
          </p:txBody>
        </p:sp>
        <p:sp>
          <p:nvSpPr>
            <p:cNvPr id="49" name="TextBox 48">
              <a:extLst>
                <a:ext uri="{FF2B5EF4-FFF2-40B4-BE49-F238E27FC236}">
                  <a16:creationId xmlns:a16="http://schemas.microsoft.com/office/drawing/2014/main" id="{5515609C-0781-469B-ADB6-392544999822}"/>
                </a:ext>
              </a:extLst>
            </p:cNvPr>
            <p:cNvSpPr txBox="1"/>
            <p:nvPr/>
          </p:nvSpPr>
          <p:spPr>
            <a:xfrm>
              <a:off x="8360229" y="4935193"/>
              <a:ext cx="2360643"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Govind </a:t>
              </a:r>
              <a:r>
                <a:rPr lang="en-US" dirty="0" err="1">
                  <a:latin typeface="Times New Roman" panose="02020603050405020304" pitchFamily="18" charset="0"/>
                  <a:cs typeface="Times New Roman" panose="02020603050405020304" pitchFamily="18" charset="0"/>
                </a:rPr>
                <a:t>Babhulgaonkar</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gobabh@iu.edu</a:t>
              </a:r>
            </a:p>
          </p:txBody>
        </p:sp>
        <p:pic>
          <p:nvPicPr>
            <p:cNvPr id="4" name="Picture 3" descr="A person wearing a suit and tie&#10;&#10;Description automatically generated with medium confidence">
              <a:extLst>
                <a:ext uri="{FF2B5EF4-FFF2-40B4-BE49-F238E27FC236}">
                  <a16:creationId xmlns:a16="http://schemas.microsoft.com/office/drawing/2014/main" id="{BC2FB437-396F-41FE-ADAF-076BB3B9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995" y="2856540"/>
              <a:ext cx="1704914" cy="178510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6" name="Picture 5" descr="A person standing in a river&#10;&#10;Description automatically generated with low confidence">
              <a:extLst>
                <a:ext uri="{FF2B5EF4-FFF2-40B4-BE49-F238E27FC236}">
                  <a16:creationId xmlns:a16="http://schemas.microsoft.com/office/drawing/2014/main" id="{D1C118DC-21F9-409E-91D5-902DF0352CEC}"/>
                </a:ext>
              </a:extLst>
            </p:cNvPr>
            <p:cNvPicPr>
              <a:picLocks noChangeAspect="1"/>
            </p:cNvPicPr>
            <p:nvPr/>
          </p:nvPicPr>
          <p:blipFill rotWithShape="1">
            <a:blip r:embed="rId3">
              <a:extLst>
                <a:ext uri="{28A0092B-C50C-407E-A947-70E740481C1C}">
                  <a14:useLocalDpi xmlns:a14="http://schemas.microsoft.com/office/drawing/2010/main" val="0"/>
                </a:ext>
              </a:extLst>
            </a:blip>
            <a:srcRect r="25791"/>
            <a:stretch/>
          </p:blipFill>
          <p:spPr>
            <a:xfrm>
              <a:off x="3489831" y="2856540"/>
              <a:ext cx="1704914" cy="178510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9" name="Picture 8" descr="A person taking a selfie&#10;&#10;Description automatically generated with medium confidence">
              <a:extLst>
                <a:ext uri="{FF2B5EF4-FFF2-40B4-BE49-F238E27FC236}">
                  <a16:creationId xmlns:a16="http://schemas.microsoft.com/office/drawing/2014/main" id="{BBB08E38-CBCE-4581-A7CD-878580D981D1}"/>
                </a:ext>
              </a:extLst>
            </p:cNvPr>
            <p:cNvPicPr>
              <a:picLocks noChangeAspect="1"/>
            </p:cNvPicPr>
            <p:nvPr/>
          </p:nvPicPr>
          <p:blipFill rotWithShape="1">
            <a:blip r:embed="rId4">
              <a:extLst>
                <a:ext uri="{28A0092B-C50C-407E-A947-70E740481C1C}">
                  <a14:useLocalDpi xmlns:a14="http://schemas.microsoft.com/office/drawing/2010/main" val="0"/>
                </a:ext>
              </a:extLst>
            </a:blip>
            <a:srcRect l="26164" t="-1601" r="2346" b="1601"/>
            <a:stretch/>
          </p:blipFill>
          <p:spPr>
            <a:xfrm>
              <a:off x="6009667" y="2856539"/>
              <a:ext cx="1704914" cy="178510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1" name="Picture 10" descr="A picture containing person, indoor&#10;&#10;Description automatically generated">
              <a:extLst>
                <a:ext uri="{FF2B5EF4-FFF2-40B4-BE49-F238E27FC236}">
                  <a16:creationId xmlns:a16="http://schemas.microsoft.com/office/drawing/2014/main" id="{65198A6C-5243-465C-8421-B76275AA61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5657" y="2995332"/>
              <a:ext cx="1704915" cy="178510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spTree>
    <p:extLst>
      <p:ext uri="{BB962C8B-B14F-4D97-AF65-F5344CB8AC3E}">
        <p14:creationId xmlns:p14="http://schemas.microsoft.com/office/powerpoint/2010/main" val="411755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F220-0345-4B35-8628-E54814A01B97}"/>
              </a:ext>
            </a:extLst>
          </p:cNvPr>
          <p:cNvSpPr>
            <a:spLocks noGrp="1"/>
          </p:cNvSpPr>
          <p:nvPr>
            <p:ph type="title"/>
          </p:nvPr>
        </p:nvSpPr>
        <p:spPr>
          <a:xfrm>
            <a:off x="648930" y="629267"/>
            <a:ext cx="9252154" cy="1016654"/>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Project Description</a:t>
            </a:r>
          </a:p>
        </p:txBody>
      </p:sp>
      <p:graphicFrame>
        <p:nvGraphicFramePr>
          <p:cNvPr id="5" name="Content Placeholder 2">
            <a:extLst>
              <a:ext uri="{FF2B5EF4-FFF2-40B4-BE49-F238E27FC236}">
                <a16:creationId xmlns:a16="http://schemas.microsoft.com/office/drawing/2014/main" id="{D3568DDA-55E5-5640-E5B5-51457D3D15EC}"/>
              </a:ext>
            </a:extLst>
          </p:cNvPr>
          <p:cNvGraphicFramePr>
            <a:graphicFrameLocks noGrp="1"/>
          </p:cNvGraphicFramePr>
          <p:nvPr>
            <p:ph idx="1"/>
            <p:extLst>
              <p:ext uri="{D42A27DB-BD31-4B8C-83A1-F6EECF244321}">
                <p14:modId xmlns:p14="http://schemas.microsoft.com/office/powerpoint/2010/main" val="4162960104"/>
              </p:ext>
            </p:extLst>
          </p:nvPr>
        </p:nvGraphicFramePr>
        <p:xfrm>
          <a:off x="648929" y="1427583"/>
          <a:ext cx="11312915" cy="5430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57827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6BE-D6EB-49B3-BB5A-92AC06D3FE1B}"/>
              </a:ext>
            </a:extLst>
          </p:cNvPr>
          <p:cNvSpPr>
            <a:spLocks noGrp="1"/>
          </p:cNvSpPr>
          <p:nvPr>
            <p:ph type="title"/>
          </p:nvPr>
        </p:nvSpPr>
        <p:spPr>
          <a:xfrm>
            <a:off x="5411931" y="452718"/>
            <a:ext cx="4638903" cy="1400530"/>
          </a:xfrm>
        </p:spPr>
        <p:txBody>
          <a:bodyPr>
            <a:normAutofit/>
          </a:bodyPr>
          <a:lstStyle/>
          <a:p>
            <a:r>
              <a:rPr lang="en-US"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090BD5EF-2DEF-4BD7-A026-A76BBA8A3E1D}"/>
              </a:ext>
            </a:extLst>
          </p:cNvPr>
          <p:cNvSpPr>
            <a:spLocks noGrp="1"/>
          </p:cNvSpPr>
          <p:nvPr>
            <p:ph idx="1"/>
          </p:nvPr>
        </p:nvSpPr>
        <p:spPr>
          <a:xfrm>
            <a:off x="5410950" y="2052918"/>
            <a:ext cx="6400050" cy="4528857"/>
          </a:xfrm>
        </p:spPr>
        <p:txBody>
          <a:bodyPr>
            <a:normAutofit/>
          </a:bodyPr>
          <a:lstStyle/>
          <a:p>
            <a:pPr marL="0" indent="0">
              <a:lnSpc>
                <a:spcPct val="90000"/>
              </a:lnSpc>
              <a:spcBef>
                <a:spcPts val="600"/>
              </a:spcBef>
              <a:buNone/>
            </a:pPr>
            <a:r>
              <a:rPr lang="en-US" sz="1700" dirty="0">
                <a:latin typeface="Times New Roman" panose="02020603050405020304" pitchFamily="18" charset="0"/>
                <a:cs typeface="Times New Roman" panose="02020603050405020304" pitchFamily="18" charset="0"/>
              </a:rPr>
              <a:t>We were able to describe the key characteristics of the data set using statistical graphics and other data visualization approaches with the help of exploratory data analysis. We explored the following on the dataset:</a:t>
            </a:r>
          </a:p>
          <a:p>
            <a:pPr marL="457200" indent="-457200">
              <a:lnSpc>
                <a:spcPct val="90000"/>
              </a:lnSpc>
              <a:spcBef>
                <a:spcPts val="600"/>
              </a:spcBef>
              <a:buAutoNum type="arabicPeriod"/>
            </a:pPr>
            <a:r>
              <a:rPr lang="en-US" sz="1700" dirty="0">
                <a:latin typeface="Times New Roman" panose="02020603050405020304" pitchFamily="18" charset="0"/>
                <a:cs typeface="Times New Roman" panose="02020603050405020304" pitchFamily="18" charset="0"/>
              </a:rPr>
              <a:t>The Data types and General Statistics of data.</a:t>
            </a:r>
          </a:p>
          <a:p>
            <a:pPr marL="457200" indent="-457200">
              <a:lnSpc>
                <a:spcPct val="90000"/>
              </a:lnSpc>
              <a:spcBef>
                <a:spcPts val="600"/>
              </a:spcBef>
              <a:buAutoNum type="arabicPeriod"/>
            </a:pPr>
            <a:r>
              <a:rPr lang="en-US" sz="1700" dirty="0">
                <a:latin typeface="Times New Roman" panose="02020603050405020304" pitchFamily="18" charset="0"/>
                <a:cs typeface="Times New Roman" panose="02020603050405020304" pitchFamily="18" charset="0"/>
              </a:rPr>
              <a:t>Number of Missing values (percentage of the missing values.)</a:t>
            </a:r>
          </a:p>
          <a:p>
            <a:pPr marL="457200" indent="-457200">
              <a:lnSpc>
                <a:spcPct val="90000"/>
              </a:lnSpc>
              <a:spcBef>
                <a:spcPts val="600"/>
              </a:spcBef>
              <a:buAutoNum type="arabicPeriod"/>
            </a:pPr>
            <a:r>
              <a:rPr lang="en-US" sz="1700" dirty="0">
                <a:latin typeface="Times New Roman" panose="02020603050405020304" pitchFamily="18" charset="0"/>
                <a:cs typeface="Times New Roman" panose="02020603050405020304" pitchFamily="18" charset="0"/>
              </a:rPr>
              <a:t>Numerical and Categorical Data.</a:t>
            </a:r>
          </a:p>
          <a:p>
            <a:pPr marL="457200" indent="-457200">
              <a:lnSpc>
                <a:spcPct val="90000"/>
              </a:lnSpc>
              <a:spcBef>
                <a:spcPts val="600"/>
              </a:spcBef>
              <a:buAutoNum type="arabicPeriod"/>
            </a:pPr>
            <a:r>
              <a:rPr lang="en-US" sz="1700" dirty="0">
                <a:latin typeface="Times New Roman" panose="02020603050405020304" pitchFamily="18" charset="0"/>
                <a:cs typeface="Times New Roman" panose="02020603050405020304" pitchFamily="18" charset="0"/>
              </a:rPr>
              <a:t>Number of zeros in the columns in the data (Percentage of 0’s).</a:t>
            </a:r>
          </a:p>
          <a:p>
            <a:pPr marL="457200" indent="-457200">
              <a:lnSpc>
                <a:spcPct val="90000"/>
              </a:lnSpc>
              <a:spcBef>
                <a:spcPts val="600"/>
              </a:spcBef>
              <a:buAutoNum type="arabicPeriod"/>
            </a:pPr>
            <a:r>
              <a:rPr lang="en-US" sz="1700" dirty="0">
                <a:latin typeface="Times New Roman" panose="02020603050405020304" pitchFamily="18" charset="0"/>
                <a:cs typeface="Times New Roman" panose="02020603050405020304" pitchFamily="18" charset="0"/>
              </a:rPr>
              <a:t>We also visualized the missing data for each dataset</a:t>
            </a:r>
          </a:p>
          <a:p>
            <a:pPr marL="457200" indent="-457200">
              <a:lnSpc>
                <a:spcPct val="90000"/>
              </a:lnSpc>
              <a:spcBef>
                <a:spcPts val="600"/>
              </a:spcBef>
              <a:buAutoNum type="arabicPeriod"/>
            </a:pPr>
            <a:r>
              <a:rPr lang="en-US" sz="1700" dirty="0">
                <a:latin typeface="Times New Roman" panose="02020603050405020304" pitchFamily="18" charset="0"/>
                <a:cs typeface="Times New Roman" panose="02020603050405020304" pitchFamily="18" charset="0"/>
              </a:rPr>
              <a:t>If some numerical data column can be treated as categorical data?</a:t>
            </a:r>
          </a:p>
          <a:p>
            <a:pPr marL="457200" indent="-457200">
              <a:lnSpc>
                <a:spcPct val="90000"/>
              </a:lnSpc>
              <a:spcBef>
                <a:spcPts val="600"/>
              </a:spcBef>
              <a:buAutoNum type="arabicPeriod"/>
            </a:pPr>
            <a:r>
              <a:rPr lang="en-US" sz="1700" dirty="0">
                <a:latin typeface="Times New Roman" panose="02020603050405020304" pitchFamily="18" charset="0"/>
                <a:cs typeface="Times New Roman" panose="02020603050405020304" pitchFamily="18" charset="0"/>
              </a:rPr>
              <a:t>Correlation of the numerical data with the “Target column”.</a:t>
            </a:r>
          </a:p>
          <a:p>
            <a:pPr marL="0" indent="0">
              <a:lnSpc>
                <a:spcPct val="90000"/>
              </a:lnSpc>
              <a:spcBef>
                <a:spcPts val="600"/>
              </a:spcBef>
              <a:buNone/>
            </a:pPr>
            <a:endParaRPr lang="en-US" sz="1700" dirty="0"/>
          </a:p>
          <a:p>
            <a:pPr marL="457200" indent="-457200">
              <a:lnSpc>
                <a:spcPct val="90000"/>
              </a:lnSpc>
              <a:buAutoNum type="arabicPeriod"/>
            </a:pPr>
            <a:endParaRPr lang="en-US" sz="1700" dirty="0"/>
          </a:p>
        </p:txBody>
      </p:sp>
      <p:pic>
        <p:nvPicPr>
          <p:cNvPr id="5" name="Picture 4" descr="Magnifying glass showing decling performance">
            <a:extLst>
              <a:ext uri="{FF2B5EF4-FFF2-40B4-BE49-F238E27FC236}">
                <a16:creationId xmlns:a16="http://schemas.microsoft.com/office/drawing/2014/main" id="{51AF6B47-D5D7-4979-D6D5-AEB3C5874037}"/>
              </a:ext>
            </a:extLst>
          </p:cNvPr>
          <p:cNvPicPr>
            <a:picLocks noChangeAspect="1"/>
          </p:cNvPicPr>
          <p:nvPr/>
        </p:nvPicPr>
        <p:blipFill rotWithShape="1">
          <a:blip r:embed="rId3"/>
          <a:srcRect l="10516" r="41079"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extLst>
      <p:ext uri="{BB962C8B-B14F-4D97-AF65-F5344CB8AC3E}">
        <p14:creationId xmlns:p14="http://schemas.microsoft.com/office/powerpoint/2010/main" val="336049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D772-68B8-4DD4-8F68-C5155F61CDDD}"/>
              </a:ext>
            </a:extLst>
          </p:cNvPr>
          <p:cNvSpPr>
            <a:spLocks noGrp="1"/>
          </p:cNvSpPr>
          <p:nvPr>
            <p:ph type="title"/>
          </p:nvPr>
        </p:nvSpPr>
        <p:spPr/>
        <p:txBody>
          <a:bodyPr>
            <a:normAutofit fontScale="90000"/>
          </a:bodyPr>
          <a:lstStyle/>
          <a:p>
            <a:pPr>
              <a:spcAft>
                <a:spcPts val="600"/>
              </a:spcAft>
            </a:pPr>
            <a:r>
              <a:rPr lang="en-US" dirty="0">
                <a:latin typeface="Times New Roman" panose="02020603050405020304" pitchFamily="18" charset="0"/>
                <a:cs typeface="Times New Roman" panose="02020603050405020304" pitchFamily="18" charset="0"/>
              </a:rPr>
              <a:t>Visual Exploratory Data Analysis</a:t>
            </a:r>
            <a:br>
              <a:rPr lang="en-US"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Visual Exploratory data Analysis performed on Categorical values to  understand their significance in data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E4CF3022-9659-4FAC-8AB5-358D9CBE1AEE}"/>
              </a:ext>
            </a:extLst>
          </p:cNvPr>
          <p:cNvGrpSpPr/>
          <p:nvPr/>
        </p:nvGrpSpPr>
        <p:grpSpPr>
          <a:xfrm>
            <a:off x="541372" y="2436530"/>
            <a:ext cx="11109255" cy="3814980"/>
            <a:chOff x="96811" y="2501844"/>
            <a:chExt cx="8896621" cy="3770429"/>
          </a:xfrm>
        </p:grpSpPr>
        <p:sp>
          <p:nvSpPr>
            <p:cNvPr id="4" name="Freeform: Shape 3">
              <a:extLst>
                <a:ext uri="{FF2B5EF4-FFF2-40B4-BE49-F238E27FC236}">
                  <a16:creationId xmlns:a16="http://schemas.microsoft.com/office/drawing/2014/main" id="{1DD9B7C5-7451-4F0B-9403-128C75E5684D}"/>
                </a:ext>
              </a:extLst>
            </p:cNvPr>
            <p:cNvSpPr/>
            <p:nvPr/>
          </p:nvSpPr>
          <p:spPr>
            <a:xfrm>
              <a:off x="96811" y="2501844"/>
              <a:ext cx="2780194" cy="1668116"/>
            </a:xfrm>
            <a:custGeom>
              <a:avLst/>
              <a:gdLst>
                <a:gd name="connsiteX0" fmla="*/ 0 w 2780194"/>
                <a:gd name="connsiteY0" fmla="*/ 0 h 1668116"/>
                <a:gd name="connsiteX1" fmla="*/ 2780194 w 2780194"/>
                <a:gd name="connsiteY1" fmla="*/ 0 h 1668116"/>
                <a:gd name="connsiteX2" fmla="*/ 2780194 w 2780194"/>
                <a:gd name="connsiteY2" fmla="*/ 1668116 h 1668116"/>
                <a:gd name="connsiteX3" fmla="*/ 0 w 2780194"/>
                <a:gd name="connsiteY3" fmla="*/ 1668116 h 1668116"/>
                <a:gd name="connsiteX4" fmla="*/ 0 w 2780194"/>
                <a:gd name="connsiteY4" fmla="*/ 0 h 1668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194" h="1668116">
                  <a:moveTo>
                    <a:pt x="0" y="0"/>
                  </a:moveTo>
                  <a:lnTo>
                    <a:pt x="2780194" y="0"/>
                  </a:lnTo>
                  <a:lnTo>
                    <a:pt x="2780194" y="1668116"/>
                  </a:lnTo>
                  <a:lnTo>
                    <a:pt x="0" y="1668116"/>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1. What is the gender breakdown of loan distribution?</a:t>
              </a:r>
            </a:p>
          </p:txBody>
        </p:sp>
        <p:sp>
          <p:nvSpPr>
            <p:cNvPr id="5" name="Freeform: Shape 4">
              <a:extLst>
                <a:ext uri="{FF2B5EF4-FFF2-40B4-BE49-F238E27FC236}">
                  <a16:creationId xmlns:a16="http://schemas.microsoft.com/office/drawing/2014/main" id="{1E93CF08-C38A-470A-83F8-1B264DCB6224}"/>
                </a:ext>
              </a:extLst>
            </p:cNvPr>
            <p:cNvSpPr/>
            <p:nvPr/>
          </p:nvSpPr>
          <p:spPr>
            <a:xfrm>
              <a:off x="3155025" y="2501844"/>
              <a:ext cx="2780194" cy="1668116"/>
            </a:xfrm>
            <a:custGeom>
              <a:avLst/>
              <a:gdLst>
                <a:gd name="connsiteX0" fmla="*/ 0 w 2780194"/>
                <a:gd name="connsiteY0" fmla="*/ 0 h 1668116"/>
                <a:gd name="connsiteX1" fmla="*/ 2780194 w 2780194"/>
                <a:gd name="connsiteY1" fmla="*/ 0 h 1668116"/>
                <a:gd name="connsiteX2" fmla="*/ 2780194 w 2780194"/>
                <a:gd name="connsiteY2" fmla="*/ 1668116 h 1668116"/>
                <a:gd name="connsiteX3" fmla="*/ 0 w 2780194"/>
                <a:gd name="connsiteY3" fmla="*/ 1668116 h 1668116"/>
                <a:gd name="connsiteX4" fmla="*/ 0 w 2780194"/>
                <a:gd name="connsiteY4" fmla="*/ 0 h 1668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194" h="1668116">
                  <a:moveTo>
                    <a:pt x="0" y="0"/>
                  </a:moveTo>
                  <a:lnTo>
                    <a:pt x="2780194" y="0"/>
                  </a:lnTo>
                  <a:lnTo>
                    <a:pt x="2780194" y="1668116"/>
                  </a:lnTo>
                  <a:lnTo>
                    <a:pt x="0" y="1668116"/>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 2. </a:t>
              </a:r>
              <a:r>
                <a:rPr lang="en-US" sz="2700" kern="1200" dirty="0">
                  <a:latin typeface="Times New Roman" panose="02020603050405020304" pitchFamily="18" charset="0"/>
                  <a:cs typeface="Times New Roman" panose="02020603050405020304" pitchFamily="18" charset="0"/>
                </a:rPr>
                <a:t>What is the client's marital status?</a:t>
              </a:r>
            </a:p>
          </p:txBody>
        </p:sp>
        <p:sp>
          <p:nvSpPr>
            <p:cNvPr id="6" name="Freeform: Shape 5">
              <a:extLst>
                <a:ext uri="{FF2B5EF4-FFF2-40B4-BE49-F238E27FC236}">
                  <a16:creationId xmlns:a16="http://schemas.microsoft.com/office/drawing/2014/main" id="{472D160B-267C-415D-A8C8-BFFEA50CB44E}"/>
                </a:ext>
              </a:extLst>
            </p:cNvPr>
            <p:cNvSpPr/>
            <p:nvPr/>
          </p:nvSpPr>
          <p:spPr>
            <a:xfrm>
              <a:off x="6213238" y="2501844"/>
              <a:ext cx="2780194" cy="1668116"/>
            </a:xfrm>
            <a:custGeom>
              <a:avLst/>
              <a:gdLst>
                <a:gd name="connsiteX0" fmla="*/ 0 w 2780194"/>
                <a:gd name="connsiteY0" fmla="*/ 0 h 1668116"/>
                <a:gd name="connsiteX1" fmla="*/ 2780194 w 2780194"/>
                <a:gd name="connsiteY1" fmla="*/ 0 h 1668116"/>
                <a:gd name="connsiteX2" fmla="*/ 2780194 w 2780194"/>
                <a:gd name="connsiteY2" fmla="*/ 1668116 h 1668116"/>
                <a:gd name="connsiteX3" fmla="*/ 0 w 2780194"/>
                <a:gd name="connsiteY3" fmla="*/ 1668116 h 1668116"/>
                <a:gd name="connsiteX4" fmla="*/ 0 w 2780194"/>
                <a:gd name="connsiteY4" fmla="*/ 0 h 1668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194" h="1668116">
                  <a:moveTo>
                    <a:pt x="0" y="0"/>
                  </a:moveTo>
                  <a:lnTo>
                    <a:pt x="2780194" y="0"/>
                  </a:lnTo>
                  <a:lnTo>
                    <a:pt x="2780194" y="1668116"/>
                  </a:lnTo>
                  <a:lnTo>
                    <a:pt x="0" y="1668116"/>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3. What percentage of the clients own a car?</a:t>
              </a:r>
            </a:p>
          </p:txBody>
        </p:sp>
        <p:sp>
          <p:nvSpPr>
            <p:cNvPr id="7" name="Freeform: Shape 6">
              <a:extLst>
                <a:ext uri="{FF2B5EF4-FFF2-40B4-BE49-F238E27FC236}">
                  <a16:creationId xmlns:a16="http://schemas.microsoft.com/office/drawing/2014/main" id="{7A6200A6-3B68-417D-83F0-87BE105EC2BC}"/>
                </a:ext>
              </a:extLst>
            </p:cNvPr>
            <p:cNvSpPr/>
            <p:nvPr/>
          </p:nvSpPr>
          <p:spPr>
            <a:xfrm>
              <a:off x="96811" y="4604157"/>
              <a:ext cx="2780194" cy="1668116"/>
            </a:xfrm>
            <a:custGeom>
              <a:avLst/>
              <a:gdLst>
                <a:gd name="connsiteX0" fmla="*/ 0 w 2780194"/>
                <a:gd name="connsiteY0" fmla="*/ 0 h 1668116"/>
                <a:gd name="connsiteX1" fmla="*/ 2780194 w 2780194"/>
                <a:gd name="connsiteY1" fmla="*/ 0 h 1668116"/>
                <a:gd name="connsiteX2" fmla="*/ 2780194 w 2780194"/>
                <a:gd name="connsiteY2" fmla="*/ 1668116 h 1668116"/>
                <a:gd name="connsiteX3" fmla="*/ 0 w 2780194"/>
                <a:gd name="connsiteY3" fmla="*/ 1668116 h 1668116"/>
                <a:gd name="connsiteX4" fmla="*/ 0 w 2780194"/>
                <a:gd name="connsiteY4" fmla="*/ 0 h 1668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194" h="1668116">
                  <a:moveTo>
                    <a:pt x="0" y="0"/>
                  </a:moveTo>
                  <a:lnTo>
                    <a:pt x="2780194" y="0"/>
                  </a:lnTo>
                  <a:lnTo>
                    <a:pt x="2780194" y="1668116"/>
                  </a:lnTo>
                  <a:lnTo>
                    <a:pt x="0" y="1668116"/>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4. Type of Education the client have?</a:t>
              </a:r>
            </a:p>
          </p:txBody>
        </p:sp>
        <p:sp>
          <p:nvSpPr>
            <p:cNvPr id="8" name="Freeform: Shape 7">
              <a:extLst>
                <a:ext uri="{FF2B5EF4-FFF2-40B4-BE49-F238E27FC236}">
                  <a16:creationId xmlns:a16="http://schemas.microsoft.com/office/drawing/2014/main" id="{E1849684-EB1A-4991-9412-F3711C30939E}"/>
                </a:ext>
              </a:extLst>
            </p:cNvPr>
            <p:cNvSpPr/>
            <p:nvPr/>
          </p:nvSpPr>
          <p:spPr>
            <a:xfrm>
              <a:off x="3155025" y="4604157"/>
              <a:ext cx="2780194" cy="1668116"/>
            </a:xfrm>
            <a:custGeom>
              <a:avLst/>
              <a:gdLst>
                <a:gd name="connsiteX0" fmla="*/ 0 w 2780194"/>
                <a:gd name="connsiteY0" fmla="*/ 0 h 1668116"/>
                <a:gd name="connsiteX1" fmla="*/ 2780194 w 2780194"/>
                <a:gd name="connsiteY1" fmla="*/ 0 h 1668116"/>
                <a:gd name="connsiteX2" fmla="*/ 2780194 w 2780194"/>
                <a:gd name="connsiteY2" fmla="*/ 1668116 h 1668116"/>
                <a:gd name="connsiteX3" fmla="*/ 0 w 2780194"/>
                <a:gd name="connsiteY3" fmla="*/ 1668116 h 1668116"/>
                <a:gd name="connsiteX4" fmla="*/ 0 w 2780194"/>
                <a:gd name="connsiteY4" fmla="*/ 0 h 1668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194" h="1668116">
                  <a:moveTo>
                    <a:pt x="0" y="0"/>
                  </a:moveTo>
                  <a:lnTo>
                    <a:pt x="2780194" y="0"/>
                  </a:lnTo>
                  <a:lnTo>
                    <a:pt x="2780194" y="1668116"/>
                  </a:lnTo>
                  <a:lnTo>
                    <a:pt x="0" y="1668116"/>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5. What are the types of housing does the clients own?</a:t>
              </a:r>
            </a:p>
          </p:txBody>
        </p:sp>
        <p:sp>
          <p:nvSpPr>
            <p:cNvPr id="10" name="Freeform: Shape 9">
              <a:extLst>
                <a:ext uri="{FF2B5EF4-FFF2-40B4-BE49-F238E27FC236}">
                  <a16:creationId xmlns:a16="http://schemas.microsoft.com/office/drawing/2014/main" id="{0A0CB19A-C589-4174-A939-FCA8741191E7}"/>
                </a:ext>
              </a:extLst>
            </p:cNvPr>
            <p:cNvSpPr/>
            <p:nvPr/>
          </p:nvSpPr>
          <p:spPr>
            <a:xfrm>
              <a:off x="6213238" y="4604157"/>
              <a:ext cx="2780194" cy="1668116"/>
            </a:xfrm>
            <a:custGeom>
              <a:avLst/>
              <a:gdLst>
                <a:gd name="connsiteX0" fmla="*/ 0 w 2780194"/>
                <a:gd name="connsiteY0" fmla="*/ 0 h 1668116"/>
                <a:gd name="connsiteX1" fmla="*/ 2780194 w 2780194"/>
                <a:gd name="connsiteY1" fmla="*/ 0 h 1668116"/>
                <a:gd name="connsiteX2" fmla="*/ 2780194 w 2780194"/>
                <a:gd name="connsiteY2" fmla="*/ 1668116 h 1668116"/>
                <a:gd name="connsiteX3" fmla="*/ 0 w 2780194"/>
                <a:gd name="connsiteY3" fmla="*/ 1668116 h 1668116"/>
                <a:gd name="connsiteX4" fmla="*/ 0 w 2780194"/>
                <a:gd name="connsiteY4" fmla="*/ 0 h 1668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194" h="1668116">
                  <a:moveTo>
                    <a:pt x="0" y="0"/>
                  </a:moveTo>
                  <a:lnTo>
                    <a:pt x="2780194" y="0"/>
                  </a:lnTo>
                  <a:lnTo>
                    <a:pt x="2780194" y="1668116"/>
                  </a:lnTo>
                  <a:lnTo>
                    <a:pt x="0" y="1668116"/>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dirty="0">
                  <a:latin typeface="Times New Roman" panose="02020603050405020304" pitchFamily="18" charset="0"/>
                  <a:cs typeface="Times New Roman" panose="02020603050405020304" pitchFamily="18" charset="0"/>
                </a:rPr>
                <a:t>6</a:t>
              </a:r>
              <a:r>
                <a:rPr lang="en-US" sz="2700" kern="1200" dirty="0">
                  <a:latin typeface="Times New Roman" panose="02020603050405020304" pitchFamily="18" charset="0"/>
                  <a:cs typeface="Times New Roman" panose="02020603050405020304" pitchFamily="18" charset="0"/>
                </a:rPr>
                <a:t>. What of type of contract is loan the most?</a:t>
              </a:r>
            </a:p>
          </p:txBody>
        </p:sp>
      </p:grpSp>
    </p:spTree>
    <p:extLst>
      <p:ext uri="{BB962C8B-B14F-4D97-AF65-F5344CB8AC3E}">
        <p14:creationId xmlns:p14="http://schemas.microsoft.com/office/powerpoint/2010/main" val="69523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83CE-9B7F-480C-BFF4-3B80EAE36709}"/>
              </a:ext>
            </a:extLst>
          </p:cNvPr>
          <p:cNvSpPr>
            <a:spLocks noGrp="1"/>
          </p:cNvSpPr>
          <p:nvPr>
            <p:ph type="title"/>
          </p:nvPr>
        </p:nvSpPr>
        <p:spPr>
          <a:xfrm>
            <a:off x="325117" y="0"/>
            <a:ext cx="11091600" cy="1332000"/>
          </a:xfrm>
        </p:spPr>
        <p:txBody>
          <a:bodyPr/>
          <a:lstStyle/>
          <a:p>
            <a:pPr algn="ctr"/>
            <a:r>
              <a:rPr lang="en-US" dirty="0">
                <a:latin typeface="Times New Roman" panose="02020603050405020304" pitchFamily="18" charset="0"/>
                <a:cs typeface="Times New Roman" panose="02020603050405020304" pitchFamily="18" charset="0"/>
              </a:rPr>
              <a:t>Some Examples</a:t>
            </a:r>
          </a:p>
        </p:txBody>
      </p:sp>
      <p:pic>
        <p:nvPicPr>
          <p:cNvPr id="5" name="Content Placeholder 4">
            <a:extLst>
              <a:ext uri="{FF2B5EF4-FFF2-40B4-BE49-F238E27FC236}">
                <a16:creationId xmlns:a16="http://schemas.microsoft.com/office/drawing/2014/main" id="{2E7B523F-D386-4E8E-9792-3E381C866C67}"/>
              </a:ext>
            </a:extLst>
          </p:cNvPr>
          <p:cNvPicPr>
            <a:picLocks noGrp="1" noChangeAspect="1"/>
          </p:cNvPicPr>
          <p:nvPr>
            <p:ph idx="1"/>
          </p:nvPr>
        </p:nvPicPr>
        <p:blipFill>
          <a:blip r:embed="rId2"/>
          <a:stretch>
            <a:fillRect/>
          </a:stretch>
        </p:blipFill>
        <p:spPr>
          <a:xfrm>
            <a:off x="181181" y="1200987"/>
            <a:ext cx="3267075" cy="2208676"/>
          </a:xfrm>
        </p:spPr>
      </p:pic>
      <p:pic>
        <p:nvPicPr>
          <p:cNvPr id="7" name="Picture 6">
            <a:extLst>
              <a:ext uri="{FF2B5EF4-FFF2-40B4-BE49-F238E27FC236}">
                <a16:creationId xmlns:a16="http://schemas.microsoft.com/office/drawing/2014/main" id="{8B033417-A28A-4F2F-A979-A77BDC9F53BF}"/>
              </a:ext>
            </a:extLst>
          </p:cNvPr>
          <p:cNvPicPr>
            <a:picLocks noChangeAspect="1"/>
          </p:cNvPicPr>
          <p:nvPr/>
        </p:nvPicPr>
        <p:blipFill>
          <a:blip r:embed="rId3"/>
          <a:stretch>
            <a:fillRect/>
          </a:stretch>
        </p:blipFill>
        <p:spPr>
          <a:xfrm>
            <a:off x="8677067" y="1186699"/>
            <a:ext cx="3333750" cy="2222963"/>
          </a:xfrm>
          <a:prstGeom prst="rect">
            <a:avLst/>
          </a:prstGeom>
        </p:spPr>
      </p:pic>
      <p:pic>
        <p:nvPicPr>
          <p:cNvPr id="9" name="Picture 8">
            <a:extLst>
              <a:ext uri="{FF2B5EF4-FFF2-40B4-BE49-F238E27FC236}">
                <a16:creationId xmlns:a16="http://schemas.microsoft.com/office/drawing/2014/main" id="{3EC4A550-F5F3-4B5C-B36D-C98FAB98F8F0}"/>
              </a:ext>
            </a:extLst>
          </p:cNvPr>
          <p:cNvPicPr>
            <a:picLocks noChangeAspect="1"/>
          </p:cNvPicPr>
          <p:nvPr/>
        </p:nvPicPr>
        <p:blipFill>
          <a:blip r:embed="rId4"/>
          <a:stretch>
            <a:fillRect/>
          </a:stretch>
        </p:blipFill>
        <p:spPr>
          <a:xfrm>
            <a:off x="181182" y="3567673"/>
            <a:ext cx="3304954" cy="2541584"/>
          </a:xfrm>
          <a:prstGeom prst="rect">
            <a:avLst/>
          </a:prstGeom>
        </p:spPr>
      </p:pic>
      <p:pic>
        <p:nvPicPr>
          <p:cNvPr id="13" name="Picture 12">
            <a:extLst>
              <a:ext uri="{FF2B5EF4-FFF2-40B4-BE49-F238E27FC236}">
                <a16:creationId xmlns:a16="http://schemas.microsoft.com/office/drawing/2014/main" id="{D6C83006-3D2B-4F5B-8CD5-C8E96A3916E1}"/>
              </a:ext>
            </a:extLst>
          </p:cNvPr>
          <p:cNvPicPr>
            <a:picLocks noChangeAspect="1"/>
          </p:cNvPicPr>
          <p:nvPr/>
        </p:nvPicPr>
        <p:blipFill>
          <a:blip r:embed="rId5"/>
          <a:stretch>
            <a:fillRect/>
          </a:stretch>
        </p:blipFill>
        <p:spPr>
          <a:xfrm>
            <a:off x="8677067" y="3556751"/>
            <a:ext cx="3333750" cy="2552506"/>
          </a:xfrm>
          <a:prstGeom prst="rect">
            <a:avLst/>
          </a:prstGeom>
        </p:spPr>
      </p:pic>
      <p:pic>
        <p:nvPicPr>
          <p:cNvPr id="4" name="Picture 3" descr="Chart, table&#10;&#10;Description automatically generated with medium confidence">
            <a:extLst>
              <a:ext uri="{FF2B5EF4-FFF2-40B4-BE49-F238E27FC236}">
                <a16:creationId xmlns:a16="http://schemas.microsoft.com/office/drawing/2014/main" id="{4F05B2C4-AADB-449B-A78B-191200F0F8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3505" y="1186700"/>
            <a:ext cx="4958314" cy="2222963"/>
          </a:xfrm>
          <a:prstGeom prst="rect">
            <a:avLst/>
          </a:prstGeom>
        </p:spPr>
      </p:pic>
      <p:pic>
        <p:nvPicPr>
          <p:cNvPr id="8" name="Picture 7" descr="Table&#10;&#10;Description automatically generated">
            <a:extLst>
              <a:ext uri="{FF2B5EF4-FFF2-40B4-BE49-F238E27FC236}">
                <a16:creationId xmlns:a16="http://schemas.microsoft.com/office/drawing/2014/main" id="{9B0F8B3F-921B-4C55-B5DD-6B3412671B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3505" y="3567673"/>
            <a:ext cx="4958314" cy="2541584"/>
          </a:xfrm>
          <a:prstGeom prst="rect">
            <a:avLst/>
          </a:prstGeom>
        </p:spPr>
      </p:pic>
    </p:spTree>
    <p:extLst>
      <p:ext uri="{BB962C8B-B14F-4D97-AF65-F5344CB8AC3E}">
        <p14:creationId xmlns:p14="http://schemas.microsoft.com/office/powerpoint/2010/main" val="60238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054D-3E30-42A8-B8D4-156366134CF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Baseline Pipeline</a:t>
            </a:r>
          </a:p>
        </p:txBody>
      </p:sp>
      <p:graphicFrame>
        <p:nvGraphicFramePr>
          <p:cNvPr id="5" name="Content Placeholder 2">
            <a:extLst>
              <a:ext uri="{FF2B5EF4-FFF2-40B4-BE49-F238E27FC236}">
                <a16:creationId xmlns:a16="http://schemas.microsoft.com/office/drawing/2014/main" id="{CBE88F3F-207A-8FCD-0C1A-2F6D3B7D90F9}"/>
              </a:ext>
            </a:extLst>
          </p:cNvPr>
          <p:cNvGraphicFramePr>
            <a:graphicFrameLocks noGrp="1"/>
          </p:cNvGraphicFramePr>
          <p:nvPr>
            <p:ph idx="1"/>
            <p:extLst>
              <p:ext uri="{D42A27DB-BD31-4B8C-83A1-F6EECF244321}">
                <p14:modId xmlns:p14="http://schemas.microsoft.com/office/powerpoint/2010/main" val="4208511942"/>
              </p:ext>
            </p:extLst>
          </p:nvPr>
        </p:nvGraphicFramePr>
        <p:xfrm>
          <a:off x="646110" y="1632858"/>
          <a:ext cx="10821211" cy="5038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392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3683-1BBA-4A51-8608-8207779E329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Types of Modeling Pipelines And Comparison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0CB91E65-3874-409C-9351-7324BB7B4AD7}"/>
              </a:ext>
            </a:extLst>
          </p:cNvPr>
          <p:cNvGraphicFramePr>
            <a:graphicFrameLocks noGrp="1"/>
          </p:cNvGraphicFramePr>
          <p:nvPr>
            <p:ph idx="1"/>
            <p:extLst>
              <p:ext uri="{D42A27DB-BD31-4B8C-83A1-F6EECF244321}">
                <p14:modId xmlns:p14="http://schemas.microsoft.com/office/powerpoint/2010/main" val="2517732547"/>
              </p:ext>
            </p:extLst>
          </p:nvPr>
        </p:nvGraphicFramePr>
        <p:xfrm>
          <a:off x="550863" y="1444487"/>
          <a:ext cx="11090274" cy="4648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84839E56-95FC-48F9-891B-073CC4F3E7E4}"/>
              </a:ext>
            </a:extLst>
          </p:cNvPr>
          <p:cNvPicPr>
            <a:picLocks noChangeAspect="1"/>
          </p:cNvPicPr>
          <p:nvPr/>
        </p:nvPicPr>
        <p:blipFill>
          <a:blip r:embed="rId7"/>
          <a:stretch>
            <a:fillRect/>
          </a:stretch>
        </p:blipFill>
        <p:spPr>
          <a:xfrm>
            <a:off x="4365748" y="3194434"/>
            <a:ext cx="3333765" cy="2038350"/>
          </a:xfrm>
          <a:prstGeom prst="rect">
            <a:avLst/>
          </a:prstGeom>
        </p:spPr>
      </p:pic>
      <p:pic>
        <p:nvPicPr>
          <p:cNvPr id="12" name="Picture 11">
            <a:extLst>
              <a:ext uri="{FF2B5EF4-FFF2-40B4-BE49-F238E27FC236}">
                <a16:creationId xmlns:a16="http://schemas.microsoft.com/office/drawing/2014/main" id="{156813C8-CEEE-4C32-BB09-37CDFA3046C8}"/>
              </a:ext>
            </a:extLst>
          </p:cNvPr>
          <p:cNvPicPr>
            <a:picLocks noChangeAspect="1"/>
          </p:cNvPicPr>
          <p:nvPr/>
        </p:nvPicPr>
        <p:blipFill>
          <a:blip r:embed="rId8"/>
          <a:stretch>
            <a:fillRect/>
          </a:stretch>
        </p:blipFill>
        <p:spPr>
          <a:xfrm>
            <a:off x="758996" y="3194434"/>
            <a:ext cx="3114675" cy="2038350"/>
          </a:xfrm>
          <a:prstGeom prst="rect">
            <a:avLst/>
          </a:prstGeom>
        </p:spPr>
      </p:pic>
      <p:pic>
        <p:nvPicPr>
          <p:cNvPr id="16" name="Picture 15">
            <a:extLst>
              <a:ext uri="{FF2B5EF4-FFF2-40B4-BE49-F238E27FC236}">
                <a16:creationId xmlns:a16="http://schemas.microsoft.com/office/drawing/2014/main" id="{DAC96C6B-90E5-48E7-A841-B8DF4985B3C3}"/>
              </a:ext>
            </a:extLst>
          </p:cNvPr>
          <p:cNvPicPr>
            <a:picLocks noChangeAspect="1"/>
          </p:cNvPicPr>
          <p:nvPr/>
        </p:nvPicPr>
        <p:blipFill>
          <a:blip r:embed="rId9"/>
          <a:stretch>
            <a:fillRect/>
          </a:stretch>
        </p:blipFill>
        <p:spPr>
          <a:xfrm>
            <a:off x="8143965" y="3194434"/>
            <a:ext cx="3181350" cy="2019300"/>
          </a:xfrm>
          <a:prstGeom prst="rect">
            <a:avLst/>
          </a:prstGeom>
        </p:spPr>
      </p:pic>
      <p:pic>
        <p:nvPicPr>
          <p:cNvPr id="4" name="Picture 3" descr="Text&#10;&#10;Description automatically generated">
            <a:extLst>
              <a:ext uri="{FF2B5EF4-FFF2-40B4-BE49-F238E27FC236}">
                <a16:creationId xmlns:a16="http://schemas.microsoft.com/office/drawing/2014/main" id="{8B0FE489-FAD6-4E97-865A-BCA7326228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65748" y="1625216"/>
            <a:ext cx="3333765" cy="1462542"/>
          </a:xfrm>
          <a:prstGeom prst="rect">
            <a:avLst/>
          </a:prstGeom>
        </p:spPr>
      </p:pic>
      <p:pic>
        <p:nvPicPr>
          <p:cNvPr id="9" name="Picture 8" descr="Text&#10;&#10;Description automatically generated">
            <a:extLst>
              <a:ext uri="{FF2B5EF4-FFF2-40B4-BE49-F238E27FC236}">
                <a16:creationId xmlns:a16="http://schemas.microsoft.com/office/drawing/2014/main" id="{4C75D58F-CDDF-4BD8-B7DB-3859FFD6281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997" y="1625215"/>
            <a:ext cx="3086100" cy="1462543"/>
          </a:xfrm>
          <a:prstGeom prst="rect">
            <a:avLst/>
          </a:prstGeom>
        </p:spPr>
      </p:pic>
      <p:pic>
        <p:nvPicPr>
          <p:cNvPr id="13" name="Picture 12" descr="Text&#10;&#10;Description automatically generated">
            <a:extLst>
              <a:ext uri="{FF2B5EF4-FFF2-40B4-BE49-F238E27FC236}">
                <a16:creationId xmlns:a16="http://schemas.microsoft.com/office/drawing/2014/main" id="{F336E9E9-1F46-44DD-ADCA-17EE7D5181F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3964" y="1626567"/>
            <a:ext cx="3181351" cy="1462543"/>
          </a:xfrm>
          <a:prstGeom prst="rect">
            <a:avLst/>
          </a:prstGeom>
        </p:spPr>
      </p:pic>
    </p:spTree>
    <p:extLst>
      <p:ext uri="{BB962C8B-B14F-4D97-AF65-F5344CB8AC3E}">
        <p14:creationId xmlns:p14="http://schemas.microsoft.com/office/powerpoint/2010/main" val="1060312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E4C9-EADE-4143-8B83-A01AB983A286}"/>
              </a:ext>
            </a:extLst>
          </p:cNvPr>
          <p:cNvSpPr>
            <a:spLocks noGrp="1"/>
          </p:cNvSpPr>
          <p:nvPr>
            <p:ph type="title"/>
          </p:nvPr>
        </p:nvSpPr>
        <p:spPr>
          <a:xfrm>
            <a:off x="645130" y="452694"/>
            <a:ext cx="9404723" cy="1400530"/>
          </a:xfrm>
        </p:spPr>
        <p:txBody>
          <a:bodyPr/>
          <a:lstStyle/>
          <a:p>
            <a:r>
              <a:rPr lang="en-US" dirty="0">
                <a:latin typeface="Times New Roman" panose="02020603050405020304" pitchFamily="18" charset="0"/>
                <a:cs typeface="Times New Roman" panose="02020603050405020304" pitchFamily="18" charset="0"/>
              </a:rPr>
              <a:t>Accuracy in 3 Models</a:t>
            </a:r>
          </a:p>
        </p:txBody>
      </p:sp>
      <p:pic>
        <p:nvPicPr>
          <p:cNvPr id="4" name="Picture 3" descr="Graphical user interface, website&#10;&#10;Description automatically generated">
            <a:extLst>
              <a:ext uri="{FF2B5EF4-FFF2-40B4-BE49-F238E27FC236}">
                <a16:creationId xmlns:a16="http://schemas.microsoft.com/office/drawing/2014/main" id="{37A96474-BB7D-46ED-A7F5-B665C6600F00}"/>
              </a:ext>
            </a:extLst>
          </p:cNvPr>
          <p:cNvPicPr>
            <a:picLocks noChangeAspect="1"/>
          </p:cNvPicPr>
          <p:nvPr/>
        </p:nvPicPr>
        <p:blipFill rotWithShape="1">
          <a:blip r:embed="rId2">
            <a:extLst>
              <a:ext uri="{28A0092B-C50C-407E-A947-70E740481C1C}">
                <a14:useLocalDpi xmlns:a14="http://schemas.microsoft.com/office/drawing/2010/main" val="0"/>
              </a:ext>
            </a:extLst>
          </a:blip>
          <a:srcRect t="8571" r="5557" b="38876"/>
          <a:stretch/>
        </p:blipFill>
        <p:spPr>
          <a:xfrm>
            <a:off x="6477000" y="3614479"/>
            <a:ext cx="4819651" cy="2443420"/>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E97DB096-1EA1-4C90-8C0E-187872C5B044}"/>
              </a:ext>
            </a:extLst>
          </p:cNvPr>
          <p:cNvPicPr>
            <a:picLocks noChangeAspect="1"/>
          </p:cNvPicPr>
          <p:nvPr/>
        </p:nvPicPr>
        <p:blipFill rotWithShape="1">
          <a:blip r:embed="rId3">
            <a:extLst>
              <a:ext uri="{28A0092B-C50C-407E-A947-70E740481C1C}">
                <a14:useLocalDpi xmlns:a14="http://schemas.microsoft.com/office/drawing/2010/main" val="0"/>
              </a:ext>
            </a:extLst>
          </a:blip>
          <a:srcRect l="1" t="8350" r="820" b="39146"/>
          <a:stretch/>
        </p:blipFill>
        <p:spPr>
          <a:xfrm>
            <a:off x="6477000" y="1466849"/>
            <a:ext cx="4819651" cy="1962151"/>
          </a:xfrm>
          <a:prstGeom prst="rect">
            <a:avLst/>
          </a:prstGeom>
        </p:spPr>
      </p:pic>
      <p:pic>
        <p:nvPicPr>
          <p:cNvPr id="11" name="Picture 10" descr="Graphical user interface, website&#10;&#10;Description automatically generated">
            <a:extLst>
              <a:ext uri="{FF2B5EF4-FFF2-40B4-BE49-F238E27FC236}">
                <a16:creationId xmlns:a16="http://schemas.microsoft.com/office/drawing/2014/main" id="{7E8F5044-AAFD-4213-BDCC-6BA708E94A98}"/>
              </a:ext>
            </a:extLst>
          </p:cNvPr>
          <p:cNvPicPr>
            <a:picLocks noChangeAspect="1"/>
          </p:cNvPicPr>
          <p:nvPr/>
        </p:nvPicPr>
        <p:blipFill rotWithShape="1">
          <a:blip r:embed="rId4">
            <a:extLst>
              <a:ext uri="{28A0092B-C50C-407E-A947-70E740481C1C}">
                <a14:useLocalDpi xmlns:a14="http://schemas.microsoft.com/office/drawing/2010/main" val="0"/>
              </a:ext>
            </a:extLst>
          </a:blip>
          <a:srcRect l="-1" t="9041" r="153" b="20368"/>
          <a:stretch/>
        </p:blipFill>
        <p:spPr>
          <a:xfrm>
            <a:off x="1028973" y="3614478"/>
            <a:ext cx="5000352" cy="2443420"/>
          </a:xfrm>
          <a:prstGeom prst="rect">
            <a:avLst/>
          </a:prstGeom>
        </p:spPr>
      </p:pic>
      <p:pic>
        <p:nvPicPr>
          <p:cNvPr id="13" name="Picture 12" descr="Table&#10;&#10;Description automatically generated">
            <a:extLst>
              <a:ext uri="{FF2B5EF4-FFF2-40B4-BE49-F238E27FC236}">
                <a16:creationId xmlns:a16="http://schemas.microsoft.com/office/drawing/2014/main" id="{F35DA63D-0457-45C4-B6AB-C1CDD19D84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889" y="1466848"/>
            <a:ext cx="5000352" cy="1962151"/>
          </a:xfrm>
          <a:prstGeom prst="rect">
            <a:avLst/>
          </a:prstGeom>
        </p:spPr>
      </p:pic>
    </p:spTree>
    <p:extLst>
      <p:ext uri="{BB962C8B-B14F-4D97-AF65-F5344CB8AC3E}">
        <p14:creationId xmlns:p14="http://schemas.microsoft.com/office/powerpoint/2010/main" val="2156739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1593-D694-4419-B8FA-356DE351F2A3}"/>
              </a:ext>
            </a:extLst>
          </p:cNvPr>
          <p:cNvSpPr>
            <a:spLocks noGrp="1"/>
          </p:cNvSpPr>
          <p:nvPr>
            <p:ph type="title"/>
          </p:nvPr>
        </p:nvSpPr>
        <p:spPr>
          <a:xfrm>
            <a:off x="431592" y="244475"/>
            <a:ext cx="11091600" cy="1332000"/>
          </a:xfrm>
        </p:spPr>
        <p:txBody>
          <a:bodyPr/>
          <a:lstStyle/>
          <a:p>
            <a:r>
              <a:rPr lang="en-US" dirty="0">
                <a:latin typeface="Times New Roman" panose="02020603050405020304" pitchFamily="18" charset="0"/>
                <a:cs typeface="Times New Roman" panose="02020603050405020304" pitchFamily="18" charset="0"/>
              </a:rPr>
              <a:t>Conclusion and Next Steps</a:t>
            </a:r>
          </a:p>
        </p:txBody>
      </p:sp>
      <p:sp>
        <p:nvSpPr>
          <p:cNvPr id="3" name="Content Placeholder 2">
            <a:extLst>
              <a:ext uri="{FF2B5EF4-FFF2-40B4-BE49-F238E27FC236}">
                <a16:creationId xmlns:a16="http://schemas.microsoft.com/office/drawing/2014/main" id="{441D27FF-B7FA-45D5-A322-2C989C2B8735}"/>
              </a:ext>
            </a:extLst>
          </p:cNvPr>
          <p:cNvSpPr>
            <a:spLocks noGrp="1"/>
          </p:cNvSpPr>
          <p:nvPr>
            <p:ph idx="1"/>
          </p:nvPr>
        </p:nvSpPr>
        <p:spPr>
          <a:xfrm>
            <a:off x="550863" y="1266908"/>
            <a:ext cx="11090274" cy="5027874"/>
          </a:xfrm>
        </p:spPr>
        <p:txBody>
          <a:bodyPr>
            <a:normAutofit/>
          </a:bodyPr>
          <a:lstStyle/>
          <a:p>
            <a:r>
              <a:rPr lang="en-US" dirty="0">
                <a:latin typeface="Times New Roman" panose="02020603050405020304" pitchFamily="18" charset="0"/>
                <a:cs typeface="Times New Roman" panose="02020603050405020304" pitchFamily="18" charset="0"/>
              </a:rPr>
              <a:t>In this phase we cleaned the data and selected just the characteristics that were relevant to the target variable and prediction. </a:t>
            </a:r>
          </a:p>
          <a:p>
            <a:r>
              <a:rPr lang="en-US" dirty="0">
                <a:latin typeface="Times New Roman" panose="02020603050405020304" pitchFamily="18" charset="0"/>
                <a:cs typeface="Times New Roman" panose="02020603050405020304" pitchFamily="18" charset="0"/>
              </a:rPr>
              <a:t>We featured the data performing OHE and applied imputing methods to fix the data before feeding it to the model. </a:t>
            </a:r>
          </a:p>
          <a:p>
            <a:r>
              <a:rPr lang="en-US" dirty="0">
                <a:latin typeface="Times New Roman" panose="02020603050405020304" pitchFamily="18" charset="0"/>
                <a:cs typeface="Times New Roman" panose="02020603050405020304" pitchFamily="18" charset="0"/>
              </a:rPr>
              <a:t>We were able to create the baseline pipeline and could experimentally understand the accuracies of the models like logistic regression, naive bayes and Random forest. Based on the results of the models we saw that there might be underfitting in naive bayes and  overfitting in </a:t>
            </a:r>
            <a:r>
              <a:rPr lang="en-US" dirty="0" err="1">
                <a:latin typeface="Times New Roman" panose="02020603050405020304" pitchFamily="18" charset="0"/>
                <a:cs typeface="Times New Roman" panose="02020603050405020304" pitchFamily="18" charset="0"/>
              </a:rPr>
              <a:t>RandomForest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best model that we could get for Phase 0 was Logistic Regression which gave a training accuracy of 91.9% and the Kaggle submission accuracy of 73.4%</a:t>
            </a:r>
          </a:p>
          <a:p>
            <a:r>
              <a:rPr lang="en-US" dirty="0">
                <a:latin typeface="Times New Roman" panose="02020603050405020304" pitchFamily="18" charset="0"/>
                <a:cs typeface="Times New Roman" panose="02020603050405020304" pitchFamily="18" charset="0"/>
              </a:rPr>
              <a:t>Further we are planning to improvise the feature engineering, perform hyperparameter tuning for our models alongside using K-Fold cross validation and </a:t>
            </a:r>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we might also use some advanced gradient boosting models so that we could get as close to the best accuracy as we can. </a:t>
            </a:r>
          </a:p>
          <a:p>
            <a:r>
              <a:rPr lang="en-US" dirty="0">
                <a:latin typeface="Times New Roman" panose="02020603050405020304" pitchFamily="18" charset="0"/>
                <a:cs typeface="Times New Roman" panose="02020603050405020304" pitchFamily="18" charset="0"/>
              </a:rPr>
              <a:t>After the aforementioned step we also plan to apply Deep Learning techniques like developing Artificial Neural Networks for better prediction results.</a:t>
            </a:r>
          </a:p>
        </p:txBody>
      </p:sp>
    </p:spTree>
    <p:extLst>
      <p:ext uri="{BB962C8B-B14F-4D97-AF65-F5344CB8AC3E}">
        <p14:creationId xmlns:p14="http://schemas.microsoft.com/office/powerpoint/2010/main" val="2714578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585</TotalTime>
  <Words>588</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vt:lpstr>
      <vt:lpstr>Home Credit Default Risk </vt:lpstr>
      <vt:lpstr>Project Description</vt:lpstr>
      <vt:lpstr>Exploratory Data Analysis</vt:lpstr>
      <vt:lpstr>Visual Exploratory Data Analysis  Visual Exploratory data Analysis performed on Categorical values to  understand their significance in data  </vt:lpstr>
      <vt:lpstr>Some Examples</vt:lpstr>
      <vt:lpstr>Baseline Pipeline</vt:lpstr>
      <vt:lpstr>Types of Modeling Pipelines And Comparison </vt:lpstr>
      <vt:lpstr>Accuracy in 3 Models</vt:lpstr>
      <vt:lpstr>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Credit Default Risk </dc:title>
  <dc:creator>Bailmare, Sanket Harishchandra</dc:creator>
  <cp:lastModifiedBy>Rajde, Abhay Bharat</cp:lastModifiedBy>
  <cp:revision>8</cp:revision>
  <dcterms:created xsi:type="dcterms:W3CDTF">2021-11-16T22:39:41Z</dcterms:created>
  <dcterms:modified xsi:type="dcterms:W3CDTF">2022-04-13T03:38:23Z</dcterms:modified>
</cp:coreProperties>
</file>