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6"/>
  </p:notesMasterIdLst>
  <p:sldIdLst>
    <p:sldId id="257" r:id="rId3"/>
    <p:sldId id="273" r:id="rId4"/>
    <p:sldId id="258" r:id="rId5"/>
    <p:sldId id="278" r:id="rId6"/>
    <p:sldId id="279" r:id="rId7"/>
    <p:sldId id="275" r:id="rId8"/>
    <p:sldId id="280" r:id="rId9"/>
    <p:sldId id="282" r:id="rId10"/>
    <p:sldId id="266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7881A-F739-41E2-BC59-85F5BBC4521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3DB33-D76D-410C-A885-F336BE966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3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54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5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25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3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1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B674-D816-435F-8BBE-6FF506AE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5EFBA-621F-4365-84CE-871E98A94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5B42-42D7-4763-A764-7E438FB5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65A9-A67B-49AF-946E-AE8CE61D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8F78-AAEB-48D7-B853-E0E2E15B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F483-76E7-4327-B452-BFCE572D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C6D07-84DD-43F6-845F-4620C88E1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59FD-9864-4FE2-B7FA-2CBF02F5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9FE9-CE3C-4B39-8929-32DC1A75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4D3A-C9ED-482A-A42B-62822286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774F6-6517-468C-BFC7-DA0D9D21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7E944-82D7-4D73-AD2B-A5F2028E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ADEA-49DB-4F79-9281-CD01B39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D9EA-8531-4F40-8F0E-B95893D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B937-19E9-434E-85CB-80CFB78B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069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1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3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8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2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47709" y="1705605"/>
            <a:ext cx="3718344" cy="40084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045843"/>
            <a:ext cx="6054419" cy="33848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06298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7F85-DA8E-49DA-8873-0C11C3A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345-D6E1-46A9-9A1E-FEC4A725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ED2C-FE46-437C-9FF9-3C657B7D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B69A-56A3-466A-8273-D3BF30E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566B-F8BD-487E-9A86-8B2325B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3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66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3895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029606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426364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97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ople_are_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03979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191037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431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10578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621041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13629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79098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73033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EA02-D3C0-4552-A4A2-B1F4D8DB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5C31-C28A-4E31-92A7-BBE36148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DCD1-1680-4B92-A68C-5277477A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69A2-80A8-444F-8770-75443D04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F35F-6D3F-4AC0-A914-B604C317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54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_of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06899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2751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44134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7551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61383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2777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9165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16145" y="76942"/>
            <a:ext cx="5863994" cy="6714334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2"/>
            <a:ext cx="5545842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9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096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83832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905067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90506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4274896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27489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6672109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6672108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041938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9041937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8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779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6527-8CB6-48BC-A344-D607EB80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C97-E80C-4141-86EB-68215687A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10D40-DA29-4277-9004-301E8AE7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B98D-677F-4BFA-9379-EDE2929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9F34-C309-415C-AC99-A956FD4C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498EA-6579-40A6-B1D4-64C2B12A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4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2837" y="0"/>
            <a:ext cx="694916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917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897263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130835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61229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6291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5879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609345" y="3572765"/>
            <a:ext cx="2796988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454999" y="3572765"/>
            <a:ext cx="2822600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454998" y="1672933"/>
            <a:ext cx="2822600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14400" y="1672933"/>
            <a:ext cx="2635624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81078" y="1907833"/>
            <a:ext cx="3168479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389065" y="1907833"/>
            <a:ext cx="3429974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9665" y="30959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32135" y="19656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0513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70DE-A799-4A9B-8D72-36B5B71A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D6898-E2EF-4FA4-9B66-4C53ECC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7B395-6A3F-45EA-B8BE-CC725E48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248C5-EBC9-4F74-B082-BD3B8257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85DC8-D787-4E26-9354-BE327E624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33927-303C-44E5-A868-DC43762D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CFB4D-ACA0-4D87-A99A-321092FE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2DC64-6144-4859-8394-0EE0AA0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28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7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405488"/>
            <a:ext cx="4964129" cy="4452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782710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96412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37341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964129" y="-6351"/>
            <a:ext cx="7227871" cy="48459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1554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1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0136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307469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0024004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034841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5356689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7780554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7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88864" y="1707043"/>
            <a:ext cx="1927395" cy="34113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156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928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99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5A49-DCEC-495B-AA1C-2AD97B5B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A2BD1-5612-485A-8343-47B527E8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0117-1A88-4F4A-88CA-1E2BDA53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2A390-0C78-40AE-A423-08F901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16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756950" y="2166309"/>
            <a:ext cx="2739366" cy="344836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408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5872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9895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211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88325" y="2134220"/>
            <a:ext cx="2203675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134220"/>
            <a:ext cx="5589456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2508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7935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2953270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547468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46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510100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168156" y="3938258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55202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83241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0AE18-DFB4-4B6D-A23D-AD3C818E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D7185-E5C5-41BA-B7E0-AAB8968D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3DF00-DF98-4F7C-81B0-2AC9F641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970174" y="1623849"/>
            <a:ext cx="3621757" cy="64375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635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819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755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843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9069315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5943102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780515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073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5DC8-C30A-4382-BD12-FDD5A636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17C-3292-4089-97C3-0BD09EBC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B48C0-2D43-47B2-82ED-71650776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B5A7-4E97-4589-82D1-2D084F57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544D-AA6D-46D9-8253-4D2F73F9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9261-2DBD-44CA-8666-EB15CBC6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78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440066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3921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1987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804567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429036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804567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429036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9578" y="2257898"/>
            <a:ext cx="4466716" cy="3268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191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0188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568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410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27413" y="6144322"/>
            <a:ext cx="3680861" cy="568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6343050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42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17033" y="6300439"/>
            <a:ext cx="3379700" cy="35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221492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6FDE-0766-4FEB-9555-C98F83F2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EDD8-C99A-4175-9B46-1EF619C5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B9C5-3DEE-41F9-8569-EB39FC82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4CB47-136D-4DB2-BB8D-68173013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94D2-202F-415E-B922-04D5339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1CC5-BB68-454F-B15E-1E820395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5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7511233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778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445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7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66" Type="http://schemas.openxmlformats.org/officeDocument/2006/relationships/slideLayout" Target="../slideLayouts/slideLayout78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6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slideLayout" Target="../slideLayouts/slideLayout68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7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80" Type="http://schemas.openxmlformats.org/officeDocument/2006/relationships/slideLayout" Target="../slideLayouts/slideLayout92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22E91-31DA-4F59-8110-EAEBB49A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2F7C-6349-4ABE-AD1E-7D4DA121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48E7-2A1F-4BCE-83CF-43F840C5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F658-0EF4-49EC-ADBD-6EB0D463374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01F1-BCFA-4581-AC80-83FDDD78E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9AA6-DC76-4DFC-ABCE-05C497E2E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2CA2-E1CA-46EC-8BB8-D065D8F8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2016 Jetfabrik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37700" y="261501"/>
            <a:ext cx="429987" cy="42987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52233" y="303535"/>
            <a:ext cx="415427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14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  <p:sldLayoutId id="2147483707" r:id="rId40"/>
    <p:sldLayoutId id="2147483708" r:id="rId41"/>
    <p:sldLayoutId id="2147483709" r:id="rId42"/>
    <p:sldLayoutId id="2147483710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1" r:id="rId54"/>
    <p:sldLayoutId id="2147483722" r:id="rId55"/>
    <p:sldLayoutId id="2147483723" r:id="rId56"/>
    <p:sldLayoutId id="2147483724" r:id="rId57"/>
    <p:sldLayoutId id="2147483725" r:id="rId58"/>
    <p:sldLayoutId id="2147483726" r:id="rId59"/>
    <p:sldLayoutId id="2147483727" r:id="rId60"/>
    <p:sldLayoutId id="2147483728" r:id="rId61"/>
    <p:sldLayoutId id="2147483729" r:id="rId62"/>
    <p:sldLayoutId id="2147483730" r:id="rId63"/>
    <p:sldLayoutId id="2147483731" r:id="rId64"/>
    <p:sldLayoutId id="2147483732" r:id="rId65"/>
    <p:sldLayoutId id="2147483733" r:id="rId66"/>
    <p:sldLayoutId id="2147483734" r:id="rId67"/>
    <p:sldLayoutId id="2147483735" r:id="rId68"/>
    <p:sldLayoutId id="2147483736" r:id="rId69"/>
    <p:sldLayoutId id="2147483737" r:id="rId70"/>
    <p:sldLayoutId id="2147483738" r:id="rId71"/>
    <p:sldLayoutId id="2147483739" r:id="rId72"/>
    <p:sldLayoutId id="2147483740" r:id="rId73"/>
    <p:sldLayoutId id="2147483741" r:id="rId74"/>
    <p:sldLayoutId id="2147483742" r:id="rId75"/>
    <p:sldLayoutId id="2147483743" r:id="rId76"/>
    <p:sldLayoutId id="2147483744" r:id="rId77"/>
    <p:sldLayoutId id="2147483745" r:id="rId78"/>
    <p:sldLayoutId id="2147483746" r:id="rId79"/>
    <p:sldLayoutId id="2147483747" r:id="rId80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00EFBF">
                  <a:alpha val="79000"/>
                </a:srgbClr>
              </a:gs>
              <a:gs pos="83000">
                <a:srgbClr val="3B1F4D">
                  <a:alpha val="80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41324" y="3674562"/>
            <a:ext cx="3709351" cy="203033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2800" spc="150" dirty="0">
                <a:solidFill>
                  <a:schemeClr val="bg1"/>
                </a:solidFill>
                <a:latin typeface="AR CENA" panose="02000000000000000000" pitchFamily="2" charset="0"/>
                <a:ea typeface="Lato" charset="0"/>
                <a:cs typeface="Lato" charset="0"/>
              </a:rPr>
              <a:t>CSYE7200 Final Project</a:t>
            </a:r>
          </a:p>
          <a:p>
            <a:pPr>
              <a:lnSpc>
                <a:spcPts val="2020"/>
              </a:lnSpc>
            </a:pPr>
            <a:endParaRPr lang="en-US" sz="2800" spc="150" dirty="0">
              <a:solidFill>
                <a:schemeClr val="bg1"/>
              </a:solidFill>
              <a:latin typeface="AR CENA" panose="02000000000000000000" pitchFamily="2" charset="0"/>
              <a:ea typeface="Lato" charset="0"/>
              <a:cs typeface="Lato" charset="0"/>
            </a:endParaRPr>
          </a:p>
          <a:p>
            <a:pPr>
              <a:lnSpc>
                <a:spcPts val="2020"/>
              </a:lnSpc>
            </a:pPr>
            <a:endParaRPr lang="en-US" sz="2800" spc="150" dirty="0">
              <a:solidFill>
                <a:schemeClr val="bg1"/>
              </a:solidFill>
              <a:latin typeface="AR CENA" panose="02000000000000000000" pitchFamily="2" charset="0"/>
              <a:ea typeface="Lato" charset="0"/>
              <a:cs typeface="Lato" charset="0"/>
            </a:endParaRPr>
          </a:p>
          <a:p>
            <a:pPr>
              <a:lnSpc>
                <a:spcPts val="2020"/>
              </a:lnSpc>
            </a:pPr>
            <a:r>
              <a:rPr lang="en-US" sz="2800" spc="150" dirty="0">
                <a:solidFill>
                  <a:schemeClr val="bg1"/>
                </a:solidFill>
                <a:latin typeface="AR CENA" panose="02000000000000000000" pitchFamily="2" charset="0"/>
                <a:ea typeface="Lato" charset="0"/>
                <a:cs typeface="Lato" charset="0"/>
              </a:rPr>
              <a:t>Team 1</a:t>
            </a:r>
          </a:p>
          <a:p>
            <a:pPr>
              <a:lnSpc>
                <a:spcPts val="2020"/>
              </a:lnSpc>
            </a:pPr>
            <a:endParaRPr lang="en-US" sz="2800" spc="150" dirty="0">
              <a:solidFill>
                <a:schemeClr val="bg1"/>
              </a:solidFill>
              <a:latin typeface="AR CENA" panose="02000000000000000000" pitchFamily="2" charset="0"/>
              <a:ea typeface="Lato" charset="0"/>
              <a:cs typeface="Lato" charset="0"/>
            </a:endParaRPr>
          </a:p>
          <a:p>
            <a:pPr>
              <a:lnSpc>
                <a:spcPts val="2020"/>
              </a:lnSpc>
            </a:pPr>
            <a:endParaRPr lang="en-US" sz="1200" spc="1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1810" y="2223642"/>
            <a:ext cx="6112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Searchest</a:t>
            </a:r>
            <a:r>
              <a:rPr lang="en-US" sz="9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87136" y="2387427"/>
            <a:ext cx="4617728" cy="1916168"/>
            <a:chOff x="1539533" y="4797156"/>
            <a:chExt cx="9235455" cy="3832336"/>
          </a:xfrm>
        </p:grpSpPr>
        <p:cxnSp>
          <p:nvCxnSpPr>
            <p:cNvPr id="14" name="Straight Connector 13"/>
            <p:cNvCxnSpPr>
              <a:cxnSpLocks/>
            </p:cNvCxnSpPr>
            <p:nvPr/>
          </p:nvCxnSpPr>
          <p:spPr>
            <a:xfrm flipV="1">
              <a:off x="1558925" y="8609710"/>
              <a:ext cx="9135879" cy="197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9533" y="4797156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927728-DC27-4444-92FE-56A714728536}"/>
              </a:ext>
            </a:extLst>
          </p:cNvPr>
          <p:cNvSpPr txBox="1"/>
          <p:nvPr/>
        </p:nvSpPr>
        <p:spPr>
          <a:xfrm>
            <a:off x="10322384" y="5271715"/>
            <a:ext cx="269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Presented by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Wenbo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Sun</a:t>
            </a:r>
          </a:p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Jianan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Wen</a:t>
            </a:r>
          </a:p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Zixuan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Xu</a:t>
            </a:r>
          </a:p>
        </p:txBody>
      </p:sp>
    </p:spTree>
    <p:extLst>
      <p:ext uri="{BB962C8B-B14F-4D97-AF65-F5344CB8AC3E}">
        <p14:creationId xmlns:p14="http://schemas.microsoft.com/office/powerpoint/2010/main" val="8017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40302" y="241509"/>
            <a:ext cx="571141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Acceptance Criteria 2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82865" y="991512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6BB05C-5366-4DF3-9900-53A30FE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31D73-2DE8-4573-9F60-EE2B23AD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85" y="2300341"/>
            <a:ext cx="7805050" cy="3154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8DF03-2FA2-49D8-96E0-4F2F3133C1BD}"/>
              </a:ext>
            </a:extLst>
          </p:cNvPr>
          <p:cNvSpPr txBox="1"/>
          <p:nvPr/>
        </p:nvSpPr>
        <p:spPr>
          <a:xfrm>
            <a:off x="1970485" y="1642684"/>
            <a:ext cx="3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 dota2</a:t>
            </a:r>
          </a:p>
        </p:txBody>
      </p:sp>
    </p:spTree>
    <p:extLst>
      <p:ext uri="{BB962C8B-B14F-4D97-AF65-F5344CB8AC3E}">
        <p14:creationId xmlns:p14="http://schemas.microsoft.com/office/powerpoint/2010/main" val="5510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40302" y="241509"/>
            <a:ext cx="571141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Acceptance Criteria 2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82865" y="991512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6BB05C-5366-4DF3-9900-53A30FE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41AAA-13F6-4A2B-9F37-7FD20F34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32" y="2003495"/>
            <a:ext cx="8274261" cy="3204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F47B4-483D-4788-AC21-5C5B7BE6212D}"/>
              </a:ext>
            </a:extLst>
          </p:cNvPr>
          <p:cNvSpPr txBox="1"/>
          <p:nvPr/>
        </p:nvSpPr>
        <p:spPr>
          <a:xfrm>
            <a:off x="2170706" y="1264258"/>
            <a:ext cx="3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popeyes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8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40302" y="241509"/>
            <a:ext cx="571141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Acceptance Criteria 2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82865" y="991512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6BB05C-5366-4DF3-9900-53A30FE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D7C1C-628E-47CF-AC7F-A33CC162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89" y="2180238"/>
            <a:ext cx="7355080" cy="341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B39B9-6914-4F23-B65D-A54A9606A198}"/>
              </a:ext>
            </a:extLst>
          </p:cNvPr>
          <p:cNvSpPr txBox="1"/>
          <p:nvPr/>
        </p:nvSpPr>
        <p:spPr>
          <a:xfrm>
            <a:off x="2330850" y="1351613"/>
            <a:ext cx="3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2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214229" cy="6865147"/>
          </a:xfrm>
          <a:prstGeom prst="rect">
            <a:avLst/>
          </a:prstGeom>
          <a:gradFill>
            <a:gsLst>
              <a:gs pos="0">
                <a:srgbClr val="F52552">
                  <a:alpha val="73000"/>
                </a:srgbClr>
              </a:gs>
              <a:gs pos="62000">
                <a:srgbClr val="3B1F4D">
                  <a:alpha val="82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5200344" y="3793302"/>
            <a:ext cx="1810691" cy="366288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spc="1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See You Next 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03030" y="2096429"/>
            <a:ext cx="4617728" cy="2687444"/>
            <a:chOff x="1558925" y="4192858"/>
            <a:chExt cx="9235455" cy="537488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558925" y="9567746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58925" y="4192858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2051BA-1323-495C-BAE3-ED1EA1D7D1B7}"/>
              </a:ext>
            </a:extLst>
          </p:cNvPr>
          <p:cNvSpPr txBox="1"/>
          <p:nvPr/>
        </p:nvSpPr>
        <p:spPr>
          <a:xfrm>
            <a:off x="3116911" y="2352236"/>
            <a:ext cx="886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HRISTY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456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5237854" y="4612623"/>
            <a:ext cx="156471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DATA SCOPE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31120" y="4612623"/>
            <a:ext cx="214058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ACCEPTANCE CRITERIA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81775" y="4612624"/>
            <a:ext cx="114807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USE  CASES</a:t>
            </a:r>
          </a:p>
        </p:txBody>
      </p:sp>
      <p:sp>
        <p:nvSpPr>
          <p:cNvPr id="82" name="Shape 2547"/>
          <p:cNvSpPr/>
          <p:nvPr/>
        </p:nvSpPr>
        <p:spPr>
          <a:xfrm>
            <a:off x="5842611" y="3851745"/>
            <a:ext cx="338673" cy="338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640266" y="3650492"/>
            <a:ext cx="741178" cy="74117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26919" y="3650492"/>
            <a:ext cx="741178" cy="7411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83171" y="3650492"/>
            <a:ext cx="741178" cy="74117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233" y="2502816"/>
            <a:ext cx="99899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TIMELINE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9594" y="2502816"/>
            <a:ext cx="116128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OVERVIEW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4380" y="2502816"/>
            <a:ext cx="106285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WELCOME</a:t>
            </a:r>
          </a:p>
        </p:txBody>
      </p:sp>
      <p:sp>
        <p:nvSpPr>
          <p:cNvPr id="35" name="Shape 2525"/>
          <p:cNvSpPr/>
          <p:nvPr/>
        </p:nvSpPr>
        <p:spPr>
          <a:xfrm>
            <a:off x="3184560" y="1726441"/>
            <a:ext cx="338673" cy="338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640266" y="1540684"/>
            <a:ext cx="741178" cy="74117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226919" y="1540684"/>
            <a:ext cx="741178" cy="74117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983171" y="1540684"/>
            <a:ext cx="741178" cy="7411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9" name="Shape 2631"/>
          <p:cNvSpPr/>
          <p:nvPr/>
        </p:nvSpPr>
        <p:spPr>
          <a:xfrm>
            <a:off x="5864722" y="1810673"/>
            <a:ext cx="310984" cy="25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52" name="Shape 2940"/>
          <p:cNvSpPr/>
          <p:nvPr/>
        </p:nvSpPr>
        <p:spPr>
          <a:xfrm>
            <a:off x="8415124" y="1726122"/>
            <a:ext cx="386290" cy="386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56" name="Shape 2616"/>
          <p:cNvSpPr/>
          <p:nvPr/>
        </p:nvSpPr>
        <p:spPr>
          <a:xfrm>
            <a:off x="3172180" y="3842600"/>
            <a:ext cx="385462" cy="35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57" name="Shape 2602"/>
          <p:cNvSpPr>
            <a:spLocks noChangeAspect="1"/>
          </p:cNvSpPr>
          <p:nvPr/>
        </p:nvSpPr>
        <p:spPr>
          <a:xfrm>
            <a:off x="8447493" y="3899385"/>
            <a:ext cx="33528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7870" y="241509"/>
            <a:ext cx="2436290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AGENDA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5552074" y="817417"/>
            <a:ext cx="1108447" cy="36949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/>
            <a:r>
              <a:rPr lang="en-US" sz="1550" dirty="0">
                <a:solidFill>
                  <a:srgbClr val="445469"/>
                </a:solidFill>
                <a:latin typeface="Lato Light"/>
                <a:cs typeface="Lato Light"/>
              </a:rPr>
              <a:t>Let’s start!</a:t>
            </a:r>
            <a:endParaRPr lang="en-US" sz="155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29FEA44-D315-45A6-804B-760B55AD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6" y="0"/>
            <a:ext cx="12214229" cy="6872294"/>
          </a:xfrm>
          <a:prstGeom prst="rect">
            <a:avLst/>
          </a:prstGeom>
          <a:gradFill>
            <a:gsLst>
              <a:gs pos="0">
                <a:srgbClr val="19232E">
                  <a:alpha val="62000"/>
                </a:srgbClr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/>
          <p:cNvSpPr/>
          <p:nvPr/>
        </p:nvSpPr>
        <p:spPr>
          <a:xfrm>
            <a:off x="1728788" y="2082800"/>
            <a:ext cx="8724900" cy="2692400"/>
          </a:xfrm>
          <a:prstGeom prst="rect">
            <a:avLst/>
          </a:prstGeom>
          <a:noFill/>
          <a:ln w="355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4964972" y="1237004"/>
            <a:ext cx="1587743" cy="4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50"/>
              </a:lnSpc>
            </a:pPr>
            <a:r>
              <a:rPr lang="en-US" sz="2200" b="1" spc="25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OUR 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5EBFC-0A29-4CBC-8B14-CD36B732C13F}"/>
              </a:ext>
            </a:extLst>
          </p:cNvPr>
          <p:cNvSpPr txBox="1"/>
          <p:nvPr/>
        </p:nvSpPr>
        <p:spPr>
          <a:xfrm>
            <a:off x="2099984" y="2466651"/>
            <a:ext cx="8285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google search engine-based applications, to achieve a faster and more accurate search.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After entering keyword, using SCALA to process 200 websites address with page content crawling. Classify, analysis these contents and describe our outcomes with five generated topics .</a:t>
            </a:r>
          </a:p>
        </p:txBody>
      </p:sp>
    </p:spTree>
    <p:extLst>
      <p:ext uri="{BB962C8B-B14F-4D97-AF65-F5344CB8AC3E}">
        <p14:creationId xmlns:p14="http://schemas.microsoft.com/office/powerpoint/2010/main" val="120111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8205" y="2171700"/>
            <a:ext cx="0" cy="468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5810453" y="2032122"/>
            <a:ext cx="573735" cy="4945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1753674" y="4450575"/>
            <a:ext cx="4590946" cy="110700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Cambria" panose="02040503050406030204" pitchFamily="18" charset="0"/>
              </a:rPr>
              <a:t>Identify websites</a:t>
            </a:r>
          </a:p>
          <a:p>
            <a:r>
              <a:rPr lang="en-US" sz="1200" b="1" dirty="0">
                <a:latin typeface="Cambria" panose="02040503050406030204" pitchFamily="18" charset="0"/>
              </a:rPr>
              <a:t>     Analyze the content</a:t>
            </a:r>
          </a:p>
          <a:p>
            <a:r>
              <a:rPr lang="en-US" sz="1200" b="1" dirty="0">
                <a:latin typeface="Cambria" panose="02040503050406030204" pitchFamily="18" charset="0"/>
              </a:rPr>
              <a:t>Filtering useless and non-relevant information(URL)</a:t>
            </a:r>
          </a:p>
          <a:p>
            <a:r>
              <a:rPr lang="en-US" sz="1200" b="1" dirty="0">
                <a:latin typeface="Cambria" panose="02040503050406030204" pitchFamily="18" charset="0"/>
              </a:rPr>
              <a:t>Using </a:t>
            </a:r>
            <a:r>
              <a:rPr lang="en-US" sz="1200" b="1" dirty="0" err="1">
                <a:latin typeface="Cambria" panose="02040503050406030204" pitchFamily="18" charset="0"/>
              </a:rPr>
              <a:t>Akka</a:t>
            </a:r>
            <a:endParaRPr lang="en-US" sz="1200" b="1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7832" y="4173576"/>
            <a:ext cx="154215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24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Nov --- Nov30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endParaRPr lang="en-US" sz="1200" b="1" dirty="0">
              <a:latin typeface="Cambria" panose="02040503050406030204" pitchFamily="18" charset="0"/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6237110" y="2106192"/>
            <a:ext cx="4823399" cy="33140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Cambria" panose="02040503050406030204" pitchFamily="18" charset="0"/>
              </a:rPr>
              <a:t>Connect to Google search engine and return 200 websites.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99681" y="1854054"/>
            <a:ext cx="7696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23</a:t>
            </a:r>
            <a:r>
              <a:rPr lang="en-US" sz="1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Nov</a:t>
            </a:r>
          </a:p>
        </p:txBody>
      </p:sp>
      <p:sp>
        <p:nvSpPr>
          <p:cNvPr id="7" name="Hexagon 6"/>
          <p:cNvSpPr/>
          <p:nvPr/>
        </p:nvSpPr>
        <p:spPr>
          <a:xfrm rot="5400000">
            <a:off x="5810453" y="4351644"/>
            <a:ext cx="573735" cy="49459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81" name="Shape 2525"/>
          <p:cNvSpPr/>
          <p:nvPr/>
        </p:nvSpPr>
        <p:spPr>
          <a:xfrm>
            <a:off x="5979019" y="2150376"/>
            <a:ext cx="258091" cy="258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84" name="Shape 2934"/>
          <p:cNvSpPr/>
          <p:nvPr/>
        </p:nvSpPr>
        <p:spPr>
          <a:xfrm>
            <a:off x="6007177" y="4471478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8251" y="241509"/>
            <a:ext cx="265551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TIMELINE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9268" y="919057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4371" y="0"/>
            <a:ext cx="4986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5821604" y="4912482"/>
            <a:ext cx="573735" cy="49459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174930" y="2781076"/>
            <a:ext cx="5505630" cy="3662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2020"/>
              </a:lnSpc>
            </a:pPr>
            <a:r>
              <a:rPr lang="en-US" altLang="zh-CN" sz="1200" b="1" dirty="0">
                <a:latin typeface="Cambria" panose="02040503050406030204" pitchFamily="18" charset="0"/>
              </a:rPr>
              <a:t> Filtering useless and relevant key word(TEXT), improving user experience</a:t>
            </a:r>
            <a:endParaRPr lang="en-US" sz="1200" dirty="0">
              <a:solidFill>
                <a:srgbClr val="44546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53111" y="2504077"/>
            <a:ext cx="146867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1200" b="1" dirty="0">
                <a:latin typeface="Cambria" panose="02040503050406030204" pitchFamily="18" charset="0"/>
              </a:rPr>
              <a:t> 6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Dec--- 10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Dec</a:t>
            </a:r>
            <a:endParaRPr lang="en-US" sz="1200" b="1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6591945" y="5035284"/>
            <a:ext cx="3549347" cy="33698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2020"/>
              </a:lnSpc>
            </a:pPr>
            <a:r>
              <a:rPr lang="en-US" sz="1200" b="1" dirty="0">
                <a:solidFill>
                  <a:srgbClr val="445469"/>
                </a:solidFill>
                <a:latin typeface="Cambria" panose="02040503050406030204" pitchFamily="18" charset="0"/>
                <a:ea typeface="Lato Light" charset="0"/>
                <a:cs typeface="Lato Light" charset="0"/>
              </a:rPr>
              <a:t>Debug and Test</a:t>
            </a:r>
          </a:p>
        </p:txBody>
      </p:sp>
      <p:sp>
        <p:nvSpPr>
          <p:cNvPr id="7" name="Hexagon 6"/>
          <p:cNvSpPr/>
          <p:nvPr/>
        </p:nvSpPr>
        <p:spPr>
          <a:xfrm rot="5400000">
            <a:off x="5821604" y="2778190"/>
            <a:ext cx="573735" cy="4945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3" name="Hexagon 42"/>
          <p:cNvSpPr/>
          <p:nvPr/>
        </p:nvSpPr>
        <p:spPr>
          <a:xfrm rot="5400000">
            <a:off x="5821604" y="458668"/>
            <a:ext cx="573735" cy="4945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5656894" y="694817"/>
            <a:ext cx="5498786" cy="33140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Cambria" panose="02040503050406030204" pitchFamily="18" charset="0"/>
              </a:rPr>
              <a:t>Achieve visualization(UI), using Play framework.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8960" y="417818"/>
            <a:ext cx="12955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</a:t>
            </a:r>
            <a:r>
              <a:rPr lang="en-US" sz="1200" b="1" baseline="30000" dirty="0">
                <a:latin typeface="Cambria" panose="02040503050406030204" pitchFamily="18" charset="0"/>
              </a:rPr>
              <a:t>st</a:t>
            </a:r>
            <a:r>
              <a:rPr lang="en-US" sz="1200" b="1" dirty="0">
                <a:latin typeface="Cambria" panose="02040503050406030204" pitchFamily="18" charset="0"/>
              </a:rPr>
              <a:t> Dec---5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Dec</a:t>
            </a:r>
          </a:p>
        </p:txBody>
      </p:sp>
      <p:sp>
        <p:nvSpPr>
          <p:cNvPr id="85" name="Shape 2645"/>
          <p:cNvSpPr/>
          <p:nvPr/>
        </p:nvSpPr>
        <p:spPr>
          <a:xfrm>
            <a:off x="5976137" y="293534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86" name="Shape 2754"/>
          <p:cNvSpPr/>
          <p:nvPr/>
        </p:nvSpPr>
        <p:spPr>
          <a:xfrm>
            <a:off x="5984038" y="566104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88" name="Shape 2783"/>
          <p:cNvSpPr/>
          <p:nvPr/>
        </p:nvSpPr>
        <p:spPr>
          <a:xfrm>
            <a:off x="5979105" y="5035284"/>
            <a:ext cx="279328" cy="2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EEA22-4F90-4EC1-BC7E-FB89BB501A98}"/>
              </a:ext>
            </a:extLst>
          </p:cNvPr>
          <p:cNvSpPr txBox="1"/>
          <p:nvPr/>
        </p:nvSpPr>
        <p:spPr>
          <a:xfrm>
            <a:off x="5768169" y="4758285"/>
            <a:ext cx="232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/>
            <a:r>
              <a:rPr lang="en-US" sz="1200" b="1" dirty="0">
                <a:latin typeface="Cambria" panose="02040503050406030204" pitchFamily="18" charset="0"/>
              </a:rPr>
              <a:t> 11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Dec--- 13</a:t>
            </a:r>
            <a:r>
              <a:rPr lang="en-US" sz="1200" b="1" baseline="30000" dirty="0">
                <a:latin typeface="Cambria" panose="02040503050406030204" pitchFamily="18" charset="0"/>
              </a:rPr>
              <a:t>th</a:t>
            </a:r>
            <a:r>
              <a:rPr lang="en-US" sz="1200" b="1" dirty="0">
                <a:latin typeface="Cambria" panose="02040503050406030204" pitchFamily="18" charset="0"/>
              </a:rPr>
              <a:t> Dec</a:t>
            </a:r>
            <a:endParaRPr lang="en-US" sz="1200" b="1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/>
          <p:cNvSpPr txBox="1">
            <a:spLocks/>
          </p:cNvSpPr>
          <p:nvPr/>
        </p:nvSpPr>
        <p:spPr>
          <a:xfrm>
            <a:off x="3622700" y="3692417"/>
            <a:ext cx="2405450" cy="33140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b="1" dirty="0">
                <a:latin typeface="Cambria" panose="02040503050406030204" pitchFamily="18" charset="0"/>
              </a:rPr>
              <a:t>Irrelevant search results</a:t>
            </a: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6259797" y="3702887"/>
            <a:ext cx="2489244" cy="55300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Cambria" panose="02040503050406030204" pitchFamily="18" charset="0"/>
              </a:rPr>
              <a:t>Wanted search results distributed in multiple website</a:t>
            </a: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709694" y="3678935"/>
            <a:ext cx="2616491" cy="33140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b="1" dirty="0">
                <a:latin typeface="Cambria" panose="02040503050406030204" pitchFamily="18" charset="0"/>
              </a:rPr>
              <a:t>A lot of duplicate information</a:t>
            </a:r>
          </a:p>
        </p:txBody>
      </p:sp>
      <p:sp>
        <p:nvSpPr>
          <p:cNvPr id="81" name="Shape 2525"/>
          <p:cNvSpPr/>
          <p:nvPr/>
        </p:nvSpPr>
        <p:spPr>
          <a:xfrm>
            <a:off x="1889520" y="2686924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Shape 2547"/>
          <p:cNvSpPr/>
          <p:nvPr/>
        </p:nvSpPr>
        <p:spPr>
          <a:xfrm>
            <a:off x="4547571" y="2702419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3" name="Shape 2554"/>
          <p:cNvSpPr/>
          <p:nvPr/>
        </p:nvSpPr>
        <p:spPr>
          <a:xfrm>
            <a:off x="7133131" y="2712153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4" name="Shape 2587"/>
          <p:cNvSpPr/>
          <p:nvPr/>
        </p:nvSpPr>
        <p:spPr>
          <a:xfrm>
            <a:off x="9821266" y="2745204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8895078" y="3702887"/>
            <a:ext cx="2713548" cy="33140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b="1" dirty="0">
                <a:latin typeface="Cambria" panose="02040503050406030204" pitchFamily="18" charset="0"/>
              </a:rPr>
              <a:t>It takes time to classify and select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113759" y="2702419"/>
            <a:ext cx="0" cy="20955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8749042" y="2702419"/>
            <a:ext cx="0" cy="20955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476664" y="2702419"/>
            <a:ext cx="0" cy="20955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1940" y="2407881"/>
            <a:ext cx="1084731" cy="108473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/>
          <p:cNvSpPr/>
          <p:nvPr/>
        </p:nvSpPr>
        <p:spPr>
          <a:xfrm>
            <a:off x="6838593" y="2407881"/>
            <a:ext cx="1084731" cy="108473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Oval 27"/>
          <p:cNvSpPr/>
          <p:nvPr/>
        </p:nvSpPr>
        <p:spPr>
          <a:xfrm>
            <a:off x="9525313" y="2407881"/>
            <a:ext cx="1084731" cy="108473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Oval 28"/>
          <p:cNvSpPr/>
          <p:nvPr/>
        </p:nvSpPr>
        <p:spPr>
          <a:xfrm>
            <a:off x="1594845" y="2407881"/>
            <a:ext cx="1084731" cy="10847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/>
          <p:cNvSpPr txBox="1"/>
          <p:nvPr/>
        </p:nvSpPr>
        <p:spPr>
          <a:xfrm>
            <a:off x="4762647" y="241509"/>
            <a:ext cx="266673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Use Cases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07755" y="964776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9ABF8-E07E-4187-99B5-0F8297D7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DFBC4-E7F9-4DC0-ADA8-4149AA768DCF}"/>
              </a:ext>
            </a:extLst>
          </p:cNvPr>
          <p:cNvSpPr txBox="1"/>
          <p:nvPr/>
        </p:nvSpPr>
        <p:spPr>
          <a:xfrm>
            <a:off x="2017939" y="4852465"/>
            <a:ext cx="331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The second milestone among our project aim to solve this problem. Using </a:t>
            </a:r>
            <a:r>
              <a:rPr lang="en-US" sz="1600" b="1" dirty="0" err="1">
                <a:latin typeface="Cambria" panose="02040503050406030204" pitchFamily="18" charset="0"/>
              </a:rPr>
              <a:t>scala</a:t>
            </a:r>
            <a:r>
              <a:rPr lang="en-US" sz="1600" b="1" dirty="0">
                <a:latin typeface="Cambria" panose="02040503050406030204" pitchFamily="18" charset="0"/>
              </a:rPr>
              <a:t>, </a:t>
            </a:r>
            <a:r>
              <a:rPr lang="en-US" sz="1600" b="1" dirty="0" err="1">
                <a:latin typeface="Cambria" panose="02040503050406030204" pitchFamily="18" charset="0"/>
              </a:rPr>
              <a:t>akka</a:t>
            </a:r>
            <a:r>
              <a:rPr lang="en-US" sz="1600" b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F3F2B-7CAE-45EC-8FD9-A66CE2505EE6}"/>
              </a:ext>
            </a:extLst>
          </p:cNvPr>
          <p:cNvSpPr txBox="1"/>
          <p:nvPr/>
        </p:nvSpPr>
        <p:spPr>
          <a:xfrm>
            <a:off x="6106295" y="4860496"/>
            <a:ext cx="3561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</a:rPr>
              <a:t> Filtering useless and relevant key word(TEXT), improving user experience</a:t>
            </a:r>
            <a:endParaRPr lang="en-US" sz="1600" dirty="0">
              <a:solidFill>
                <a:srgbClr val="445469"/>
              </a:solidFill>
              <a:latin typeface="Cambria" panose="02040503050406030204" pitchFamily="18" charset="0"/>
              <a:ea typeface="Lato Light" charset="0"/>
              <a:cs typeface="Lato Ligh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3549278" y="190038"/>
            <a:ext cx="307550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Data Scope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65659-4414-48F2-B926-39C82FF879B9}"/>
              </a:ext>
            </a:extLst>
          </p:cNvPr>
          <p:cNvSpPr txBox="1"/>
          <p:nvPr/>
        </p:nvSpPr>
        <p:spPr>
          <a:xfrm>
            <a:off x="1073426" y="5923722"/>
            <a:ext cx="78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with 213 items, approximately 46 MB data per patch.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B5CD-27C9-4AAE-95AB-268637B0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" y="1169921"/>
            <a:ext cx="7485709" cy="4497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CD82C-6377-492B-BF09-CEC0ADD8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74" y="1169921"/>
            <a:ext cx="3915675" cy="26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iamond 39"/>
          <p:cNvSpPr/>
          <p:nvPr/>
        </p:nvSpPr>
        <p:spPr>
          <a:xfrm>
            <a:off x="8220036" y="2397512"/>
            <a:ext cx="2286000" cy="2297152"/>
          </a:xfrm>
          <a:prstGeom prst="diamond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1640817" y="2397512"/>
            <a:ext cx="2286000" cy="2297152"/>
          </a:xfrm>
          <a:prstGeom prst="diamond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4963880" y="2397512"/>
            <a:ext cx="2286000" cy="2297152"/>
          </a:xfrm>
          <a:prstGeom prst="diamond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953" y="241509"/>
            <a:ext cx="420812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ARCHITECTURE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524" y="904047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4F72-F6DA-40E3-A1F6-2D099E78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00C17-F0E2-4973-92E5-656E3C90C490}"/>
              </a:ext>
            </a:extLst>
          </p:cNvPr>
          <p:cNvSpPr/>
          <p:nvPr/>
        </p:nvSpPr>
        <p:spPr>
          <a:xfrm>
            <a:off x="1862597" y="571732"/>
            <a:ext cx="1518700" cy="596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key 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D8B43-F05D-4162-BF3D-579C1D90B31E}"/>
              </a:ext>
            </a:extLst>
          </p:cNvPr>
          <p:cNvSpPr/>
          <p:nvPr/>
        </p:nvSpPr>
        <p:spPr>
          <a:xfrm>
            <a:off x="1518699" y="1908313"/>
            <a:ext cx="2178658" cy="1589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A7F4A-7D3C-443A-AEA6-18C9F7BA6D1E}"/>
              </a:ext>
            </a:extLst>
          </p:cNvPr>
          <p:cNvSpPr/>
          <p:nvPr/>
        </p:nvSpPr>
        <p:spPr>
          <a:xfrm>
            <a:off x="2039370" y="2013958"/>
            <a:ext cx="1061638" cy="488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Crawler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D1A21-F3E7-4AC8-BBEA-3AFB97F62954}"/>
              </a:ext>
            </a:extLst>
          </p:cNvPr>
          <p:cNvSpPr/>
          <p:nvPr/>
        </p:nvSpPr>
        <p:spPr>
          <a:xfrm>
            <a:off x="2069257" y="2602552"/>
            <a:ext cx="1001864" cy="3854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9D5EE-80A8-4B23-A586-74C7EA2A84E4}"/>
              </a:ext>
            </a:extLst>
          </p:cNvPr>
          <p:cNvSpPr/>
          <p:nvPr/>
        </p:nvSpPr>
        <p:spPr>
          <a:xfrm>
            <a:off x="1862597" y="3861170"/>
            <a:ext cx="1645920" cy="6838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8D0ED-A0FA-4F42-8056-9CCDEF7568F2}"/>
              </a:ext>
            </a:extLst>
          </p:cNvPr>
          <p:cNvSpPr/>
          <p:nvPr/>
        </p:nvSpPr>
        <p:spPr>
          <a:xfrm>
            <a:off x="4625326" y="4684529"/>
            <a:ext cx="3477054" cy="150601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AE3237-0AB2-4B9A-89DE-930CD96FC1A6}"/>
              </a:ext>
            </a:extLst>
          </p:cNvPr>
          <p:cNvSpPr/>
          <p:nvPr/>
        </p:nvSpPr>
        <p:spPr>
          <a:xfrm>
            <a:off x="1651888" y="4936983"/>
            <a:ext cx="1971924" cy="974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C85E3-9161-481E-BC28-A15187726563}"/>
              </a:ext>
            </a:extLst>
          </p:cNvPr>
          <p:cNvSpPr/>
          <p:nvPr/>
        </p:nvSpPr>
        <p:spPr>
          <a:xfrm>
            <a:off x="2099144" y="5009874"/>
            <a:ext cx="1119953" cy="199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7F5AA-1AF0-456E-AB2F-2F404741F7C9}"/>
              </a:ext>
            </a:extLst>
          </p:cNvPr>
          <p:cNvSpPr txBox="1"/>
          <p:nvPr/>
        </p:nvSpPr>
        <p:spPr>
          <a:xfrm>
            <a:off x="4843785" y="5236442"/>
            <a:ext cx="3572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Using python for Topic Modeling    (</a:t>
            </a:r>
            <a:r>
              <a:rPr lang="en-US" sz="1400" dirty="0" err="1">
                <a:solidFill>
                  <a:schemeClr val="bg2"/>
                </a:solidFill>
              </a:rPr>
              <a:t>Sklearn’s</a:t>
            </a:r>
            <a:r>
              <a:rPr lang="en-US" sz="1400" dirty="0">
                <a:solidFill>
                  <a:schemeClr val="bg2"/>
                </a:solidFill>
              </a:rPr>
              <a:t> Decomposition and Feature extraction)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75707-AE6C-474C-A2CC-C61462AEF315}"/>
              </a:ext>
            </a:extLst>
          </p:cNvPr>
          <p:cNvSpPr txBox="1"/>
          <p:nvPr/>
        </p:nvSpPr>
        <p:spPr>
          <a:xfrm>
            <a:off x="4772473" y="4724404"/>
            <a:ext cx="255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Processor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2C06E4-02E8-430A-B927-74256264C76E}"/>
              </a:ext>
            </a:extLst>
          </p:cNvPr>
          <p:cNvSpPr/>
          <p:nvPr/>
        </p:nvSpPr>
        <p:spPr>
          <a:xfrm>
            <a:off x="5430741" y="2430939"/>
            <a:ext cx="2202511" cy="12369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Framework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112BAD-7995-4285-A63C-99D20B8469B3}"/>
              </a:ext>
            </a:extLst>
          </p:cNvPr>
          <p:cNvSpPr/>
          <p:nvPr/>
        </p:nvSpPr>
        <p:spPr>
          <a:xfrm>
            <a:off x="8746434" y="2636432"/>
            <a:ext cx="2075290" cy="6838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Website</a:t>
            </a:r>
          </a:p>
          <a:p>
            <a:pPr algn="ctr"/>
            <a:r>
              <a:rPr lang="en-US" dirty="0"/>
              <a:t>5 Topic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D5CF0-39BB-4B1C-A4D8-CDC017709F5D}"/>
              </a:ext>
            </a:extLst>
          </p:cNvPr>
          <p:cNvCxnSpPr>
            <a:cxnSpLocks/>
          </p:cNvCxnSpPr>
          <p:nvPr/>
        </p:nvCxnSpPr>
        <p:spPr>
          <a:xfrm>
            <a:off x="3088744" y="1144326"/>
            <a:ext cx="3118895" cy="126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1BC842-3471-4A12-838B-113194B98377}"/>
              </a:ext>
            </a:extLst>
          </p:cNvPr>
          <p:cNvCxnSpPr>
            <a:cxnSpLocks/>
          </p:cNvCxnSpPr>
          <p:nvPr/>
        </p:nvCxnSpPr>
        <p:spPr>
          <a:xfrm>
            <a:off x="2637850" y="3486270"/>
            <a:ext cx="0" cy="36316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049882-2E31-42B3-B069-41BA9FC330EF}"/>
              </a:ext>
            </a:extLst>
          </p:cNvPr>
          <p:cNvCxnSpPr>
            <a:stCxn id="7" idx="4"/>
          </p:cNvCxnSpPr>
          <p:nvPr/>
        </p:nvCxnSpPr>
        <p:spPr>
          <a:xfrm>
            <a:off x="2685557" y="4544982"/>
            <a:ext cx="0" cy="3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F245E8-CE6B-4199-A108-D770A26CA4B3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819475" y="3037964"/>
            <a:ext cx="1611266" cy="11431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42507A-69FE-4548-BBD8-D701592828F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63853" y="3670835"/>
            <a:ext cx="97444" cy="101369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27AFF-B17C-4796-A8EC-8E3AF2CDD921}"/>
              </a:ext>
            </a:extLst>
          </p:cNvPr>
          <p:cNvCxnSpPr>
            <a:stCxn id="18" idx="6"/>
          </p:cNvCxnSpPr>
          <p:nvPr/>
        </p:nvCxnSpPr>
        <p:spPr>
          <a:xfrm flipV="1">
            <a:off x="7633252" y="3049394"/>
            <a:ext cx="111318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31C2A-535F-43A0-9BAC-5952EBDCC8D9}"/>
              </a:ext>
            </a:extLst>
          </p:cNvPr>
          <p:cNvCxnSpPr>
            <a:stCxn id="14" idx="3"/>
          </p:cNvCxnSpPr>
          <p:nvPr/>
        </p:nvCxnSpPr>
        <p:spPr>
          <a:xfrm>
            <a:off x="3623812" y="5424156"/>
            <a:ext cx="96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6D0698-B3A8-4297-AA5D-8860C27FF600}"/>
              </a:ext>
            </a:extLst>
          </p:cNvPr>
          <p:cNvSpPr txBox="1"/>
          <p:nvPr/>
        </p:nvSpPr>
        <p:spPr>
          <a:xfrm>
            <a:off x="2158778" y="3058337"/>
            <a:ext cx="100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AKKA</a:t>
            </a:r>
          </a:p>
        </p:txBody>
      </p:sp>
    </p:spTree>
    <p:extLst>
      <p:ext uri="{BB962C8B-B14F-4D97-AF65-F5344CB8AC3E}">
        <p14:creationId xmlns:p14="http://schemas.microsoft.com/office/powerpoint/2010/main" val="17819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40302" y="241509"/>
            <a:ext cx="571141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Acceptance Criteria 1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170" y="2836046"/>
            <a:ext cx="1128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After 50 times search test(50 times/per test),  60% of results without duplication and irrelevant.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97535" y="4410562"/>
            <a:ext cx="1059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Set four test cases with the only results,  search accuracy will be at least 50%.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6BB05C-5366-4DF3-9900-53A30FE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64" y="6031245"/>
            <a:ext cx="4792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326</Words>
  <Application>Microsoft Office PowerPoint</Application>
  <PresentationFormat>Widescreen</PresentationFormat>
  <Paragraphs>77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Bebas Neue</vt:lpstr>
      <vt:lpstr>Gill Sans</vt:lpstr>
      <vt:lpstr>Lato</vt:lpstr>
      <vt:lpstr>Lato Black</vt:lpstr>
      <vt:lpstr>Lato Bold</vt:lpstr>
      <vt:lpstr>Lato Light</vt:lpstr>
      <vt:lpstr>Open Sans Light</vt:lpstr>
      <vt:lpstr>AR CENA</vt:lpstr>
      <vt:lpstr>AR CHRISTY</vt:lpstr>
      <vt:lpstr>Arial</vt:lpstr>
      <vt:lpstr>Bell MT</vt:lpstr>
      <vt:lpstr>Calibri</vt:lpstr>
      <vt:lpstr>Calibri Light</vt:lpstr>
      <vt:lpstr>Cambria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</dc:creator>
  <cp:lastModifiedBy>alexi</cp:lastModifiedBy>
  <cp:revision>21</cp:revision>
  <dcterms:created xsi:type="dcterms:W3CDTF">2017-12-07T21:41:12Z</dcterms:created>
  <dcterms:modified xsi:type="dcterms:W3CDTF">2017-12-14T01:07:11Z</dcterms:modified>
</cp:coreProperties>
</file>