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56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49.xml"/><Relationship Id="rId7" Type="http://schemas.openxmlformats.org/officeDocument/2006/relationships/image" Target="../media/image2.png"/><Relationship Id="rId6" Type="http://schemas.openxmlformats.org/officeDocument/2006/relationships/tags" Target="../tags/tag148.xml"/><Relationship Id="rId5" Type="http://schemas.openxmlformats.org/officeDocument/2006/relationships/image" Target="../media/image1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image" Target="../media/image1.png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1" Type="http://schemas.openxmlformats.org/officeDocument/2006/relationships/image" Target="../media/image6.png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image" Target="../media/image5.png"/><Relationship Id="rId12" Type="http://schemas.openxmlformats.org/officeDocument/2006/relationships/tags" Target="../tags/tag186.xml"/><Relationship Id="rId11" Type="http://schemas.openxmlformats.org/officeDocument/2006/relationships/image" Target="../media/image6.png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image" Target="../media/image8.png"/><Relationship Id="rId5" Type="http://schemas.openxmlformats.org/officeDocument/2006/relationships/tags" Target="../tags/tag189.xml"/><Relationship Id="rId4" Type="http://schemas.openxmlformats.org/officeDocument/2006/relationships/image" Target="../media/image7.png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4" Type="http://schemas.openxmlformats.org/officeDocument/2006/relationships/tags" Target="../tags/tag197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10.png"/><Relationship Id="rId2" Type="http://schemas.openxmlformats.org/officeDocument/2006/relationships/tags" Target="../tags/tag208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1.png"/><Relationship Id="rId2" Type="http://schemas.openxmlformats.org/officeDocument/2006/relationships/tags" Target="../tags/tag2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image" Target="../media/image1.png"/><Relationship Id="rId4" Type="http://schemas.openxmlformats.org/officeDocument/2006/relationships/tags" Target="../tags/tag221.xml"/><Relationship Id="rId3" Type="http://schemas.openxmlformats.org/officeDocument/2006/relationships/image" Target="../media/image11.png"/><Relationship Id="rId2" Type="http://schemas.openxmlformats.org/officeDocument/2006/relationships/tags" Target="../tags/tag220.xml"/><Relationship Id="rId13" Type="http://schemas.openxmlformats.org/officeDocument/2006/relationships/tags" Target="../tags/tag228.xml"/><Relationship Id="rId12" Type="http://schemas.openxmlformats.org/officeDocument/2006/relationships/tags" Target="../tags/tag227.xml"/><Relationship Id="rId11" Type="http://schemas.openxmlformats.org/officeDocument/2006/relationships/image" Target="../media/image2.png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image" Target="../media/image14.png"/><Relationship Id="rId2" Type="http://schemas.openxmlformats.org/officeDocument/2006/relationships/tags" Target="../tags/tag257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image" Target="../media/image15.png"/><Relationship Id="rId2" Type="http://schemas.openxmlformats.org/officeDocument/2006/relationships/tags" Target="../tags/tag26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280.xml"/><Relationship Id="rId7" Type="http://schemas.openxmlformats.org/officeDocument/2006/relationships/image" Target="../media/image16.png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288.xml"/><Relationship Id="rId24" Type="http://schemas.openxmlformats.org/officeDocument/2006/relationships/tags" Target="../tags/tag287.xml"/><Relationship Id="rId23" Type="http://schemas.openxmlformats.org/officeDocument/2006/relationships/tags" Target="../tags/tag286.xml"/><Relationship Id="rId22" Type="http://schemas.openxmlformats.org/officeDocument/2006/relationships/tags" Target="../tags/tag285.xml"/><Relationship Id="rId21" Type="http://schemas.openxmlformats.org/officeDocument/2006/relationships/tags" Target="../tags/tag284.xml"/><Relationship Id="rId20" Type="http://schemas.openxmlformats.org/officeDocument/2006/relationships/tags" Target="../tags/tag283.xml"/><Relationship Id="rId2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8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90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0.wmf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292.xml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7.w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293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5.xml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6.xml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297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31875" y="1996440"/>
            <a:ext cx="982853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V-BLAST</a:t>
            </a: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检测算法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Vertical Bell Laboratories Layered Space-time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05960" y="2829560"/>
            <a:ext cx="3180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 谢！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3250" y="415925"/>
            <a:ext cx="1605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检测模型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34415" y="1228725"/>
            <a:ext cx="9894570" cy="4450715"/>
            <a:chOff x="1854" y="2310"/>
            <a:chExt cx="15582" cy="7009"/>
          </a:xfrm>
        </p:grpSpPr>
        <p:grpSp>
          <p:nvGrpSpPr>
            <p:cNvPr id="34" name="组合 33"/>
            <p:cNvGrpSpPr/>
            <p:nvPr/>
          </p:nvGrpSpPr>
          <p:grpSpPr>
            <a:xfrm>
              <a:off x="7016" y="2310"/>
              <a:ext cx="4793" cy="6557"/>
              <a:chOff x="7016" y="2310"/>
              <a:chExt cx="4793" cy="6557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016" y="3487"/>
                <a:ext cx="1062" cy="1063"/>
                <a:chOff x="3416" y="2801"/>
                <a:chExt cx="1283" cy="1281"/>
              </a:xfrm>
            </p:grpSpPr>
            <p:sp>
              <p:nvSpPr>
                <p:cNvPr id="11" name="等腰三角形 10"/>
                <p:cNvSpPr/>
                <p:nvPr/>
              </p:nvSpPr>
              <p:spPr>
                <a:xfrm rot="10800000">
                  <a:off x="3729" y="2801"/>
                  <a:ext cx="971" cy="79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2" name="肘形连接符 11"/>
                <p:cNvCxnSpPr>
                  <a:stCxn id="11" idx="0"/>
                </p:cNvCxnSpPr>
                <p:nvPr/>
              </p:nvCxnSpPr>
              <p:spPr>
                <a:xfrm rot="5400000">
                  <a:off x="3573" y="3441"/>
                  <a:ext cx="485" cy="799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/>
              <p:nvPr/>
            </p:nvGrpSpPr>
            <p:grpSpPr>
              <a:xfrm>
                <a:off x="7016" y="6678"/>
                <a:ext cx="1062" cy="1063"/>
                <a:chOff x="3416" y="2801"/>
                <a:chExt cx="1283" cy="1281"/>
              </a:xfrm>
            </p:grpSpPr>
            <p:sp>
              <p:nvSpPr>
                <p:cNvPr id="15" name="等腰三角形 14"/>
                <p:cNvSpPr/>
                <p:nvPr/>
              </p:nvSpPr>
              <p:spPr>
                <a:xfrm rot="10800000">
                  <a:off x="3729" y="2801"/>
                  <a:ext cx="971" cy="79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肘形连接符 15"/>
                <p:cNvCxnSpPr>
                  <a:stCxn id="15" idx="0"/>
                </p:cNvCxnSpPr>
                <p:nvPr/>
              </p:nvCxnSpPr>
              <p:spPr>
                <a:xfrm rot="5400000">
                  <a:off x="3573" y="3441"/>
                  <a:ext cx="485" cy="799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/>
              <p:cNvGrpSpPr/>
              <p:nvPr/>
            </p:nvGrpSpPr>
            <p:grpSpPr>
              <a:xfrm flipH="1">
                <a:off x="10695" y="2310"/>
                <a:ext cx="1114" cy="1063"/>
                <a:chOff x="3416" y="2801"/>
                <a:chExt cx="1283" cy="1281"/>
              </a:xfrm>
            </p:grpSpPr>
            <p:sp>
              <p:nvSpPr>
                <p:cNvPr id="18" name="等腰三角形 17"/>
                <p:cNvSpPr/>
                <p:nvPr/>
              </p:nvSpPr>
              <p:spPr>
                <a:xfrm rot="10800000">
                  <a:off x="3729" y="2801"/>
                  <a:ext cx="971" cy="79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肘形连接符 18"/>
                <p:cNvCxnSpPr>
                  <a:stCxn id="18" idx="0"/>
                </p:cNvCxnSpPr>
                <p:nvPr/>
              </p:nvCxnSpPr>
              <p:spPr>
                <a:xfrm rot="5400000">
                  <a:off x="3573" y="3441"/>
                  <a:ext cx="485" cy="799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/>
              <p:cNvGrpSpPr/>
              <p:nvPr/>
            </p:nvGrpSpPr>
            <p:grpSpPr>
              <a:xfrm flipH="1">
                <a:off x="10695" y="7741"/>
                <a:ext cx="1114" cy="1126"/>
                <a:chOff x="3416" y="2801"/>
                <a:chExt cx="1283" cy="1281"/>
              </a:xfrm>
            </p:grpSpPr>
            <p:sp>
              <p:nvSpPr>
                <p:cNvPr id="21" name="等腰三角形 20"/>
                <p:cNvSpPr/>
                <p:nvPr/>
              </p:nvSpPr>
              <p:spPr>
                <a:xfrm rot="10800000">
                  <a:off x="3729" y="2801"/>
                  <a:ext cx="971" cy="79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肘形连接符 21"/>
                <p:cNvCxnSpPr>
                  <a:stCxn id="21" idx="0"/>
                </p:cNvCxnSpPr>
                <p:nvPr/>
              </p:nvCxnSpPr>
              <p:spPr>
                <a:xfrm rot="5400000">
                  <a:off x="3573" y="3441"/>
                  <a:ext cx="485" cy="799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文本框 24"/>
              <p:cNvSpPr txBox="1"/>
              <p:nvPr/>
            </p:nvSpPr>
            <p:spPr>
              <a:xfrm rot="5400000">
                <a:off x="6855" y="5618"/>
                <a:ext cx="1659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solidFill>
                      <a:schemeClr val="accent1"/>
                    </a:solidFill>
                    <a:latin typeface="Verdana" panose="020B0604030504040204" charset="0"/>
                    <a:cs typeface="Verdana" panose="020B0604030504040204" charset="0"/>
                  </a:rPr>
                  <a:t>• </a:t>
                </a:r>
                <a:r>
                  <a:rPr lang="zh-CN" altLang="en-US">
                    <a:solidFill>
                      <a:schemeClr val="accent1"/>
                    </a:solidFill>
                    <a:latin typeface="Verdana" panose="020B0604030504040204" charset="0"/>
                    <a:cs typeface="Verdana" panose="020B0604030504040204" charset="0"/>
                    <a:sym typeface="+mn-ea"/>
                  </a:rPr>
                  <a:t>• •</a:t>
                </a:r>
                <a:endParaRPr lang="zh-CN" altLang="en-US">
                  <a:solidFill>
                    <a:schemeClr val="accent1"/>
                  </a:solidFill>
                  <a:latin typeface="Verdana" panose="020B0604030504040204" charset="0"/>
                  <a:cs typeface="Verdana" panose="020B060403050404020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 rot="5400000">
                <a:off x="10286" y="5597"/>
                <a:ext cx="1659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solidFill>
                      <a:schemeClr val="accent1"/>
                    </a:solidFill>
                    <a:latin typeface="Verdana" panose="020B0604030504040204" charset="0"/>
                    <a:cs typeface="Verdana" panose="020B0604030504040204" charset="0"/>
                  </a:rPr>
                  <a:t>• </a:t>
                </a:r>
                <a:r>
                  <a:rPr lang="zh-CN" altLang="en-US">
                    <a:solidFill>
                      <a:schemeClr val="accent1"/>
                    </a:solidFill>
                    <a:latin typeface="Verdana" panose="020B0604030504040204" charset="0"/>
                    <a:cs typeface="Verdana" panose="020B0604030504040204" charset="0"/>
                    <a:sym typeface="+mn-ea"/>
                  </a:rPr>
                  <a:t>• •</a:t>
                </a:r>
                <a:endParaRPr lang="zh-CN" altLang="en-US">
                  <a:solidFill>
                    <a:schemeClr val="accent1"/>
                  </a:solidFill>
                  <a:latin typeface="Verdana" panose="020B0604030504040204" charset="0"/>
                  <a:cs typeface="Verdana" panose="020B0604030504040204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494" y="5176"/>
                <a:ext cx="692" cy="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ctr"/>
                <a:r>
                  <a:rPr lang="en-US" altLang="zh-CN" sz="28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</a:t>
                </a:r>
                <a:endParaRPr lang="en-US" altLang="zh-CN" sz="28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8175" y="3975"/>
                <a:ext cx="2332" cy="3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V="1">
                <a:off x="8175" y="3148"/>
                <a:ext cx="2335" cy="8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8200" y="3975"/>
                <a:ext cx="2260" cy="9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8250" y="7042"/>
                <a:ext cx="2225" cy="11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8251" y="3724"/>
                <a:ext cx="2224" cy="33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8226" y="5932"/>
                <a:ext cx="2202" cy="11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1854" y="5760"/>
              <a:ext cx="2392" cy="7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L</a:t>
              </a:r>
              <a:endParaRPr lang="en-US" altLang="zh-CN"/>
            </a:p>
          </p:txBody>
        </p:sp>
        <p:sp>
          <p:nvSpPr>
            <p:cNvPr id="36" name="矩形 35"/>
            <p:cNvSpPr/>
            <p:nvPr/>
          </p:nvSpPr>
          <p:spPr>
            <a:xfrm>
              <a:off x="14866" y="5707"/>
              <a:ext cx="2570" cy="7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L</a:t>
              </a:r>
              <a:endParaRPr lang="en-US" altLang="zh-CN"/>
            </a:p>
          </p:txBody>
        </p:sp>
        <p:sp>
          <p:nvSpPr>
            <p:cNvPr id="37" name="矩形 36"/>
            <p:cNvSpPr/>
            <p:nvPr/>
          </p:nvSpPr>
          <p:spPr>
            <a:xfrm>
              <a:off x="5473" y="4149"/>
              <a:ext cx="1379" cy="7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L/T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72" y="7449"/>
              <a:ext cx="1380" cy="7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L/T</a:t>
              </a: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949" y="2972"/>
              <a:ext cx="1035" cy="7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L/R</a:t>
              </a: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949" y="8552"/>
              <a:ext cx="1035" cy="7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L/R</a:t>
              </a:r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066" y="5285"/>
              <a:ext cx="758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176" y="5251"/>
              <a:ext cx="1310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2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左大括号 44"/>
            <p:cNvSpPr/>
            <p:nvPr/>
          </p:nvSpPr>
          <p:spPr>
            <a:xfrm>
              <a:off x="4572" y="4549"/>
              <a:ext cx="720" cy="3439"/>
            </a:xfrm>
            <a:prstGeom prst="leftBrace">
              <a:avLst>
                <a:gd name="adj1" fmla="val 38888"/>
                <a:gd name="adj2" fmla="val 462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右大括号 45"/>
            <p:cNvSpPr/>
            <p:nvPr/>
          </p:nvSpPr>
          <p:spPr>
            <a:xfrm>
              <a:off x="13251" y="3297"/>
              <a:ext cx="1189" cy="5595"/>
            </a:xfrm>
            <a:prstGeom prst="rightBrace">
              <a:avLst>
                <a:gd name="adj1" fmla="val 3936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882390" y="937895"/>
            <a:ext cx="5414645" cy="4835525"/>
            <a:chOff x="5949" y="1477"/>
            <a:chExt cx="8527" cy="7615"/>
          </a:xfrm>
        </p:grpSpPr>
        <p:sp>
          <p:nvSpPr>
            <p:cNvPr id="48" name="圆角矩形 47"/>
            <p:cNvSpPr/>
            <p:nvPr/>
          </p:nvSpPr>
          <p:spPr>
            <a:xfrm>
              <a:off x="6015" y="3601"/>
              <a:ext cx="447" cy="44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1559" y="2326"/>
              <a:ext cx="447" cy="676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0" name="对象 4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49" y="2897"/>
            <a:ext cx="641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27000" progId="Equation.KSEE3">
                    <p:embed/>
                  </p:oleObj>
                </mc:Choice>
                <mc:Fallback>
                  <p:oleObj name="" r:id="rId1" imgW="127000" imgH="127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949" y="2897"/>
                          <a:ext cx="641" cy="6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559" y="1477"/>
            <a:ext cx="2917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698500" imgH="203200" progId="Equation.KSEE3">
                    <p:embed/>
                  </p:oleObj>
                </mc:Choice>
                <mc:Fallback>
                  <p:oleObj name="" r:id="rId3" imgW="6985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59" y="1477"/>
                          <a:ext cx="2917" cy="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5"/>
    </p:custData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3250" y="415925"/>
            <a:ext cx="24149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V-BLAST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简介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545" y="937895"/>
            <a:ext cx="1117473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</a:rPr>
              <a:t>  BLAST (Bell Laboratories Layered Space-time)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分层空时码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     H-BLAST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水平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分层空时编码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                     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串并转换 → 时域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编码/调制 → 第i路编码符合由第i个天线发送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     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D-BLAST 对角分层空时编码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                       T路编码通过T个天线循环发送，引入Redundancy区分路与路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     V-BLAST 垂直分层空时编码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                       路与路之间没有额外编码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62865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1998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年，贝尔实验室实现了（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12,8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V-BLAST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系统。收发天线相距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12m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，工作频率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1.9kHz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，带宽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30kHz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，传输速率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24.3ksymbol/s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16QAM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调制。实验结果表明要达到误码率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=0.01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需要信噪比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25dB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，使用信道编码后效果会提高。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                       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3250" y="415925"/>
            <a:ext cx="38373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V-BLAST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检测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算法过程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54000" y="876935"/>
            <a:ext cx="11838940" cy="5939790"/>
            <a:chOff x="467" y="1477"/>
            <a:chExt cx="18644" cy="9354"/>
          </a:xfrm>
        </p:grpSpPr>
        <p:sp>
          <p:nvSpPr>
            <p:cNvPr id="3" name="文本框 2"/>
            <p:cNvSpPr txBox="1"/>
            <p:nvPr/>
          </p:nvSpPr>
          <p:spPr>
            <a:xfrm>
              <a:off x="467" y="1477"/>
              <a:ext cx="9115" cy="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742950" indent="-4572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初始化                 ，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742950" indent="-4572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for i=1:T 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重复以下步骤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742950" indent="-4572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选择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k</a:t>
              </a:r>
              <a:r>
                <a:rPr lang="en-US" altLang="zh-CN" sz="2400" baseline="-250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i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，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k</a:t>
              </a:r>
              <a:r>
                <a:rPr lang="en-US" altLang="zh-CN" sz="2400" baseline="-250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i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=1, 2, ...T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，选择标准：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742950" indent="-457200" fontAlgn="auto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ZF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准则                                                           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742950" indent="-457200" fontAlgn="auto">
                <a:lnSpc>
                  <a:spcPct val="150000"/>
                </a:lnSpc>
                <a:buFont typeface="+mj-ea"/>
                <a:buAutoNum type="circleNumDbPlain"/>
              </a:pP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742950" indent="-457200" fontAlgn="auto">
                <a:lnSpc>
                  <a:spcPct val="150000"/>
                </a:lnSpc>
                <a:buFont typeface="+mj-ea"/>
                <a:buAutoNum type="circleNumDbPlain"/>
              </a:pP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742950" indent="-457200" fontAlgn="auto">
                <a:lnSpc>
                  <a:spcPct val="150000"/>
                </a:lnSpc>
                <a:buFont typeface="+mj-ea"/>
                <a:buAutoNum type="circleNumDbPlain"/>
              </a:pP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285750" indent="0" fontAlgn="auto">
                <a:lnSpc>
                  <a:spcPct val="150000"/>
                </a:lnSpc>
                <a:buFont typeface="+mj-ea"/>
                <a:buNone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       其中 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(</a:t>
              </a:r>
              <a:r>
                <a:rPr lang="en-US" altLang="zh-CN" sz="2400" b="1"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  <a:sym typeface="+mn-ea"/>
                </a:rPr>
                <a:t>G</a:t>
              </a:r>
              <a:r>
                <a:rPr lang="en-US" altLang="zh-CN" sz="2400" baseline="-25000"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  <a:sym typeface="+mn-ea"/>
                </a:rPr>
                <a:t>i</a:t>
              </a:r>
              <a:r>
                <a:rPr lang="en-US" altLang="zh-CN" sz="2400"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  <a:sym typeface="+mn-ea"/>
                </a:rPr>
                <a:t>)</a:t>
              </a:r>
              <a:r>
                <a:rPr lang="en-US" altLang="zh-CN" sz="2400" baseline="-25000"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  <a:sym typeface="+mn-ea"/>
                </a:rPr>
                <a:t>j</a:t>
              </a:r>
              <a:r>
                <a:rPr lang="en-US" altLang="zh-CN" sz="2400"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  <a:sym typeface="+mn-ea"/>
                </a:rPr>
                <a:t> 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表示 </a:t>
              </a:r>
              <a:r>
                <a:rPr lang="en-US" altLang="zh-CN" sz="2400" b="1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G</a:t>
              </a:r>
              <a:r>
                <a:rPr lang="en-US" altLang="zh-CN" sz="2400" baseline="-250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i 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的第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j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行</a:t>
              </a:r>
              <a:endParaRPr lang="zh-CN" altLang="en-US" sz="2400" baseline="-250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797" y="1753"/>
              <a:ext cx="17314" cy="9078"/>
              <a:chOff x="1797" y="1753"/>
              <a:chExt cx="17314" cy="907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9647" y="4146"/>
                <a:ext cx="9115" cy="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0" fontAlgn="auto">
                  <a:lnSpc>
                    <a:spcPct val="150000"/>
                  </a:lnSpc>
                  <a:buFont typeface="+mj-ea"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uFillTx/>
                    <a:latin typeface="Calibri" panose="020F0502020204030204" charset="0"/>
                    <a:ea typeface="黑体" panose="02010609060101010101" charset="-122"/>
                    <a:cs typeface="黑体" panose="02010609060101010101" charset="-122"/>
                  </a:rPr>
                  <a:t>②  </a:t>
                </a:r>
                <a:r>
                  <a:rPr lang="en-US" altLang="zh-CN" sz="2400">
                    <a:solidFill>
                      <a:schemeClr val="tx1"/>
                    </a:solidFill>
                    <a:uFillTx/>
                    <a:latin typeface="Times New Roman" panose="02020603050405020304" charset="0"/>
                    <a:ea typeface="黑体" panose="02010609060101010101" charset="-122"/>
                    <a:cs typeface="黑体" panose="02010609060101010101" charset="-122"/>
                  </a:rPr>
                  <a:t>MMSE</a:t>
                </a:r>
                <a:r>
                  <a:rPr lang="zh-CN" altLang="en-US" sz="2400">
                    <a:solidFill>
                      <a:schemeClr val="tx1"/>
                    </a:solidFill>
                    <a:uFillTx/>
                    <a:latin typeface="Times New Roman" panose="02020603050405020304" charset="0"/>
                    <a:ea typeface="黑体" panose="02010609060101010101" charset="-122"/>
                    <a:cs typeface="黑体" panose="02010609060101010101" charset="-122"/>
                  </a:rPr>
                  <a:t>准则</a:t>
                </a:r>
                <a:r>
                  <a:rPr lang="zh-CN" altLang="en-US" sz="2400">
                    <a:solidFill>
                      <a:schemeClr val="tx1"/>
                    </a:solidFill>
                    <a:uFillTx/>
                    <a:latin typeface="Times New Roman" panose="02020603050405020304" charset="0"/>
                    <a:ea typeface="黑体" panose="02010609060101010101" charset="-122"/>
                    <a:cs typeface="黑体" panose="02010609060101010101" charset="-122"/>
                  </a:rPr>
                  <a:t>                                                 </a:t>
                </a:r>
                <a:endPara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endParaRPr>
              </a:p>
              <a:p>
                <a:pPr marL="742950" indent="-457200" fontAlgn="auto">
                  <a:lnSpc>
                    <a:spcPct val="150000"/>
                  </a:lnSpc>
                  <a:buFont typeface="+mj-ea"/>
                  <a:buAutoNum type="circleNumDbPlain"/>
                </a:pPr>
                <a:endPara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endParaRPr>
              </a:p>
              <a:p>
                <a:pPr marL="742950" indent="-457200" fontAlgn="auto">
                  <a:lnSpc>
                    <a:spcPct val="150000"/>
                  </a:lnSpc>
                  <a:buFont typeface="+mj-ea"/>
                  <a:buAutoNum type="circleNumDbPlain"/>
                </a:pPr>
                <a:endPara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endParaRPr>
              </a:p>
              <a:p>
                <a:pPr marL="742950" indent="-457200" fontAlgn="auto">
                  <a:lnSpc>
                    <a:spcPct val="150000"/>
                  </a:lnSpc>
                  <a:buFont typeface="+mj-ea"/>
                  <a:buAutoNum type="circleNumDbPlain"/>
                </a:pPr>
                <a:endPara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endParaRPr>
              </a:p>
              <a:p>
                <a:pPr marL="285750" indent="0" fontAlgn="auto">
                  <a:lnSpc>
                    <a:spcPct val="150000"/>
                  </a:lnSpc>
                  <a:buFont typeface="+mj-ea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uFillTx/>
                    <a:latin typeface="Times New Roman" panose="02020603050405020304" charset="0"/>
                    <a:ea typeface="黑体" panose="02010609060101010101" charset="-122"/>
                    <a:cs typeface="黑体" panose="02010609060101010101" charset="-122"/>
                  </a:rPr>
                  <a:t>       </a:t>
                </a:r>
                <a:endParaRPr lang="zh-CN" altLang="en-US" sz="2400" baseline="-250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1797" y="1753"/>
                <a:ext cx="17314" cy="9079"/>
                <a:chOff x="1797" y="1753"/>
                <a:chExt cx="17314" cy="9079"/>
              </a:xfrm>
            </p:grpSpPr>
            <p:graphicFrame>
              <p:nvGraphicFramePr>
                <p:cNvPr id="13" name="对象 12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71" y="5102"/>
                <a:ext cx="6379" cy="19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" name="" r:id="rId1" imgW="1905000" imgH="584200" progId="Equation.KSEE3">
                        <p:embed/>
                      </p:oleObj>
                    </mc:Choice>
                    <mc:Fallback>
                      <p:oleObj name="" r:id="rId1" imgW="1905000" imgH="5842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871" y="5102"/>
                              <a:ext cx="6379" cy="19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" name="对象 14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0819" y="7253"/>
                <a:ext cx="4254" cy="7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" r:id="rId3" imgW="1270000" imgH="228600" progId="Equation.KSEE3">
                        <p:embed/>
                      </p:oleObj>
                    </mc:Choice>
                    <mc:Fallback>
                      <p:oleObj name="" r:id="rId3" imgW="1270000" imgH="2286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819" y="7253"/>
                              <a:ext cx="4254" cy="76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对象 1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6699" y="8140"/>
                <a:ext cx="12411" cy="26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" name="" r:id="rId5" imgW="3517265" imgH="762000" progId="Equation.KSEE3">
                        <p:embed/>
                      </p:oleObj>
                    </mc:Choice>
                    <mc:Fallback>
                      <p:oleObj name="" r:id="rId5" imgW="3517265" imgH="7620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699" y="8140"/>
                              <a:ext cx="12411" cy="269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对象 1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41" y="1753"/>
                <a:ext cx="1700" cy="7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7" imgW="508000" imgH="215900" progId="Equation.KSEE3">
                        <p:embed/>
                      </p:oleObj>
                    </mc:Choice>
                    <mc:Fallback>
                      <p:oleObj name="" r:id="rId7" imgW="508000" imgH="2159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41" y="1753"/>
                              <a:ext cx="1700" cy="72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6125" y="1753"/>
                <a:ext cx="1445" cy="7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" name="" r:id="rId9" imgW="431800" imgH="215900" progId="Equation.KSEE3">
                        <p:embed/>
                      </p:oleObj>
                    </mc:Choice>
                    <mc:Fallback>
                      <p:oleObj name="" r:id="rId9" imgW="431800" imgH="2159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25" y="1753"/>
                              <a:ext cx="1445" cy="72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对象 23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797" y="5102"/>
                <a:ext cx="1871" cy="8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" name="" r:id="rId11" imgW="558800" imgH="241300" progId="Equation.KSEE3">
                        <p:embed/>
                      </p:oleObj>
                    </mc:Choice>
                    <mc:Fallback>
                      <p:oleObj name="" r:id="rId11" imgW="558800" imgH="2413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7" y="5102"/>
                              <a:ext cx="1871" cy="80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对象 25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851" y="6186"/>
                <a:ext cx="7076" cy="1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" name="" r:id="rId13" imgW="2005965" imgH="342900" progId="Equation.KSEE3">
                        <p:embed/>
                      </p:oleObj>
                    </mc:Choice>
                    <mc:Fallback>
                      <p:oleObj name="" r:id="rId13" imgW="2005965" imgH="342900" progId="Equation.KSEE3">
                        <p:embed/>
                        <p:pic>
                          <p:nvPicPr>
                            <p:cNvPr id="0" name="图片 204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51" y="6186"/>
                              <a:ext cx="7076" cy="121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custDataLst>
      <p:tags r:id="rId15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3250" y="415925"/>
            <a:ext cx="31261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V-BLAST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算法过程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945" y="1056005"/>
            <a:ext cx="76555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4. 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取 </a:t>
            </a:r>
            <a:r>
              <a:rPr lang="en-US" altLang="zh-CN" sz="2400" b="1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G</a:t>
            </a:r>
            <a:r>
              <a:rPr lang="en-US" altLang="zh-CN" sz="2400" baseline="-250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i</a:t>
            </a:r>
            <a:r>
              <a:rPr lang="en-US" altLang="zh-CN" sz="2400" b="1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的第 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i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行作为加权向量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indent="0" fontAlgn="auto">
              <a:lnSpc>
                <a:spcPct val="150000"/>
              </a:lnSpc>
              <a:buFont typeface="+mj-lt"/>
              <a:buNone/>
            </a:pP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5. 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计算判决向量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indent="0" fontAlgn="auto">
              <a:lnSpc>
                <a:spcPct val="150000"/>
              </a:lnSpc>
              <a:buFont typeface="+mj-lt"/>
              <a:buNone/>
            </a:pP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6. 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通过判决向量得到第 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i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路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输入信号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indent="0" fontAlgn="auto">
              <a:lnSpc>
                <a:spcPct val="150000"/>
              </a:lnSpc>
              <a:buFont typeface="+mj-lt"/>
              <a:buNone/>
            </a:pP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285750" indent="0" fontAlgn="auto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7.  将已经检测出的</a:t>
            </a:r>
            <a:r>
              <a:rPr lang="zh-CN" altLang="en-US" sz="24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第 </a:t>
            </a:r>
            <a:r>
              <a:rPr lang="en-US" altLang="zh-CN" sz="24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k</a:t>
            </a:r>
            <a:r>
              <a:rPr lang="en-US" altLang="zh-CN" sz="2400" baseline="-250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i </a:t>
            </a:r>
            <a:r>
              <a:rPr lang="zh-CN" altLang="en-US" sz="24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路信号从输出信号中去掉</a:t>
            </a:r>
            <a:endParaRPr lang="zh-CN" altLang="en-US" sz="2400"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+mj-lt"/>
              <a:buNone/>
            </a:pPr>
            <a:endParaRPr lang="zh-CN" altLang="en-US" sz="2400"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8. 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将 </a:t>
            </a:r>
            <a:r>
              <a:rPr lang="en-US" altLang="zh-CN" sz="2400" b="1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en-US" altLang="zh-CN" sz="2400" baseline="-250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i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的</a:t>
            </a:r>
            <a:r>
              <a:rPr lang="zh-CN" altLang="en-US" sz="24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第 </a:t>
            </a:r>
            <a:r>
              <a:rPr lang="en-US" altLang="zh-CN" sz="24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k</a:t>
            </a:r>
            <a:r>
              <a:rPr lang="en-US" altLang="zh-CN" sz="2400" baseline="-250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i </a:t>
            </a:r>
            <a:r>
              <a:rPr lang="zh-CN" altLang="en-US" sz="24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列置零，得到新的 </a:t>
            </a:r>
            <a:r>
              <a:rPr lang="en-US" altLang="zh-CN" sz="2400" b="1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en-US" altLang="zh-CN" sz="2400" baseline="-250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rPr>
              <a:t>i+1</a:t>
            </a:r>
            <a:endParaRPr lang="en-US" altLang="zh-CN" sz="2400" baseline="-250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8733" y="1145858"/>
          <a:ext cx="1635760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98500" imgH="254000" progId="Equation.KSEE3">
                  <p:embed/>
                </p:oleObj>
              </mc:Choice>
              <mc:Fallback>
                <p:oleObj name="" r:id="rId1" imgW="698500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38733" y="1145858"/>
                        <a:ext cx="1635760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8890" y="2259330"/>
          <a:ext cx="160591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85800" imgH="241300" progId="Equation.KSEE3">
                  <p:embed/>
                </p:oleObj>
              </mc:Choice>
              <mc:Fallback>
                <p:oleObj name="" r:id="rId3" imgW="6858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8890" y="2259330"/>
                        <a:ext cx="160591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9998" y="3317875"/>
          <a:ext cx="1784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762000" imgH="241300" progId="Equation.KSEE3">
                  <p:embed/>
                </p:oleObj>
              </mc:Choice>
              <mc:Fallback>
                <p:oleObj name="" r:id="rId5" imgW="7620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99998" y="3317875"/>
                        <a:ext cx="178435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1096" y="4357370"/>
          <a:ext cx="3509645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498600" imgH="266700" progId="Equation.KSEE3">
                  <p:embed/>
                </p:oleObj>
              </mc:Choice>
              <mc:Fallback>
                <p:oleObj name="" r:id="rId7" imgW="1498600" imgH="266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91096" y="4357370"/>
                        <a:ext cx="3509645" cy="62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1244" y="5536883"/>
          <a:ext cx="3689350" cy="59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574800" imgH="254000" progId="Equation.KSEE3">
                  <p:embed/>
                </p:oleObj>
              </mc:Choice>
              <mc:Fallback>
                <p:oleObj name="" r:id="rId9" imgW="1574800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01244" y="5536883"/>
                        <a:ext cx="3689350" cy="59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3250" y="415925"/>
            <a:ext cx="1605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仿真结果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5595" y="1080770"/>
            <a:ext cx="111747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仿真参数设定：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62865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L=1000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10000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），即比特流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1000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10000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位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62865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T=R=4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，即（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4,4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）收发系统，分组后每个天线传输的比特流为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250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2500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位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62865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调制方式采用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BPSK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调制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62865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无信道编码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62865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每个天线发射功率为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，信噪比从 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-20dB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到 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0dB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62865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信道为独立平坦、瑞利衰落的准静态信道，即 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H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4*4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的复高斯矩阵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62865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噪声为均值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=0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，方差为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1/SNR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的 </a:t>
            </a:r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i.i.d. </a:t>
            </a: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复高斯白噪声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  <a:p>
            <a:pPr marL="62865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rPr>
              <a:t>接收方对信道已知，因此不需要信道估计</a:t>
            </a:r>
            <a:endParaRPr lang="zh-CN" altLang="en-US" sz="2400">
              <a:solidFill>
                <a:schemeClr val="tx1"/>
              </a:solidFill>
              <a:uFillTx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3250" y="415925"/>
            <a:ext cx="1605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仿真结果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6390" y="945515"/>
            <a:ext cx="6120765" cy="54521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0090" y="1189355"/>
            <a:ext cx="105029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L=1000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3250" y="415925"/>
            <a:ext cx="1605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仿真结果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090" y="1189355"/>
            <a:ext cx="119126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L=10000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5280" y="937895"/>
            <a:ext cx="6174105" cy="5500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3250" y="415925"/>
            <a:ext cx="1605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算法改进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6070" y="956945"/>
            <a:ext cx="11174730" cy="5568950"/>
            <a:chOff x="482" y="1507"/>
            <a:chExt cx="17598" cy="8770"/>
          </a:xfrm>
        </p:grpSpPr>
        <p:sp>
          <p:nvSpPr>
            <p:cNvPr id="13" name="文本框 12"/>
            <p:cNvSpPr txBox="1"/>
            <p:nvPr/>
          </p:nvSpPr>
          <p:spPr>
            <a:xfrm>
              <a:off x="482" y="1507"/>
              <a:ext cx="17598" cy="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628650" indent="-34290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研究表明计算广义逆矩阵的复杂度为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27n</a:t>
              </a:r>
              <a:r>
                <a:rPr lang="en-US" altLang="zh-CN" sz="2400" baseline="300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4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/4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，因此提出一种基于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QR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分解的改进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V-BLAST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算法以降低复杂度。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628650" indent="-34290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将信道矩阵分解为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285750" indent="0" fontAlgn="auto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    其中 </a:t>
              </a:r>
              <a:r>
                <a:rPr lang="en-US" altLang="zh-CN" sz="2400" b="1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Q 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为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n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阶酉矩阵，</a:t>
              </a:r>
              <a:r>
                <a:rPr lang="en-US" altLang="zh-CN" sz="2400" b="1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R 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为 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n*m 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上三角矩阵，</a:t>
              </a:r>
              <a:r>
                <a:rPr lang="en-US" altLang="zh-CN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n&gt;m</a:t>
              </a: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时 </a:t>
              </a:r>
              <a:r>
                <a:rPr lang="en-US" altLang="zh-CN" sz="2400" b="1"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  <a:sym typeface="+mn-ea"/>
                </a:rPr>
                <a:t>R </a:t>
              </a:r>
              <a:r>
                <a:rPr lang="zh-CN" altLang="en-US" sz="2400"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  <a:sym typeface="+mn-ea"/>
                </a:rPr>
                <a:t>形式为</a:t>
              </a:r>
              <a:endParaRPr lang="zh-CN" altLang="en-US" sz="2400"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  <a:p>
              <a:pPr marL="285750" indent="0" fontAlgn="auto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sz="2400"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  <a:sym typeface="+mn-ea"/>
                </a:rPr>
                <a:t>    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285750" indent="0" fontAlgn="auto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                                       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285750" indent="0" fontAlgn="auto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                                            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285750" indent="0" fontAlgn="auto">
                <a:lnSpc>
                  <a:spcPct val="150000"/>
                </a:lnSpc>
                <a:buFont typeface="Wingdings" panose="05000000000000000000" charset="0"/>
                <a:buNone/>
              </a:pP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  <a:p>
              <a:pPr marL="628650" indent="-34290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2400">
                  <a:solidFill>
                    <a:schemeClr val="tx1"/>
                  </a:solidFill>
                  <a:uFillTx/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 作如右所示的推导：</a:t>
              </a:r>
              <a:endParaRPr lang="zh-CN" altLang="en-US" sz="240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黑体" panose="02010609060101010101" charset="-122"/>
              </a:endParaRPr>
            </a:p>
          </p:txBody>
        </p:sp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545" y="3496"/>
            <a:ext cx="2487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" r:id="rId1" imgW="736600" imgH="228600" progId="Equation.KSEE3">
                    <p:embed/>
                  </p:oleObj>
                </mc:Choice>
                <mc:Fallback>
                  <p:oleObj name="" r:id="rId1" imgW="736600" imgH="228600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45" y="3496"/>
                          <a:ext cx="2487" cy="7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32" y="5175"/>
            <a:ext cx="4033" cy="3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3" imgW="1193800" imgH="914400" progId="Equation.KSEE3">
                    <p:embed/>
                  </p:oleObj>
                </mc:Choice>
                <mc:Fallback>
                  <p:oleObj name="" r:id="rId3" imgW="1193800" imgH="914400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32" y="5175"/>
                          <a:ext cx="4033" cy="30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69" y="5648"/>
            <a:ext cx="4591" cy="2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5" imgW="1358900" imgH="634365" progId="Equation.KSEE3">
                    <p:embed/>
                  </p:oleObj>
                </mc:Choice>
                <mc:Fallback>
                  <p:oleObj name="" r:id="rId5" imgW="1358900" imgH="634365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69" y="5648"/>
                          <a:ext cx="4591" cy="21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14" y="8641"/>
            <a:ext cx="4633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7" imgW="1371600" imgH="203200" progId="Equation.KSEE3">
                    <p:embed/>
                  </p:oleObj>
                </mc:Choice>
                <mc:Fallback>
                  <p:oleObj name="" r:id="rId7" imgW="1371600" imgH="203200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14" y="8641"/>
                          <a:ext cx="4633" cy="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4" y="9503"/>
            <a:ext cx="6350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9" imgW="1879600" imgH="228600" progId="Equation.KSEE3">
                    <p:embed/>
                  </p:oleObj>
                </mc:Choice>
                <mc:Fallback>
                  <p:oleObj name="" r:id="rId9" imgW="1879600" imgH="228600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4" y="9503"/>
                          <a:ext cx="6350" cy="7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1"/>
    </p:custData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28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91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92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93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94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95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96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97.xml><?xml version="1.0" encoding="utf-8"?>
<p:tagLst xmlns:p="http://schemas.openxmlformats.org/presentationml/2006/main">
  <p:tag name="KSO_WM_SLIDE_ID" val="custom20202601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601"/>
  <p:tag name="KSO_WM_SLIDE_TYPE" val="sectionTitle"/>
  <p:tag name="KSO_WM_SLIDE_SUBTYPE" val="pureTxt"/>
  <p:tag name="KSO_WM_SLIDE_LAYOUT" val="a_b_e"/>
  <p:tag name="KSO_WM_SLIDE_LAYOUT_CNT" val="1_1_1"/>
</p:tagLst>
</file>

<file path=ppt/tags/tag298.xml><?xml version="1.0" encoding="utf-8"?>
<p:tagLst xmlns:p="http://schemas.openxmlformats.org/presentationml/2006/main">
  <p:tag name="KSO_WM_SLIDE_ID" val="custom2020260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_f"/>
  <p:tag name="KSO_WM_SLIDE_LAYOUT_CNT" val="1_1_2"/>
  <p:tag name="KSO_WM_TEMPLATE_THUMBS_INDEX" val="1、4、7、8、9、10、11、13、14、15"/>
  <p:tag name="KSO_WM_TEMPLATE_MASTER_THUMB_INDEX" val="1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演示</Application>
  <PresentationFormat>宽屏</PresentationFormat>
  <Paragraphs>101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10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汉仪旗黑-85S</vt:lpstr>
      <vt:lpstr>Viner Hand ITC</vt:lpstr>
      <vt:lpstr>华文仿宋</vt:lpstr>
      <vt:lpstr>Verdana</vt:lpstr>
      <vt:lpstr>Wingdings</vt:lpstr>
      <vt:lpstr>Times New Roman</vt:lpstr>
      <vt:lpstr>黑体</vt:lpstr>
      <vt:lpstr>Calibri</vt:lpstr>
      <vt:lpstr>Arial Unicode MS</vt:lpstr>
      <vt:lpstr>Office 主题​​</vt:lpstr>
      <vt:lpstr>1_Office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小星星</cp:lastModifiedBy>
  <cp:revision>56</cp:revision>
  <dcterms:created xsi:type="dcterms:W3CDTF">2020-05-19T04:15:00Z</dcterms:created>
  <dcterms:modified xsi:type="dcterms:W3CDTF">2020-05-20T15:21:13Z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