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3" r:id="rId5"/>
    <p:sldId id="262" r:id="rId6"/>
    <p:sldId id="264" r:id="rId7"/>
    <p:sldId id="275" r:id="rId8"/>
    <p:sldId id="258" r:id="rId9"/>
    <p:sldId id="259" r:id="rId10"/>
    <p:sldId id="260" r:id="rId11"/>
    <p:sldId id="270" r:id="rId12"/>
    <p:sldId id="278" r:id="rId13"/>
    <p:sldId id="279" r:id="rId14"/>
    <p:sldId id="283" r:id="rId15"/>
    <p:sldId id="271" r:id="rId16"/>
    <p:sldId id="276" r:id="rId17"/>
    <p:sldId id="280" r:id="rId18"/>
    <p:sldId id="281" r:id="rId19"/>
    <p:sldId id="269" r:id="rId20"/>
    <p:sldId id="266" r:id="rId21"/>
    <p:sldId id="277" r:id="rId22"/>
    <p:sldId id="284" r:id="rId23"/>
    <p:sldId id="267" r:id="rId24"/>
    <p:sldId id="273" r:id="rId25"/>
    <p:sldId id="274" r:id="rId26"/>
    <p:sldId id="272" r:id="rId27"/>
    <p:sldId id="268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1393-C394-4CDE-9C34-A9EB530F9EFB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DFCCB-A7DD-4D4C-9819-06E674928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56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DFCCB-A7DD-4D4C-9819-06E6749284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13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DFCCB-A7DD-4D4C-9819-06E6749284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350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Humans can detect differences</a:t>
            </a:r>
            <a:r>
              <a:rPr lang="en-US" baseline="0" dirty="0" smtClean="0"/>
              <a:t> in word usage, context and ambiguity in the text.</a:t>
            </a:r>
          </a:p>
          <a:p>
            <a:r>
              <a:rPr lang="en-US" baseline="0" dirty="0" smtClean="0"/>
              <a:t>This is why we use Human annotations as the Gold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DFCCB-A7DD-4D4C-9819-06E6749284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093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GATE, YTEX -Expand and 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DFCCB-A7DD-4D4C-9819-06E6749284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9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Ehost</a:t>
            </a:r>
            <a:r>
              <a:rPr lang="en-US" dirty="0" smtClean="0"/>
              <a:t>-Annotation</a:t>
            </a:r>
            <a:r>
              <a:rPr lang="en-US" baseline="0" dirty="0" smtClean="0"/>
              <a:t> tool developed by informatics team in </a:t>
            </a:r>
            <a:r>
              <a:rPr lang="en-US" baseline="0" dirty="0" err="1" smtClean="0"/>
              <a:t>Uty</a:t>
            </a:r>
            <a:r>
              <a:rPr lang="en-US" baseline="0" dirty="0" smtClean="0"/>
              <a:t> of Utah and VA </a:t>
            </a:r>
            <a:r>
              <a:rPr lang="en-US" baseline="0" dirty="0" err="1" smtClean="0"/>
              <a:t>slc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DFCCB-A7DD-4D4C-9819-06E6749284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0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267200"/>
          </a:xfrm>
        </p:spPr>
        <p:txBody>
          <a:bodyPr/>
          <a:lstStyle/>
          <a:p>
            <a:r>
              <a:rPr lang="en-US" dirty="0" smtClean="0"/>
              <a:t>RapTAT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76200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Rap</a:t>
            </a:r>
            <a:r>
              <a:rPr lang="en-US" dirty="0" smtClean="0"/>
              <a:t>id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A</a:t>
            </a:r>
            <a:r>
              <a:rPr lang="en-US" dirty="0" smtClean="0"/>
              <a:t>nnotation </a:t>
            </a:r>
            <a:r>
              <a:rPr lang="en-US" b="1" dirty="0" smtClean="0"/>
              <a:t>T</a:t>
            </a:r>
            <a:r>
              <a:rPr lang="en-US" dirty="0" smtClean="0"/>
              <a:t>ool  </a:t>
            </a:r>
          </a:p>
          <a:p>
            <a:r>
              <a:rPr lang="en-US" dirty="0" smtClean="0"/>
              <a:t>An Automated Clinical Annotation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276601" y="6096000"/>
            <a:ext cx="2819400" cy="6096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Shrimalini Jayaramaraja, M.S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Computer Systems Analyst, </a:t>
            </a:r>
            <a:r>
              <a:rPr lang="en-US" sz="1400" b="1" dirty="0" smtClean="0">
                <a:solidFill>
                  <a:schemeClr val="tx1"/>
                </a:solidFill>
              </a:rPr>
              <a:t>VA</a:t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November 10</a:t>
            </a:r>
            <a:r>
              <a:rPr lang="en-US" sz="14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1400" b="1" dirty="0" smtClean="0">
                <a:solidFill>
                  <a:schemeClr val="tx1"/>
                </a:solidFill>
              </a:rPr>
              <a:t>, 2011, GRECC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19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1" y="457200"/>
            <a:ext cx="77724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Machine Annotation by RapTAT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Compatible Input formats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/>
              <a:t>CSV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/>
              <a:t>Text documents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Loading the solution file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Annotation by RapTAT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Export of RapTAT annotations</a:t>
            </a:r>
          </a:p>
          <a:p>
            <a:endParaRPr lang="en-US" sz="1500" dirty="0"/>
          </a:p>
          <a:p>
            <a:r>
              <a:rPr lang="en-US" sz="1500" dirty="0" smtClean="0"/>
              <a:t>	Export (output) formats include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 smtClean="0"/>
              <a:t>Knowtator XML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 smtClean="0"/>
              <a:t>EHost XML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 smtClean="0"/>
              <a:t>CSV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 smtClean="0"/>
              <a:t>UIMA</a:t>
            </a:r>
            <a:endParaRPr lang="en-US" sz="1500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500" dirty="0" smtClean="0"/>
          </a:p>
        </p:txBody>
      </p:sp>
    </p:spTree>
    <p:extLst>
      <p:ext uri="{BB962C8B-B14F-4D97-AF65-F5344CB8AC3E}">
        <p14:creationId xmlns="" xmlns:p14="http://schemas.microsoft.com/office/powerpoint/2010/main" val="11434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8941" y="304800"/>
            <a:ext cx="380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Process Flow for Training RapTAT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77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028" y="990600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Tagging Parts of Speech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6928" y="1894114"/>
            <a:ext cx="25256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OpenNLP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1845" y="3156857"/>
            <a:ext cx="20458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Sentence Splitter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9066" y="3135086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/>
                </a:solidFill>
              </a:rPr>
              <a:t>Tokenizer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4368" y="3113314"/>
            <a:ext cx="2296886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Phrase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Chunker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4237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21566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7631" y="2514600"/>
            <a:ext cx="1113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94237" y="2514600"/>
            <a:ext cx="4974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5697" y="4419600"/>
            <a:ext cx="4522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Input text:     </a:t>
            </a:r>
            <a:r>
              <a:rPr lang="en-US" sz="1600" dirty="0" smtClean="0"/>
              <a:t>“The </a:t>
            </a:r>
            <a:r>
              <a:rPr lang="en-US" sz="1600" dirty="0"/>
              <a:t>vitrectomy was performed.“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845" y="4931229"/>
            <a:ext cx="7371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OpenNLP Output:  </a:t>
            </a:r>
            <a:r>
              <a:rPr lang="en-US" sz="1400" dirty="0" smtClean="0"/>
              <a:t>AnnotationImpl</a:t>
            </a:r>
            <a:r>
              <a:rPr lang="en-US" sz="1400" dirty="0"/>
              <a:t>: id=144; type=Token; features={source=</a:t>
            </a:r>
            <a:r>
              <a:rPr lang="en-US" sz="1400" dirty="0" err="1"/>
              <a:t>openNLP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string=performed</a:t>
            </a:r>
            <a:r>
              <a:rPr lang="en-US" sz="1400" dirty="0"/>
              <a:t>, category=VBN, chunk=I-VP}; start=</a:t>
            </a:r>
            <a:r>
              <a:rPr lang="en-US" sz="1400" dirty="0" err="1"/>
              <a:t>NodeImpl</a:t>
            </a:r>
            <a:r>
              <a:rPr lang="en-US" sz="1400" dirty="0"/>
              <a:t>: id=257; offset=769; </a:t>
            </a:r>
            <a:endParaRPr lang="en-US" sz="1400" dirty="0" smtClean="0"/>
          </a:p>
          <a:p>
            <a:r>
              <a:rPr lang="en-US" sz="1400" dirty="0" smtClean="0"/>
              <a:t>end=</a:t>
            </a:r>
            <a:r>
              <a:rPr lang="en-US" sz="1400" dirty="0" err="1" smtClean="0"/>
              <a:t>NodeImpl</a:t>
            </a:r>
            <a:r>
              <a:rPr lang="en-US" sz="1400" dirty="0"/>
              <a:t>: id=258; offset=778</a:t>
            </a:r>
          </a:p>
        </p:txBody>
      </p:sp>
    </p:spTree>
    <p:extLst>
      <p:ext uri="{BB962C8B-B14F-4D97-AF65-F5344CB8AC3E}">
        <p14:creationId xmlns="" xmlns:p14="http://schemas.microsoft.com/office/powerpoint/2010/main" val="25119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3807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AnnotationImpl</a:t>
            </a:r>
            <a:r>
              <a:rPr lang="en-US" b="1" dirty="0">
                <a:solidFill>
                  <a:srgbClr val="C00000"/>
                </a:solidFill>
                <a:latin typeface="Courier New"/>
              </a:rPr>
              <a:t>: id=144; type=Token; features={source=</a:t>
            </a:r>
            <a:r>
              <a:rPr lang="en-US" b="1" dirty="0" err="1">
                <a:solidFill>
                  <a:srgbClr val="C00000"/>
                </a:solidFill>
                <a:latin typeface="Courier New"/>
              </a:rPr>
              <a:t>openNLP</a:t>
            </a:r>
            <a:r>
              <a:rPr lang="en-US" b="1" dirty="0">
                <a:solidFill>
                  <a:srgbClr val="C00000"/>
                </a:solidFill>
                <a:latin typeface="Courier New"/>
              </a:rPr>
              <a:t>, string=performed, category=VBN, chunk=I-VP}; start=</a:t>
            </a:r>
            <a:r>
              <a:rPr lang="en-US" b="1" dirty="0" err="1">
                <a:solidFill>
                  <a:srgbClr val="C00000"/>
                </a:solidFill>
                <a:latin typeface="Courier New"/>
              </a:rPr>
              <a:t>NodeImpl</a:t>
            </a:r>
            <a:r>
              <a:rPr lang="en-US" b="1" dirty="0">
                <a:solidFill>
                  <a:srgbClr val="C00000"/>
                </a:solidFill>
                <a:latin typeface="Courier New"/>
              </a:rPr>
              <a:t>: id=257; offset=769; end=</a:t>
            </a:r>
            <a:r>
              <a:rPr lang="en-US" b="1" dirty="0" err="1">
                <a:solidFill>
                  <a:srgbClr val="C00000"/>
                </a:solidFill>
                <a:latin typeface="Courier New"/>
              </a:rPr>
              <a:t>NodeImpl</a:t>
            </a:r>
            <a:r>
              <a:rPr lang="en-US" b="1" dirty="0">
                <a:solidFill>
                  <a:srgbClr val="C00000"/>
                </a:solidFill>
                <a:latin typeface="Courier New"/>
              </a:rPr>
              <a:t>: id=258; </a:t>
            </a:r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offset=778</a:t>
            </a:r>
            <a:endParaRPr lang="en-US" b="1" dirty="0">
              <a:solidFill>
                <a:srgbClr val="C00000"/>
              </a:solidFill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5125" y="2617694"/>
            <a:ext cx="480060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TokenWord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: performed </a:t>
            </a:r>
            <a:r>
              <a:rPr lang="en-US" sz="1600" b="1" dirty="0">
                <a:solidFill>
                  <a:srgbClr val="00B0F0"/>
                </a:solidFill>
                <a:latin typeface="Courier New"/>
              </a:rPr>
              <a:t>VBN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PosCandidates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 (POS to LVG) 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4|32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64|32</a:t>
            </a:r>
          </a:p>
          <a:p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1024|1</a:t>
            </a:r>
          </a:p>
          <a:p>
            <a:endParaRPr lang="en-US" sz="17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Lexical Variants generated by LVG:</a:t>
            </a:r>
          </a:p>
          <a:p>
            <a:endParaRPr lang="en-US" sz="1600" b="1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perform|1024|1|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</a:rPr>
              <a:t>perform</a:t>
            </a:r>
            <a:endParaRPr lang="en-US" sz="1700" b="1" dirty="0">
              <a:solidFill>
                <a:srgbClr val="FF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perform|1024|262144|perform</a:t>
            </a:r>
          </a:p>
          <a:p>
            <a:r>
              <a:rPr lang="en-US" sz="1600" dirty="0">
                <a:latin typeface="Courier New"/>
              </a:rPr>
              <a:t>perform|1024|1024|perform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performed|1024|32|perform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performed|1024|64|perform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860084"/>
            <a:ext cx="54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“..The </a:t>
            </a:r>
            <a:r>
              <a:rPr lang="en-US" dirty="0"/>
              <a:t>vitrectomy was </a:t>
            </a:r>
            <a:r>
              <a:rPr lang="en-US" b="1" dirty="0">
                <a:solidFill>
                  <a:srgbClr val="00B050"/>
                </a:solidFill>
              </a:rPr>
              <a:t>performed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318700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Stemming using  LVG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7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9816758"/>
              </p:ext>
            </p:extLst>
          </p:nvPr>
        </p:nvGraphicFramePr>
        <p:xfrm>
          <a:off x="1295400" y="990600"/>
          <a:ext cx="6934201" cy="5375479"/>
        </p:xfrm>
        <a:graphic>
          <a:graphicData uri="http://schemas.openxmlformats.org/drawingml/2006/table">
            <a:tbl>
              <a:tblPr/>
              <a:tblGrid>
                <a:gridCol w="738099"/>
                <a:gridCol w="945509"/>
                <a:gridCol w="543164"/>
                <a:gridCol w="497902"/>
                <a:gridCol w="362110"/>
                <a:gridCol w="452637"/>
                <a:gridCol w="407373"/>
                <a:gridCol w="362110"/>
                <a:gridCol w="362110"/>
                <a:gridCol w="407373"/>
                <a:gridCol w="407373"/>
                <a:gridCol w="452637"/>
                <a:gridCol w="497902"/>
                <a:gridCol w="497902"/>
              </a:tblGrid>
              <a:tr h="10666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base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comparative  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superlative  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plural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pres participle           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32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past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participle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128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pres3S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256 positive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512 singular   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1024 infinitive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262144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Pres1p23p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1048576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Past1s3s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Adj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JJ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JJR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JJS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JJ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adv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RB,RP,WRB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RBR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RBS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RB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aux   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VBN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VBZ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VBP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VBD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compl 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conj        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CC,IN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DT,IN,JJ,WDT,PDT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modal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MD,VB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MD,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VBN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noun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NN,NNP, NNS,NPS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NNS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NNP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prep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IN, TO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5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WPS,WP,PRP$,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PRP,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WP$,PRPR$,PP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5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verb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VBP,VB,MD,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VBN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VBD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VBG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VBN,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VBD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VBN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VBZ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VB</a:t>
                      </a: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71" marR="493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381000" y="3810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Parts of speech (POS) tags that are tagged by the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OpenNLP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pos tagger are a combination of LVG Category and Inflections for any given token.  The mappings show different combinations in order to find the correct stem for a word.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Inflectional variants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                                          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sym typeface="Wingdings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533400"/>
            <a:ext cx="460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Process flow for Annotating with RapTAT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2108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5181600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400" b="1" dirty="0">
              <a:solidFill>
                <a:prstClr val="black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400" b="1" dirty="0">
                <a:solidFill>
                  <a:prstClr val="black"/>
                </a:solidFill>
              </a:rPr>
              <a:t>Compatible Input </a:t>
            </a:r>
            <a:r>
              <a:rPr lang="en-US" sz="1400" b="1" dirty="0" smtClean="0">
                <a:solidFill>
                  <a:prstClr val="black"/>
                </a:solidFill>
              </a:rPr>
              <a:t>format-CSV, Text</a:t>
            </a:r>
            <a:endParaRPr lang="en-US" sz="1400" b="1" dirty="0">
              <a:solidFill>
                <a:prstClr val="black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400" b="1" dirty="0">
                <a:solidFill>
                  <a:prstClr val="black"/>
                </a:solidFill>
              </a:rPr>
              <a:t>Loading the solution </a:t>
            </a:r>
            <a:r>
              <a:rPr lang="en-US" sz="1400" b="1" dirty="0" smtClean="0">
                <a:solidFill>
                  <a:prstClr val="black"/>
                </a:solidFill>
              </a:rPr>
              <a:t>file</a:t>
            </a:r>
            <a:endParaRPr lang="en-US" sz="1400" b="1" dirty="0">
              <a:solidFill>
                <a:prstClr val="black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400" b="1" dirty="0">
                <a:solidFill>
                  <a:prstClr val="black"/>
                </a:solidFill>
              </a:rPr>
              <a:t>Annotation by </a:t>
            </a:r>
            <a:r>
              <a:rPr lang="en-US" sz="1400" b="1" dirty="0" smtClean="0">
                <a:solidFill>
                  <a:prstClr val="black"/>
                </a:solidFill>
              </a:rPr>
              <a:t>RapTAT</a:t>
            </a:r>
            <a:endParaRPr lang="en-US" sz="1400" b="1" dirty="0">
              <a:solidFill>
                <a:prstClr val="black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400" b="1" dirty="0">
                <a:solidFill>
                  <a:prstClr val="black"/>
                </a:solidFill>
              </a:rPr>
              <a:t>Export of RapTAT </a:t>
            </a:r>
            <a:r>
              <a:rPr lang="en-US" sz="1400" b="1" dirty="0" smtClean="0">
                <a:solidFill>
                  <a:prstClr val="black"/>
                </a:solidFill>
              </a:rPr>
              <a:t>annotations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48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RapTAT User Interface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7" y="609600"/>
            <a:ext cx="80581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96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373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7200"/>
            <a:ext cx="3876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181600"/>
            <a:ext cx="3533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320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90600"/>
            <a:ext cx="5257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457200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RapTAT Input files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270755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RapTAT in action..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838200"/>
            <a:ext cx="3733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Training data:</a:t>
            </a:r>
          </a:p>
          <a:p>
            <a:r>
              <a:rPr lang="en-US" sz="1600" dirty="0" smtClean="0"/>
              <a:t>Raw Text and Knowtator XML file</a:t>
            </a:r>
            <a:endParaRPr lang="en-US" dirty="0"/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After passing through NLP pipeline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200" dirty="0"/>
              <a:t>EYE|NNP|eye|0|3 SURGERY|NNP|surgery|4|11 </a:t>
            </a:r>
            <a:r>
              <a:rPr lang="en-US" sz="1200" dirty="0" smtClean="0"/>
              <a:t>TRABECULECTOMY|NN|trabeculectomy|13|27</a:t>
            </a:r>
            <a:endParaRPr lang="en-US" sz="1200" dirty="0"/>
          </a:p>
          <a:p>
            <a:r>
              <a:rPr lang="en-US" sz="1200" dirty="0"/>
              <a:t> A|DT|a|314|315 lid|NN|lid|316|319 specul|NN|specul|320|326 um|NN|um|326|328 was|VBD|be|329|332 placed|VBN|place|334|340 between|IN|between|341|348 the|DT|the|349|352 lids|NNS|lid|353|357</a:t>
            </a:r>
          </a:p>
          <a:p>
            <a:r>
              <a:rPr lang="en-US" sz="1200" dirty="0"/>
              <a:t> The|DT|the|750|753 vitrectomy|NN|vitrectomy|754|764 was|VBD|be|765|768 performed|VBN|perform|769|778 The|DT|the|782|785 posterior|JJ|posterior|786|795 vitreous|JJ|vitreous|796|804 was|VBD|be|805|808 not|RB|not|809|812 detached|VBN|detach|813|821</a:t>
            </a:r>
          </a:p>
          <a:p>
            <a:r>
              <a:rPr lang="en-US" sz="1200" dirty="0"/>
              <a:t> and|CC|and|864|867 trimmed|VBD|trim|868|875 back|RB|back|876|880 into|IN|into|881|885 the|DT|the|886|889 far|JJ|far|890|893 </a:t>
            </a:r>
            <a:r>
              <a:rPr lang="en-US" sz="1200" dirty="0" smtClean="0"/>
              <a:t>periphery|NN|periphery|894|903</a:t>
            </a:r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Trained Solution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914400"/>
            <a:ext cx="4114800" cy="51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817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"/>
            <a:ext cx="81317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What is an Annotation?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used humans to classify data by associating it with</a:t>
            </a:r>
            <a:endParaRPr lang="en-US" dirty="0"/>
          </a:p>
          <a:p>
            <a:pPr lvl="1"/>
            <a:r>
              <a:rPr lang="en-US" dirty="0"/>
              <a:t>a common concept or </a:t>
            </a:r>
            <a:r>
              <a:rPr lang="en-US" dirty="0" smtClean="0"/>
              <a:t>meaning is </a:t>
            </a:r>
            <a:r>
              <a:rPr lang="en-US" dirty="0"/>
              <a:t>called annotation.</a:t>
            </a:r>
          </a:p>
          <a:p>
            <a:endParaRPr lang="en-US" dirty="0" smtClean="0"/>
          </a:p>
          <a:p>
            <a:pPr lvl="1"/>
            <a:r>
              <a:rPr lang="en-US" dirty="0"/>
              <a:t>Text Annotation is the process of marking up relevant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meaningful concepts with application/domain specific meanings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742950" lvl="2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Why </a:t>
            </a:r>
            <a:r>
              <a:rPr lang="en-US" b="1" dirty="0">
                <a:solidFill>
                  <a:srgbClr val="0070C0"/>
                </a:solidFill>
              </a:rPr>
              <a:t>do we need to do it?</a:t>
            </a:r>
          </a:p>
          <a:p>
            <a:pPr marL="457200" lvl="2"/>
            <a:endParaRPr lang="en-US" dirty="0" smtClean="0"/>
          </a:p>
          <a:p>
            <a:pPr marL="457200" lvl="2"/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reason for annotation is </a:t>
            </a:r>
            <a:r>
              <a:rPr lang="en-US" dirty="0"/>
              <a:t>to have </a:t>
            </a:r>
            <a:r>
              <a:rPr lang="en-US" dirty="0" smtClean="0"/>
              <a:t>relevant text within documents</a:t>
            </a:r>
          </a:p>
          <a:p>
            <a:pPr marL="457200" lvl="2"/>
            <a:r>
              <a:rPr lang="en-US" dirty="0" smtClean="0"/>
              <a:t>tagged with concepts </a:t>
            </a:r>
            <a:r>
              <a:rPr lang="en-US" dirty="0"/>
              <a:t>that </a:t>
            </a:r>
            <a:r>
              <a:rPr lang="en-US" dirty="0" smtClean="0"/>
              <a:t>can be interpreted </a:t>
            </a:r>
            <a:r>
              <a:rPr lang="en-US" dirty="0"/>
              <a:t>by humans </a:t>
            </a:r>
            <a:r>
              <a:rPr lang="en-US" dirty="0" smtClean="0"/>
              <a:t>implicitly</a:t>
            </a:r>
          </a:p>
          <a:p>
            <a:pPr marL="457200" lvl="2"/>
            <a:r>
              <a:rPr lang="en-US" dirty="0"/>
              <a:t>o</a:t>
            </a:r>
            <a:r>
              <a:rPr lang="en-US" dirty="0" smtClean="0"/>
              <a:t>r by software tools like RapTAT</a:t>
            </a:r>
          </a:p>
          <a:p>
            <a:pPr marL="457200" lvl="2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11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7999" y="468868"/>
            <a:ext cx="31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RapTAT Annotation Process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3886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Input file for annotation: </a:t>
            </a:r>
            <a:r>
              <a:rPr lang="en-US" sz="1600" dirty="0"/>
              <a:t>M</a:t>
            </a:r>
            <a:r>
              <a:rPr lang="en-US" sz="1600" dirty="0" smtClean="0"/>
              <a:t>edical notes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Load </a:t>
            </a:r>
            <a:r>
              <a:rPr lang="en-US" sz="1600" dirty="0">
                <a:solidFill>
                  <a:srgbClr val="0070C0"/>
                </a:solidFill>
              </a:rPr>
              <a:t>trained solution </a:t>
            </a:r>
            <a:r>
              <a:rPr lang="en-US" sz="1600" dirty="0" smtClean="0">
                <a:solidFill>
                  <a:srgbClr val="0070C0"/>
                </a:solidFill>
              </a:rPr>
              <a:t>file: </a:t>
            </a:r>
            <a:r>
              <a:rPr lang="en-US" sz="1600" dirty="0" smtClean="0"/>
              <a:t>.Soln bin file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Load OpenNLP </a:t>
            </a:r>
            <a:r>
              <a:rPr lang="en-US" sz="1600" dirty="0">
                <a:solidFill>
                  <a:srgbClr val="0070C0"/>
                </a:solidFill>
              </a:rPr>
              <a:t>Extracted </a:t>
            </a:r>
            <a:r>
              <a:rPr lang="en-US" sz="1600" dirty="0" smtClean="0">
                <a:solidFill>
                  <a:srgbClr val="0070C0"/>
                </a:solidFill>
              </a:rPr>
              <a:t>Phrases: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patient</a:t>
            </a:r>
          </a:p>
          <a:p>
            <a:r>
              <a:rPr lang="en-US" sz="1200" dirty="0"/>
              <a:t>was brought</a:t>
            </a:r>
          </a:p>
          <a:p>
            <a:r>
              <a:rPr lang="en-US" sz="1200" dirty="0"/>
              <a:t>to the operating room placed in the supine position </a:t>
            </a:r>
            <a:endParaRPr lang="en-US" sz="1200" dirty="0" smtClean="0"/>
          </a:p>
          <a:p>
            <a:r>
              <a:rPr lang="en-US" sz="1200" dirty="0" smtClean="0"/>
              <a:t>Local </a:t>
            </a:r>
            <a:r>
              <a:rPr lang="en-US" sz="1200" dirty="0"/>
              <a:t>anesthesia </a:t>
            </a:r>
            <a:endParaRPr lang="en-US" sz="1200" dirty="0" smtClean="0"/>
          </a:p>
          <a:p>
            <a:r>
              <a:rPr lang="en-US" sz="1200" dirty="0" smtClean="0"/>
              <a:t>was </a:t>
            </a:r>
            <a:r>
              <a:rPr lang="en-US" sz="1200" dirty="0"/>
              <a:t>induced with a retrobulbar injection </a:t>
            </a:r>
          </a:p>
          <a:p>
            <a:r>
              <a:rPr lang="en-US" sz="1200" dirty="0"/>
              <a:t>of 2 % Xylocaine mixed 1:1 </a:t>
            </a:r>
          </a:p>
          <a:p>
            <a:r>
              <a:rPr lang="en-US" sz="1200" dirty="0"/>
              <a:t>with 0.75 % Marcaine with Wydase The eye was prepared draped in the usual sterile fashion </a:t>
            </a:r>
            <a:r>
              <a:rPr lang="en-US" sz="1200" dirty="0" smtClean="0"/>
              <a:t>incisions </a:t>
            </a:r>
            <a:r>
              <a:rPr lang="en-US" sz="1200" dirty="0"/>
              <a:t>were made</a:t>
            </a:r>
          </a:p>
          <a:p>
            <a:r>
              <a:rPr lang="en-US" sz="1200" dirty="0"/>
              <a:t>nasally and temporally </a:t>
            </a:r>
          </a:p>
          <a:p>
            <a:r>
              <a:rPr lang="en-US" sz="1200" dirty="0"/>
              <a:t>a 4-mm infusion cannula </a:t>
            </a:r>
            <a:endParaRPr lang="en-US" sz="12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Annotations done by RapTAT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with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Newspaper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between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nasally and temporally </a:t>
            </a:r>
            <a:r>
              <a:rPr lang="en-US" sz="1200" dirty="0">
                <a:solidFill>
                  <a:srgbClr val="7030A0"/>
                </a:solidFill>
              </a:rPr>
              <a:t>Newspaper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into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to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using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Newspaper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Organization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were performed </a:t>
            </a:r>
            <a:r>
              <a:rPr lang="en-US" sz="1200" dirty="0" smtClean="0">
                <a:solidFill>
                  <a:srgbClr val="7030A0"/>
                </a:solidFill>
              </a:rPr>
              <a:t>Organization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495800" y="609600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FF0000"/>
                </a:solidFill>
              </a:rPr>
              <a:t>Phrases Identified by </a:t>
            </a:r>
            <a:r>
              <a:rPr lang="en-US" sz="1400" dirty="0" smtClean="0">
                <a:solidFill>
                  <a:srgbClr val="FF0000"/>
                </a:solidFill>
              </a:rPr>
              <a:t>OpenNLP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7030A0"/>
                </a:solidFill>
              </a:rPr>
              <a:t>Concepts tagged by RapTAT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914400"/>
            <a:ext cx="44958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78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765176" cy="222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1" y="1471640"/>
            <a:ext cx="4800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&lt;?xml version="1.0" encoding="UTF-8"?&gt;</a:t>
            </a:r>
          </a:p>
          <a:p>
            <a:r>
              <a:rPr lang="en-US" sz="1600" dirty="0"/>
              <a:t>&lt;annotations textSource="ascii_LF.txt"&gt;</a:t>
            </a:r>
          </a:p>
          <a:p>
            <a:r>
              <a:rPr lang="en-US" sz="1600" dirty="0"/>
              <a:t> </a:t>
            </a:r>
            <a:r>
              <a:rPr lang="en-US" sz="1600" b="1" dirty="0">
                <a:hlinkClick r:id="" action="ppaction://hlinkfile"/>
              </a:rPr>
              <a:t>-</a:t>
            </a:r>
            <a:r>
              <a:rPr lang="en-US" sz="1600" dirty="0"/>
              <a:t> &lt;annotation&gt;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&lt;mention id="</a:t>
            </a:r>
            <a:r>
              <a:rPr lang="en-US" sz="1600" b="1" dirty="0"/>
              <a:t>RAPTAT_INSTANCE_47499348755</a:t>
            </a:r>
            <a:r>
              <a:rPr lang="en-US" sz="1600" dirty="0"/>
              <a:t>" /&gt; 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&lt;annotator id="</a:t>
            </a:r>
            <a:r>
              <a:rPr lang="en-US" sz="1600" b="1" dirty="0"/>
              <a:t>RAPTAT</a:t>
            </a:r>
            <a:r>
              <a:rPr lang="en-US" sz="1600" dirty="0"/>
              <a:t>" /&gt; 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&lt;span start="</a:t>
            </a:r>
            <a:r>
              <a:rPr lang="en-US" sz="1600" b="1" dirty="0"/>
              <a:t>683</a:t>
            </a:r>
            <a:r>
              <a:rPr lang="en-US" sz="1600" dirty="0"/>
              <a:t>" end="</a:t>
            </a:r>
            <a:r>
              <a:rPr lang="en-US" sz="1600" b="1" dirty="0"/>
              <a:t>697</a:t>
            </a:r>
            <a:r>
              <a:rPr lang="en-US" sz="1600" dirty="0"/>
              <a:t>" /&gt; 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&lt;spannedText&gt;</a:t>
            </a:r>
            <a:r>
              <a:rPr lang="en-US" sz="1600" b="1" dirty="0"/>
              <a:t>were performed</a:t>
            </a:r>
            <a:r>
              <a:rPr lang="en-US" sz="1600" dirty="0"/>
              <a:t>&lt;/spannedText&gt; 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&lt;/annotation&gt;</a:t>
            </a:r>
          </a:p>
          <a:p>
            <a:r>
              <a:rPr lang="en-US" sz="1600" b="1" dirty="0">
                <a:hlinkClick r:id="" action="ppaction://hlinkfile"/>
              </a:rPr>
              <a:t>-</a:t>
            </a:r>
            <a:r>
              <a:rPr lang="en-US" sz="1600" dirty="0"/>
              <a:t> &lt;classMention id="</a:t>
            </a:r>
            <a:r>
              <a:rPr lang="en-US" sz="1600" b="1" dirty="0"/>
              <a:t>RAPTAT_INSTANCE_47499348755</a:t>
            </a:r>
            <a:r>
              <a:rPr lang="en-US" sz="1600" dirty="0"/>
              <a:t>"&gt;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</a:t>
            </a:r>
            <a:r>
              <a:rPr lang="en-US" sz="1600" dirty="0" smtClean="0"/>
              <a:t>mentionClass</a:t>
            </a:r>
            <a:r>
              <a:rPr lang="en-US" sz="1600" dirty="0"/>
              <a:t> </a:t>
            </a:r>
            <a:r>
              <a:rPr lang="en-US" sz="1600" dirty="0" smtClean="0"/>
              <a:t>id</a:t>
            </a:r>
            <a:r>
              <a:rPr lang="en-US" sz="1600" dirty="0"/>
              <a:t>="</a:t>
            </a:r>
            <a:r>
              <a:rPr lang="en-US" sz="1600" b="1" dirty="0"/>
              <a:t>Organization</a:t>
            </a:r>
            <a:r>
              <a:rPr lang="en-US" sz="1600" dirty="0"/>
              <a:t>"&gt;</a:t>
            </a:r>
            <a:r>
              <a:rPr lang="en-US" sz="1600" b="1" dirty="0"/>
              <a:t>Organization</a:t>
            </a:r>
            <a:r>
              <a:rPr lang="en-US" sz="1600" dirty="0"/>
              <a:t>&lt;/mentionClass&gt; </a:t>
            </a:r>
          </a:p>
          <a:p>
            <a:r>
              <a:rPr lang="en-US" sz="1600" b="1" dirty="0"/>
              <a:t> </a:t>
            </a:r>
            <a:r>
              <a:rPr lang="en-US" sz="1600" dirty="0"/>
              <a:t> &lt;/classMention&gt;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609600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Annotations exported in Knowtator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XML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20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12837"/>
            <a:ext cx="59436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29399" y="537882"/>
            <a:ext cx="562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RapTAT annotations displayed in Protégé/Knowtator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98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"/>
            <a:ext cx="648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RapTAT Architecture (NLP Pipeline and Machine Learning)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7932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00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0212"/>
            <a:ext cx="78486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91552" y="348734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Application GUI Layer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23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120134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RapTAT Layer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53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2175"/>
            <a:ext cx="8915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609600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Application Programming Interface Layer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8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066800"/>
            <a:ext cx="72444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		Ongoing &amp; Future Development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RapTAT integration into Ehost NLP annotation tool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Implementation of Decision Tree Machine learning algorithm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Training on and Annotating on PTSD documents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Integration of RapTAT with a variety of Open source NLP systems</a:t>
            </a:r>
          </a:p>
          <a:p>
            <a:r>
              <a:rPr lang="en-US" dirty="0" smtClean="0"/>
              <a:t> 	including Ytex, cTAKES and Hitex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95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8382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Acknowledgements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2383050"/>
            <a:ext cx="4419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1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AutoShape 2" descr="https://email.mc.vanderbilt.edu/owa/attachment.ashx?id=RgAAAACwEH5tDbmrRYQ%2fpWmsTCw6BwBUEBCJtofXTJK%2bOGGFSxYLABPLvY7UAABUEBCJtofXTJK%2bOGGFSxYLABSzYSEgAAAJ&amp;attcnt=1&amp;attid0=EADU7oAu0N%2bvSZUyPft%2bwTr9"/>
          <p:cNvSpPr>
            <a:spLocks noChangeAspect="1" noChangeArrowheads="1"/>
          </p:cNvSpPr>
          <p:nvPr/>
        </p:nvSpPr>
        <p:spPr bwMode="auto">
          <a:xfrm>
            <a:off x="1905000" y="1752600"/>
            <a:ext cx="4610100" cy="1771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1447800"/>
            <a:ext cx="4572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Michael Matheny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Theodore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Speroff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Steven Brown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Dario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Giuse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Glenn T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Gobbel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Ruth Reeves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Lalit Nookala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Funding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 Informatics Fellowship 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Gobbel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Vanderbilt Dept. of Biomedical Informatics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 HSR&amp;D CHIR Center Grant 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Samore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 HSR&amp;D CDP-09-387 (Matheny)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52400"/>
            <a:ext cx="7772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/>
            <a:r>
              <a:rPr lang="en-US" dirty="0" smtClean="0"/>
              <a:t>			</a:t>
            </a:r>
          </a:p>
          <a:p>
            <a:pPr marL="457200" lvl="2"/>
            <a:r>
              <a:rPr lang="en-US" sz="2000" b="1" dirty="0" smtClean="0">
                <a:solidFill>
                  <a:srgbClr val="0070C0"/>
                </a:solidFill>
              </a:rPr>
              <a:t>			Human Vs. Machine</a:t>
            </a:r>
          </a:p>
          <a:p>
            <a:pPr marL="457200" lvl="2"/>
            <a:endParaRPr lang="en-US" dirty="0" smtClean="0"/>
          </a:p>
          <a:p>
            <a:pPr marL="742950" lvl="2" indent="-285750">
              <a:buFont typeface="Wingdings" pitchFamily="2" charset="2"/>
              <a:buChar char="§"/>
            </a:pPr>
            <a:r>
              <a:rPr lang="en-US" dirty="0" smtClean="0"/>
              <a:t>Humans </a:t>
            </a:r>
            <a:r>
              <a:rPr lang="en-US" dirty="0"/>
              <a:t>manually annotating and analyzing large amounts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Advantages</a:t>
            </a:r>
            <a:endParaRPr lang="en-US" i="1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 smtClean="0"/>
              <a:t>Human ability to </a:t>
            </a:r>
            <a:r>
              <a:rPr lang="en-US" sz="1500" dirty="0"/>
              <a:t>detect </a:t>
            </a:r>
            <a:r>
              <a:rPr lang="en-US" sz="1500" dirty="0" smtClean="0"/>
              <a:t>context and ambiguity</a:t>
            </a:r>
            <a:endParaRPr lang="en-US" sz="1500" dirty="0"/>
          </a:p>
          <a:p>
            <a:pPr lvl="3"/>
            <a:endParaRPr lang="en-US" sz="1500" dirty="0"/>
          </a:p>
          <a:p>
            <a:r>
              <a:rPr lang="en-US" dirty="0"/>
              <a:t>	</a:t>
            </a:r>
            <a:r>
              <a:rPr lang="en-US" i="1" dirty="0"/>
              <a:t>Disadvantages</a:t>
            </a:r>
          </a:p>
          <a:p>
            <a:pPr marL="1657350" lvl="6" indent="-285750">
              <a:buFont typeface="Arial" pitchFamily="34" charset="0"/>
              <a:buChar char="•"/>
            </a:pPr>
            <a:r>
              <a:rPr lang="en-US" sz="1500" dirty="0"/>
              <a:t>Expensive</a:t>
            </a:r>
          </a:p>
          <a:p>
            <a:pPr marL="1657350" lvl="6" indent="-285750">
              <a:buFont typeface="Arial" pitchFamily="34" charset="0"/>
              <a:buChar char="•"/>
            </a:pPr>
            <a:r>
              <a:rPr lang="en-US" sz="1500" dirty="0"/>
              <a:t>Time </a:t>
            </a:r>
            <a:r>
              <a:rPr lang="en-US" sz="1500" dirty="0" smtClean="0"/>
              <a:t>intensive task</a:t>
            </a:r>
            <a:endParaRPr lang="en-US" sz="1500" dirty="0"/>
          </a:p>
          <a:p>
            <a:pPr marL="1657350" lvl="6" indent="-285750">
              <a:buFont typeface="Arial" pitchFamily="34" charset="0"/>
              <a:buChar char="•"/>
            </a:pPr>
            <a:r>
              <a:rPr lang="en-US" sz="1500" dirty="0"/>
              <a:t>Error prone due to annotator level of familiarity and training in the </a:t>
            </a:r>
            <a:r>
              <a:rPr lang="en-US" sz="1500" dirty="0" smtClean="0"/>
              <a:t>domain/ field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Machine Supported Annotation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Advantages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 smtClean="0"/>
              <a:t>Tools </a:t>
            </a:r>
            <a:r>
              <a:rPr lang="en-US" sz="1500" dirty="0"/>
              <a:t>help to annotate large amounts of </a:t>
            </a:r>
            <a:r>
              <a:rPr lang="en-US" sz="1500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 smtClean="0"/>
              <a:t>Faster than humans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500" dirty="0" smtClean="0"/>
              <a:t>Less expensive</a:t>
            </a:r>
          </a:p>
          <a:p>
            <a:pPr lvl="2"/>
            <a:endParaRPr lang="en-US" sz="1500" dirty="0" smtClean="0"/>
          </a:p>
          <a:p>
            <a:pPr lvl="2"/>
            <a:r>
              <a:rPr lang="en-US" i="1" dirty="0"/>
              <a:t>Disadvantages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/>
              <a:t>Amount of training required for the tool to be able to achieve high performance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/>
              <a:t>Ambiguity of concepts must be identified and handled by the tool correctly.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500" dirty="0"/>
              <a:t>Identification of new concepts that can be added to the schema/ontology</a:t>
            </a:r>
            <a:r>
              <a:rPr lang="en-US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3850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838200"/>
            <a:ext cx="7315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Machine annotation </a:t>
            </a:r>
            <a:r>
              <a:rPr lang="en-US" dirty="0"/>
              <a:t>systems can be classified into 2 primary </a:t>
            </a:r>
            <a:r>
              <a:rPr lang="en-US" dirty="0" smtClean="0"/>
              <a:t>categories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Pattern based systems</a:t>
            </a:r>
          </a:p>
          <a:p>
            <a:pPr lvl="1"/>
            <a:r>
              <a:rPr lang="en-US" sz="1500" dirty="0" smtClean="0"/>
              <a:t>Pattern Discovery and Rule-based pattern recognition</a:t>
            </a:r>
          </a:p>
          <a:p>
            <a:endParaRPr lang="en-US" sz="1500" dirty="0" smtClean="0"/>
          </a:p>
          <a:p>
            <a:pPr lvl="1"/>
            <a:r>
              <a:rPr lang="en-US" sz="1500" dirty="0" smtClean="0"/>
              <a:t>Examples: 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GATE (General Architecture for Text </a:t>
            </a:r>
            <a:r>
              <a:rPr lang="en-US" sz="1500" dirty="0"/>
              <a:t>Engineering</a:t>
            </a:r>
            <a:r>
              <a:rPr lang="en-US" sz="1500" dirty="0" smtClean="0"/>
              <a:t>) - </a:t>
            </a:r>
            <a:r>
              <a:rPr lang="en-US" sz="1500" dirty="0"/>
              <a:t>JAPE  P</a:t>
            </a:r>
            <a:r>
              <a:rPr lang="en-US" sz="1500" dirty="0" smtClean="0"/>
              <a:t>attern </a:t>
            </a:r>
            <a:r>
              <a:rPr lang="en-US" sz="1500" dirty="0"/>
              <a:t>recognition tool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YTex -  DocumentAnalyser  tool</a:t>
            </a:r>
            <a:endParaRPr lang="en-US" sz="1500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Machine </a:t>
            </a:r>
            <a:r>
              <a:rPr lang="en-US" b="1" dirty="0">
                <a:solidFill>
                  <a:srgbClr val="0070C0"/>
                </a:solidFill>
              </a:rPr>
              <a:t>learning based </a:t>
            </a:r>
            <a:r>
              <a:rPr lang="en-US" b="1" dirty="0" smtClean="0">
                <a:solidFill>
                  <a:srgbClr val="0070C0"/>
                </a:solidFill>
              </a:rPr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Statistical methods to predict the occurrence of text within the documents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Probability 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Induction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8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6096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Why do we need RapTAT for Annotating Documents?</a:t>
            </a:r>
          </a:p>
          <a:p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RapTAT can handle large amounts of data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Real time </a:t>
            </a:r>
            <a:r>
              <a:rPr lang="en-US" dirty="0" smtClean="0"/>
              <a:t>performance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Adaptability to any domain</a:t>
            </a:r>
          </a:p>
          <a:p>
            <a:pPr lvl="2"/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High efficiency and accuracy</a:t>
            </a:r>
          </a:p>
          <a:p>
            <a:pPr lvl="2"/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Ease of use</a:t>
            </a:r>
          </a:p>
          <a:p>
            <a:pPr lvl="2"/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Works as a plugin to assist with annotation tools  such  as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500" dirty="0" err="1" smtClean="0"/>
              <a:t>Knowtator</a:t>
            </a:r>
            <a:r>
              <a:rPr lang="en-US" sz="1500" dirty="0" smtClean="0"/>
              <a:t>/Protégé, GATE, UIMA 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500" dirty="0" smtClean="0"/>
              <a:t>EHOST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06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066800"/>
            <a:ext cx="71271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 smtClean="0">
                <a:solidFill>
                  <a:srgbClr val="0070C0"/>
                </a:solidFill>
              </a:rPr>
              <a:t>More about RapTAT…</a:t>
            </a:r>
          </a:p>
          <a:p>
            <a:pPr lvl="2"/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RapTAT uses </a:t>
            </a:r>
            <a:r>
              <a:rPr lang="en-US" dirty="0"/>
              <a:t>a multi-strategic approach combining </a:t>
            </a:r>
            <a:r>
              <a:rPr lang="en-US" dirty="0" smtClean="0"/>
              <a:t>both</a:t>
            </a:r>
          </a:p>
          <a:p>
            <a:pPr lvl="3"/>
            <a:r>
              <a:rPr lang="en-US" sz="1500" dirty="0"/>
              <a:t>P</a:t>
            </a:r>
            <a:r>
              <a:rPr lang="en-US" sz="1500" dirty="0" smtClean="0"/>
              <a:t>attern </a:t>
            </a:r>
            <a:r>
              <a:rPr lang="en-US" sz="1500" dirty="0"/>
              <a:t>based (GATE </a:t>
            </a:r>
            <a:r>
              <a:rPr lang="en-US" sz="1500" dirty="0" smtClean="0"/>
              <a:t>–Open NLP) &amp; Machine learning approaches –(Bayesian algorithms) to </a:t>
            </a:r>
            <a:r>
              <a:rPr lang="en-US" sz="1500" dirty="0"/>
              <a:t>harness the advantages offered by </a:t>
            </a:r>
            <a:r>
              <a:rPr lang="en-US" sz="1500" dirty="0" smtClean="0"/>
              <a:t>both systems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RapTAT learns through human annotated training data with labeled phrases</a:t>
            </a:r>
          </a:p>
          <a:p>
            <a:pPr lvl="3"/>
            <a:r>
              <a:rPr lang="en-US" sz="1600" dirty="0" smtClean="0"/>
              <a:t>Higher the number of training documents, higher is the performance close to 98% F-measure with at least 1000 training documents</a:t>
            </a:r>
          </a:p>
          <a:p>
            <a:pPr lvl="3"/>
            <a:endParaRPr lang="en-US" sz="1500" dirty="0" smtClean="0"/>
          </a:p>
          <a:p>
            <a:pPr lvl="3"/>
            <a:endParaRPr lang="en-US" sz="1200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84859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en-US" b="1" dirty="0" smtClean="0">
                <a:solidFill>
                  <a:srgbClr val="0070C0"/>
                </a:solidFill>
              </a:rPr>
              <a:t>Performance Analysis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Input</a:t>
            </a:r>
            <a:endParaRPr lang="en-US" b="1" dirty="0"/>
          </a:p>
          <a:p>
            <a:r>
              <a:rPr lang="en-US" dirty="0" smtClean="0"/>
              <a:t>CSV Files containing Phrases and Concepts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Bootstrap Analysis</a:t>
            </a:r>
          </a:p>
          <a:p>
            <a:r>
              <a:rPr lang="en-US" dirty="0"/>
              <a:t>Random sample with replacement taken of </a:t>
            </a:r>
            <a:r>
              <a:rPr lang="en-US" dirty="0" smtClean="0"/>
              <a:t>all </a:t>
            </a:r>
            <a:r>
              <a:rPr lang="en-US" dirty="0"/>
              <a:t>documents in corpus (2,860 docs)</a:t>
            </a:r>
          </a:p>
          <a:p>
            <a:r>
              <a:rPr lang="en-US" dirty="0" smtClean="0"/>
              <a:t>Scored </a:t>
            </a:r>
            <a:r>
              <a:rPr lang="en-US" dirty="0"/>
              <a:t>true positives (TP), false positives (FP), and false negatives (</a:t>
            </a:r>
            <a:r>
              <a:rPr lang="en-US" dirty="0" smtClean="0"/>
              <a:t>NP) after 1000</a:t>
            </a:r>
          </a:p>
          <a:p>
            <a:r>
              <a:rPr lang="en-US" dirty="0" smtClean="0"/>
              <a:t>iterations</a:t>
            </a:r>
            <a:endParaRPr lang="en-US" dirty="0"/>
          </a:p>
          <a:p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Overall Performance</a:t>
            </a:r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i="1" dirty="0" smtClean="0"/>
              <a:t>F Measure: </a:t>
            </a:r>
            <a:r>
              <a:rPr lang="en-US" dirty="0" smtClean="0"/>
              <a:t>0.95 </a:t>
            </a:r>
            <a:r>
              <a:rPr lang="en-US" dirty="0"/>
              <a:t>– </a:t>
            </a:r>
            <a:r>
              <a:rPr lang="en-US" dirty="0" smtClean="0"/>
              <a:t>0.97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15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093694"/>
            <a:ext cx="64595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Annotating with RapTAT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1. </a:t>
            </a:r>
            <a:r>
              <a:rPr lang="en-US" i="1" dirty="0" smtClean="0"/>
              <a:t>Training</a:t>
            </a:r>
            <a:r>
              <a:rPr lang="en-US" dirty="0" smtClean="0"/>
              <a:t> the Machine Learning Algorithm in RapTAT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i="1" dirty="0" smtClean="0"/>
              <a:t>Evaluating</a:t>
            </a:r>
            <a:r>
              <a:rPr lang="en-US" dirty="0" smtClean="0"/>
              <a:t> the System</a:t>
            </a:r>
          </a:p>
          <a:p>
            <a:endParaRPr lang="en-US" dirty="0"/>
          </a:p>
          <a:p>
            <a:r>
              <a:rPr lang="en-US" dirty="0" smtClean="0"/>
              <a:t>3. Performance Measurement and continued training to reach</a:t>
            </a:r>
          </a:p>
          <a:p>
            <a:r>
              <a:rPr lang="en-US" dirty="0" smtClean="0"/>
              <a:t>	desired level of </a:t>
            </a:r>
            <a:r>
              <a:rPr lang="en-US" i="1" dirty="0" smtClean="0"/>
              <a:t>proficiency</a:t>
            </a:r>
          </a:p>
          <a:p>
            <a:endParaRPr lang="en-US" dirty="0"/>
          </a:p>
          <a:p>
            <a:r>
              <a:rPr lang="en-US" dirty="0" smtClean="0"/>
              <a:t>4. Independent </a:t>
            </a:r>
            <a:r>
              <a:rPr lang="en-US" i="1" dirty="0" smtClean="0"/>
              <a:t>Annotations</a:t>
            </a:r>
            <a:r>
              <a:rPr lang="en-US" dirty="0" smtClean="0"/>
              <a:t> on free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2381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2894" y="914400"/>
            <a:ext cx="51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Training the RapTAT Machine Annotation Tool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68580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Input and output </a:t>
            </a:r>
            <a:r>
              <a:rPr lang="en-US" dirty="0" smtClean="0"/>
              <a:t>formats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500" dirty="0" smtClean="0"/>
              <a:t>CSV, Text and XML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Algorithms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500" dirty="0" smtClean="0"/>
              <a:t>Naïve Bayes Algorithm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500" dirty="0" smtClean="0"/>
              <a:t>Non-Naïve </a:t>
            </a:r>
            <a:r>
              <a:rPr lang="en-US" sz="1500" dirty="0" err="1" smtClean="0"/>
              <a:t>Bayes</a:t>
            </a:r>
            <a:r>
              <a:rPr lang="en-US" sz="1500" dirty="0" smtClean="0"/>
              <a:t> Algorithm</a:t>
            </a:r>
          </a:p>
          <a:p>
            <a:pPr marL="742950" lvl="1" indent="-285750"/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Creation of  a  Solution file</a:t>
            </a:r>
          </a:p>
          <a:p>
            <a:pPr lvl="1"/>
            <a:r>
              <a:rPr lang="en-US" sz="1500" dirty="0" smtClean="0"/>
              <a:t>Identifying probable concepts for a given phrase within a file containing free text using statistical algorithms. This solution file can be used for annotation by RapTAT or by </a:t>
            </a:r>
            <a:r>
              <a:rPr lang="en-US" sz="1600" dirty="0" smtClean="0"/>
              <a:t>GATE </a:t>
            </a:r>
            <a:r>
              <a:rPr lang="en-US" sz="1600" dirty="0"/>
              <a:t>/</a:t>
            </a:r>
            <a:r>
              <a:rPr lang="en-US" sz="1600" dirty="0" smtClean="0"/>
              <a:t>UIMA </a:t>
            </a:r>
            <a:r>
              <a:rPr lang="en-US" sz="1600" dirty="0"/>
              <a:t>pipeline for matching phrases to concepts</a:t>
            </a:r>
            <a:endParaRPr lang="en-US" sz="1500" dirty="0" smtClean="0"/>
          </a:p>
          <a:p>
            <a:pPr lvl="1"/>
            <a:endParaRPr lang="en-US" sz="1500" dirty="0" smtClean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41444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2513</TotalTime>
  <Words>1032</Words>
  <Application>Microsoft Office PowerPoint</Application>
  <PresentationFormat>On-screen Show (4:3)</PresentationFormat>
  <Paragraphs>404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RapTAT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VUMC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RapTAT</dc:title>
  <dc:creator>Jayaramaraja, Shrimalini</dc:creator>
  <cp:lastModifiedBy>EIE Desktop Technologies</cp:lastModifiedBy>
  <cp:revision>267</cp:revision>
  <dcterms:created xsi:type="dcterms:W3CDTF">2011-11-07T21:42:56Z</dcterms:created>
  <dcterms:modified xsi:type="dcterms:W3CDTF">2011-12-19T17:18:58Z</dcterms:modified>
</cp:coreProperties>
</file>