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8F36-C0E0-4019-B808-B839A000F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D3821-C535-4A36-A5B6-E7EE8DD0C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D6D78D-1324-44C4-8156-5C0714B241D7}"/>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5" name="Footer Placeholder 4">
            <a:extLst>
              <a:ext uri="{FF2B5EF4-FFF2-40B4-BE49-F238E27FC236}">
                <a16:creationId xmlns:a16="http://schemas.microsoft.com/office/drawing/2014/main" id="{355BB53A-0A19-4510-864A-94F0619F7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EE9DA-E4BE-4E71-B73B-D2C69228B601}"/>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202737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CAD1-26D6-465D-B4C2-1D19F4AE09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330293-DEE5-4236-92A0-E35C678E9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46EE8-C31C-4AD6-99B3-C97CE863BCDB}"/>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5" name="Footer Placeholder 4">
            <a:extLst>
              <a:ext uri="{FF2B5EF4-FFF2-40B4-BE49-F238E27FC236}">
                <a16:creationId xmlns:a16="http://schemas.microsoft.com/office/drawing/2014/main" id="{CE6CA71D-03EA-4E95-AD6A-CC4CBAF06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8ADBD-7608-4C32-A637-93A1B330CA87}"/>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54076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A714DE-9CEC-4A85-9F21-4DA5104156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82C8EF-D479-475D-962A-9931BCFB9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D6C10-8D48-4F2B-B260-B652CDB0A2AD}"/>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5" name="Footer Placeholder 4">
            <a:extLst>
              <a:ext uri="{FF2B5EF4-FFF2-40B4-BE49-F238E27FC236}">
                <a16:creationId xmlns:a16="http://schemas.microsoft.com/office/drawing/2014/main" id="{64E62E2B-8AE5-4603-807A-A4C756829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7F467-C44F-43DB-8984-0CB2394AB8A4}"/>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137133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FBA4-6DF2-4327-8A07-8C5F7CB2F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F3016-15BE-44C0-AD25-910AB2CDFC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262E0-7CF0-4D43-8B3B-14A41C92E70F}"/>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5" name="Footer Placeholder 4">
            <a:extLst>
              <a:ext uri="{FF2B5EF4-FFF2-40B4-BE49-F238E27FC236}">
                <a16:creationId xmlns:a16="http://schemas.microsoft.com/office/drawing/2014/main" id="{5E07BCBB-3E9B-4BC2-B5E9-B101E32BE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8EEA0-434E-4AA8-B4D2-9B93CDEB7EDD}"/>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10716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C1E76-9C88-40CB-9BA8-0DD2AE5B7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BF804-8574-4411-87C9-BB3DA862E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6809F-A615-4A07-9D9A-67601B1D9A62}"/>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5" name="Footer Placeholder 4">
            <a:extLst>
              <a:ext uri="{FF2B5EF4-FFF2-40B4-BE49-F238E27FC236}">
                <a16:creationId xmlns:a16="http://schemas.microsoft.com/office/drawing/2014/main" id="{B48DAEFA-7AAF-4CC2-A50F-771777A32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37589-B6CD-48A8-8D0A-5AE11DAA8410}"/>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74715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9D53-5641-4348-952B-343D0CA224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0C8D30-152D-4B0F-8316-A36BDD9C8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26372F-4BEE-48E8-B957-96E362C1EA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DB6143-BB5E-4019-86A9-DE030545C237}"/>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6" name="Footer Placeholder 5">
            <a:extLst>
              <a:ext uri="{FF2B5EF4-FFF2-40B4-BE49-F238E27FC236}">
                <a16:creationId xmlns:a16="http://schemas.microsoft.com/office/drawing/2014/main" id="{5B08A7C2-DB4A-4BEC-93C3-EB5BCC2BA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9DD01-B9D0-4D12-8907-516C11E8F941}"/>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3993982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A83F-F056-4920-9554-8BDC404C65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78BED3-1329-448E-B5C6-4A4DA9101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450DC-A2E8-4EFC-96DE-22C3AC9007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9302D-09AA-4CD5-B7D4-2100E7474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4C3D3-66F6-4A74-9C5F-612E12218D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69B61C-1C7D-4D79-88DB-AC01D20F8D10}"/>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8" name="Footer Placeholder 7">
            <a:extLst>
              <a:ext uri="{FF2B5EF4-FFF2-40B4-BE49-F238E27FC236}">
                <a16:creationId xmlns:a16="http://schemas.microsoft.com/office/drawing/2014/main" id="{9691F98F-9F8C-404F-9900-E1D30F008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257C14-D16F-4A5D-81F6-00429EB1D9DA}"/>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366837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6CEB-62AF-445F-9832-77572B78DC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6825F-D9A0-48CF-A52C-20C06F507853}"/>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4" name="Footer Placeholder 3">
            <a:extLst>
              <a:ext uri="{FF2B5EF4-FFF2-40B4-BE49-F238E27FC236}">
                <a16:creationId xmlns:a16="http://schemas.microsoft.com/office/drawing/2014/main" id="{FF9A51AC-66BE-40F0-B445-43D5D7C5C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1B662-F3F8-40D7-A21C-84A3DA3DE00C}"/>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79305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F9788-77BB-4B63-8B75-F9E2DB92E80C}"/>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3" name="Footer Placeholder 2">
            <a:extLst>
              <a:ext uri="{FF2B5EF4-FFF2-40B4-BE49-F238E27FC236}">
                <a16:creationId xmlns:a16="http://schemas.microsoft.com/office/drawing/2014/main" id="{425DDB63-4BBC-4C87-884E-F9270E32D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E4EF91-2E8E-4F61-BD9F-FABC880CF923}"/>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246274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9D3B-4561-4601-8667-76686E029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765CA-5A16-418E-A127-54A884698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F4C39-C034-40A5-AAA5-53F541294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EA6E6-2CD2-49BF-A900-2A061C9416FD}"/>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6" name="Footer Placeholder 5">
            <a:extLst>
              <a:ext uri="{FF2B5EF4-FFF2-40B4-BE49-F238E27FC236}">
                <a16:creationId xmlns:a16="http://schemas.microsoft.com/office/drawing/2014/main" id="{B238295D-9BAD-4145-8195-F1FDA5F27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BA742-2990-42CC-98D0-8F7968017B42}"/>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238952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A359-7840-405B-B63F-2968DC817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86C881-C89D-4D45-9131-88635C239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3F1226-9097-430D-8323-5B69CBF59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3665A-4A1B-4240-ABAA-B40194747DC6}"/>
              </a:ext>
            </a:extLst>
          </p:cNvPr>
          <p:cNvSpPr>
            <a:spLocks noGrp="1"/>
          </p:cNvSpPr>
          <p:nvPr>
            <p:ph type="dt" sz="half" idx="10"/>
          </p:nvPr>
        </p:nvSpPr>
        <p:spPr/>
        <p:txBody>
          <a:bodyPr/>
          <a:lstStyle/>
          <a:p>
            <a:fld id="{F71C73B5-9F49-41EE-AB73-C773199FAA89}" type="datetimeFigureOut">
              <a:rPr lang="en-US" smtClean="0"/>
              <a:t>23-May-22</a:t>
            </a:fld>
            <a:endParaRPr lang="en-US"/>
          </a:p>
        </p:txBody>
      </p:sp>
      <p:sp>
        <p:nvSpPr>
          <p:cNvPr id="6" name="Footer Placeholder 5">
            <a:extLst>
              <a:ext uri="{FF2B5EF4-FFF2-40B4-BE49-F238E27FC236}">
                <a16:creationId xmlns:a16="http://schemas.microsoft.com/office/drawing/2014/main" id="{390E25F7-E15A-4BA3-9FB4-42A4472A6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3DB84-E627-4BFB-A7D9-5751F1E49593}"/>
              </a:ext>
            </a:extLst>
          </p:cNvPr>
          <p:cNvSpPr>
            <a:spLocks noGrp="1"/>
          </p:cNvSpPr>
          <p:nvPr>
            <p:ph type="sldNum" sz="quarter" idx="12"/>
          </p:nvPr>
        </p:nvSpPr>
        <p:spPr/>
        <p:txBody>
          <a:bodyPr/>
          <a:lstStyle/>
          <a:p>
            <a:fld id="{A92CB9DA-E8C7-4CF2-B5CD-53EEB068A2A9}" type="slidenum">
              <a:rPr lang="en-US" smtClean="0"/>
              <a:t>‹#›</a:t>
            </a:fld>
            <a:endParaRPr lang="en-US"/>
          </a:p>
        </p:txBody>
      </p:sp>
    </p:spTree>
    <p:extLst>
      <p:ext uri="{BB962C8B-B14F-4D97-AF65-F5344CB8AC3E}">
        <p14:creationId xmlns:p14="http://schemas.microsoft.com/office/powerpoint/2010/main" val="188528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BF143-EDF1-46AC-B61C-588C04EDC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635CC6-12CB-436C-AC78-BA25F6E88B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F4AE9-DBB4-46B2-B1E4-12A185A7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C73B5-9F49-41EE-AB73-C773199FAA89}" type="datetimeFigureOut">
              <a:rPr lang="en-US" smtClean="0"/>
              <a:t>23-May-22</a:t>
            </a:fld>
            <a:endParaRPr lang="en-US"/>
          </a:p>
        </p:txBody>
      </p:sp>
      <p:sp>
        <p:nvSpPr>
          <p:cNvPr id="5" name="Footer Placeholder 4">
            <a:extLst>
              <a:ext uri="{FF2B5EF4-FFF2-40B4-BE49-F238E27FC236}">
                <a16:creationId xmlns:a16="http://schemas.microsoft.com/office/drawing/2014/main" id="{A4AE8A64-5329-4FCC-B24C-81B42358E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A8AF8B-5F80-4527-9906-1F02317875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CB9DA-E8C7-4CF2-B5CD-53EEB068A2A9}" type="slidenum">
              <a:rPr lang="en-US" smtClean="0"/>
              <a:t>‹#›</a:t>
            </a:fld>
            <a:endParaRPr lang="en-US"/>
          </a:p>
        </p:txBody>
      </p:sp>
    </p:spTree>
    <p:extLst>
      <p:ext uri="{BB962C8B-B14F-4D97-AF65-F5344CB8AC3E}">
        <p14:creationId xmlns:p14="http://schemas.microsoft.com/office/powerpoint/2010/main" val="419775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611C5-4329-4783-A105-76CEB720CAF8}"/>
              </a:ext>
            </a:extLst>
          </p:cNvPr>
          <p:cNvSpPr>
            <a:spLocks noGrp="1"/>
          </p:cNvSpPr>
          <p:nvPr>
            <p:ph type="title"/>
          </p:nvPr>
        </p:nvSpPr>
        <p:spPr/>
        <p:txBody>
          <a:bodyPr/>
          <a:lstStyle/>
          <a:p>
            <a:r>
              <a:rPr lang="en-US" b="1" i="0" dirty="0">
                <a:solidFill>
                  <a:srgbClr val="222222"/>
                </a:solidFill>
                <a:effectLst/>
                <a:latin typeface="Roboto" panose="02000000000000000000" pitchFamily="2" charset="0"/>
              </a:rPr>
              <a:t>Python Virtual Machine</a:t>
            </a:r>
            <a:br>
              <a:rPr lang="en-US" b="1" i="0" dirty="0">
                <a:solidFill>
                  <a:srgbClr val="222222"/>
                </a:solidFill>
                <a:effectLst/>
                <a:latin typeface="Roboto" panose="02000000000000000000" pitchFamily="2" charset="0"/>
              </a:rPr>
            </a:br>
            <a:endParaRPr lang="en-US" dirty="0"/>
          </a:p>
        </p:txBody>
      </p:sp>
      <p:sp>
        <p:nvSpPr>
          <p:cNvPr id="5" name="Content Placeholder 4">
            <a:extLst>
              <a:ext uri="{FF2B5EF4-FFF2-40B4-BE49-F238E27FC236}">
                <a16:creationId xmlns:a16="http://schemas.microsoft.com/office/drawing/2014/main" id="{7BA93F85-DECE-4F6B-863B-4900D4C698A4}"/>
              </a:ext>
            </a:extLst>
          </p:cNvPr>
          <p:cNvSpPr>
            <a:spLocks noGrp="1"/>
          </p:cNvSpPr>
          <p:nvPr>
            <p:ph idx="1"/>
          </p:nvPr>
        </p:nvSpPr>
        <p:spPr/>
        <p:txBody>
          <a:bodyPr>
            <a:normAutofit/>
          </a:bodyPr>
          <a:lstStyle/>
          <a:p>
            <a:r>
              <a:rPr lang="en-US" sz="2400" b="0" i="0" dirty="0">
                <a:effectLst/>
                <a:latin typeface="Roboto" panose="02000000000000000000" pitchFamily="2" charset="0"/>
              </a:rPr>
              <a:t>Python Virtual Machine (PVM) is a program which provides programming environment. </a:t>
            </a:r>
          </a:p>
          <a:p>
            <a:r>
              <a:rPr lang="en-US" sz="2400" b="0" i="0" dirty="0">
                <a:effectLst/>
                <a:latin typeface="Roboto" panose="02000000000000000000" pitchFamily="2" charset="0"/>
              </a:rPr>
              <a:t>The role of PVM is to convert the byte code instructions into machine code so the computer can execute those machine code instructions and display the output.</a:t>
            </a:r>
            <a:br>
              <a:rPr lang="en-US" sz="2400" dirty="0"/>
            </a:br>
            <a:r>
              <a:rPr lang="en-US" sz="2400" b="0" i="0" dirty="0">
                <a:effectLst/>
                <a:latin typeface="Roboto" panose="02000000000000000000" pitchFamily="2" charset="0"/>
              </a:rPr>
              <a:t>Interpreter converts the byte code into machine code and sends that machine code to the computer processor for execution.</a:t>
            </a:r>
            <a:endParaRPr lang="en-US" sz="2400" dirty="0"/>
          </a:p>
        </p:txBody>
      </p:sp>
      <p:pic>
        <p:nvPicPr>
          <p:cNvPr id="1030" name="Picture 6">
            <a:extLst>
              <a:ext uri="{FF2B5EF4-FFF2-40B4-BE49-F238E27FC236}">
                <a16:creationId xmlns:a16="http://schemas.microsoft.com/office/drawing/2014/main" id="{278EAAC5-1AB2-4006-A66A-6B5E3D139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509" y="4001294"/>
            <a:ext cx="83724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80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D55CD4-BA7C-4474-BC9F-BCB6741E36A5}"/>
              </a:ext>
            </a:extLst>
          </p:cNvPr>
          <p:cNvSpPr>
            <a:spLocks noGrp="1"/>
          </p:cNvSpPr>
          <p:nvPr>
            <p:ph type="title"/>
          </p:nvPr>
        </p:nvSpPr>
        <p:spPr/>
        <p:txBody>
          <a:bodyPr/>
          <a:lstStyle/>
          <a:p>
            <a:r>
              <a:rPr lang="en-US" dirty="0"/>
              <a:t>Inheritance</a:t>
            </a:r>
          </a:p>
        </p:txBody>
      </p:sp>
      <p:sp>
        <p:nvSpPr>
          <p:cNvPr id="6" name="Content Placeholder 5">
            <a:extLst>
              <a:ext uri="{FF2B5EF4-FFF2-40B4-BE49-F238E27FC236}">
                <a16:creationId xmlns:a16="http://schemas.microsoft.com/office/drawing/2014/main" id="{FB18F7B0-8D1C-4D6F-B4BE-DE82F74C019E}"/>
              </a:ext>
            </a:extLst>
          </p:cNvPr>
          <p:cNvSpPr>
            <a:spLocks noGrp="1"/>
          </p:cNvSpPr>
          <p:nvPr>
            <p:ph idx="1"/>
          </p:nvPr>
        </p:nvSpPr>
        <p:spPr/>
        <p:txBody>
          <a:bodyPr/>
          <a:lstStyle/>
          <a:p>
            <a:pPr algn="just"/>
            <a:r>
              <a:rPr lang="en-US" b="0" i="0" dirty="0">
                <a:solidFill>
                  <a:srgbClr val="333333"/>
                </a:solidFill>
                <a:effectLst/>
                <a:latin typeface="inter-regular"/>
              </a:rPr>
              <a:t>Inheritance is the most important aspect of object-oriented programming, which simulates the real-world concept of inheritance. It specifies that the child object acquires all the properties and behaviors of the parent object.</a:t>
            </a:r>
          </a:p>
          <a:p>
            <a:pPr algn="just"/>
            <a:r>
              <a:rPr lang="en-US" b="0" i="0" dirty="0">
                <a:solidFill>
                  <a:srgbClr val="333333"/>
                </a:solidFill>
                <a:effectLst/>
                <a:latin typeface="inter-regular"/>
              </a:rPr>
              <a:t>By using inheritance, we can create a class which uses all the properties and behavior of another class. The new class is known as a derived class or child class, and the one whose properties are acquired is known as a base class or parent class.</a:t>
            </a:r>
          </a:p>
          <a:p>
            <a:pPr algn="just"/>
            <a:r>
              <a:rPr lang="en-US" b="0" i="0" dirty="0">
                <a:solidFill>
                  <a:srgbClr val="333333"/>
                </a:solidFill>
                <a:effectLst/>
                <a:latin typeface="inter-regular"/>
              </a:rPr>
              <a:t>It provides the re-usability of the code.</a:t>
            </a:r>
          </a:p>
          <a:p>
            <a:endParaRPr lang="en-US" dirty="0"/>
          </a:p>
        </p:txBody>
      </p:sp>
    </p:spTree>
    <p:extLst>
      <p:ext uri="{BB962C8B-B14F-4D97-AF65-F5344CB8AC3E}">
        <p14:creationId xmlns:p14="http://schemas.microsoft.com/office/powerpoint/2010/main" val="66920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C6D0-DC96-4DB3-9B06-2556DC776960}"/>
              </a:ext>
            </a:extLst>
          </p:cNvPr>
          <p:cNvSpPr>
            <a:spLocks noGrp="1"/>
          </p:cNvSpPr>
          <p:nvPr>
            <p:ph type="title"/>
          </p:nvPr>
        </p:nvSpPr>
        <p:spPr/>
        <p:txBody>
          <a:bodyPr/>
          <a:lstStyle/>
          <a:p>
            <a:r>
              <a:rPr lang="en-US" b="1" i="0" dirty="0">
                <a:solidFill>
                  <a:srgbClr val="273239"/>
                </a:solidFill>
                <a:effectLst/>
                <a:latin typeface="urw-din"/>
              </a:rPr>
              <a:t>Polymorphism</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562EAA7B-31BE-4DD4-A420-608C41DA8BBC}"/>
              </a:ext>
            </a:extLst>
          </p:cNvPr>
          <p:cNvSpPr>
            <a:spLocks noGrp="1"/>
          </p:cNvSpPr>
          <p:nvPr>
            <p:ph idx="1"/>
          </p:nvPr>
        </p:nvSpPr>
        <p:spPr/>
        <p:txBody>
          <a:bodyPr/>
          <a:lstStyle/>
          <a:p>
            <a:pPr algn="just"/>
            <a:r>
              <a:rPr lang="en-US" b="0" i="0" dirty="0">
                <a:solidFill>
                  <a:srgbClr val="333333"/>
                </a:solidFill>
                <a:effectLst/>
                <a:latin typeface="inter-regular"/>
              </a:rPr>
              <a:t>Polymorphism contains two words "poly" and "morphs". Poly means many, and morph means shape. By polymorphism, we understand that one task can be performed in different ways.</a:t>
            </a:r>
          </a:p>
          <a:p>
            <a:pPr algn="just"/>
            <a:r>
              <a:rPr lang="en-US" b="0" i="0" dirty="0">
                <a:solidFill>
                  <a:srgbClr val="333333"/>
                </a:solidFill>
                <a:effectLst/>
                <a:latin typeface="inter-regular"/>
              </a:rPr>
              <a:t> For example - you have a class animal, and all animals speak. But they speak differently. Here, the "speak" behavior is polymorphic in a sense and depends on the animal. </a:t>
            </a:r>
          </a:p>
          <a:p>
            <a:pPr algn="just"/>
            <a:r>
              <a:rPr lang="en-US" b="0" i="0" dirty="0">
                <a:solidFill>
                  <a:srgbClr val="333333"/>
                </a:solidFill>
                <a:effectLst/>
                <a:latin typeface="inter-regular"/>
              </a:rPr>
              <a:t>So, the abstract "animal" concept does not actually "speak", but specific animals (like dogs and cats) have a concrete implementation of the action "speak".</a:t>
            </a:r>
          </a:p>
          <a:p>
            <a:endParaRPr lang="en-US" dirty="0"/>
          </a:p>
        </p:txBody>
      </p:sp>
    </p:spTree>
    <p:extLst>
      <p:ext uri="{BB962C8B-B14F-4D97-AF65-F5344CB8AC3E}">
        <p14:creationId xmlns:p14="http://schemas.microsoft.com/office/powerpoint/2010/main" val="340745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884F-B027-432E-8048-D71DE5792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C50CBC-20CB-4AB4-98C4-D81FCCB493BA}"/>
              </a:ext>
            </a:extLst>
          </p:cNvPr>
          <p:cNvSpPr>
            <a:spLocks noGrp="1"/>
          </p:cNvSpPr>
          <p:nvPr>
            <p:ph idx="1"/>
          </p:nvPr>
        </p:nvSpPr>
        <p:spPr/>
        <p:txBody>
          <a:bodyPr>
            <a:normAutofit fontScale="92500" lnSpcReduction="20000"/>
          </a:bodyPr>
          <a:lstStyle/>
          <a:p>
            <a:pPr marL="0" indent="0" algn="just">
              <a:buNone/>
            </a:pPr>
            <a:r>
              <a:rPr lang="en-US" b="0" i="0" dirty="0">
                <a:solidFill>
                  <a:srgbClr val="610B38"/>
                </a:solidFill>
                <a:effectLst/>
                <a:latin typeface="erdana"/>
              </a:rPr>
              <a:t>Encapsulation</a:t>
            </a:r>
          </a:p>
          <a:p>
            <a:pPr algn="just"/>
            <a:r>
              <a:rPr lang="en-US" b="0" i="0" dirty="0">
                <a:solidFill>
                  <a:srgbClr val="333333"/>
                </a:solidFill>
                <a:effectLst/>
                <a:latin typeface="inter-regular"/>
              </a:rPr>
              <a:t>Encapsulation is also an essential aspect of object-oriented programming. It is used to restrict access to methods and variables. In encapsulation, code and data are wrapped together within a single unit from being modified by accident.</a:t>
            </a:r>
          </a:p>
          <a:p>
            <a:pPr marL="0" indent="0" algn="just">
              <a:buNone/>
            </a:pPr>
            <a:r>
              <a:rPr lang="en-US" b="0" i="0" dirty="0">
                <a:solidFill>
                  <a:srgbClr val="610B38"/>
                </a:solidFill>
                <a:effectLst/>
                <a:latin typeface="erdana"/>
              </a:rPr>
              <a:t>Data Abstraction</a:t>
            </a:r>
          </a:p>
          <a:p>
            <a:pPr algn="just"/>
            <a:r>
              <a:rPr lang="en-US" b="0" i="0" dirty="0">
                <a:solidFill>
                  <a:srgbClr val="333333"/>
                </a:solidFill>
                <a:effectLst/>
                <a:latin typeface="inter-regular"/>
              </a:rPr>
              <a:t>Data abstraction and encapsulation both are often used as synonyms. Both are nearly synonyms because data abstraction is achieved through encapsulation.</a:t>
            </a:r>
          </a:p>
          <a:p>
            <a:pPr algn="just"/>
            <a:r>
              <a:rPr lang="en-US" b="0" i="0" dirty="0">
                <a:solidFill>
                  <a:srgbClr val="333333"/>
                </a:solidFill>
                <a:effectLst/>
                <a:latin typeface="inter-regular"/>
              </a:rPr>
              <a:t>Abstraction is used to hide internal details and show only functionalities. Abstracting something means to give names to things so that the name captures the core of what a function or a whole program does.</a:t>
            </a:r>
          </a:p>
          <a:p>
            <a:endParaRPr lang="en-US" dirty="0"/>
          </a:p>
        </p:txBody>
      </p:sp>
    </p:spTree>
    <p:extLst>
      <p:ext uri="{BB962C8B-B14F-4D97-AF65-F5344CB8AC3E}">
        <p14:creationId xmlns:p14="http://schemas.microsoft.com/office/powerpoint/2010/main" val="3211699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C8BD-830E-276E-C86A-3012F788D39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FEE0A6D-F97D-0EBF-5441-40063A9892D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7793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4D03-5616-4343-A120-7522424D7897}"/>
              </a:ext>
            </a:extLst>
          </p:cNvPr>
          <p:cNvSpPr>
            <a:spLocks noGrp="1"/>
          </p:cNvSpPr>
          <p:nvPr>
            <p:ph type="title"/>
          </p:nvPr>
        </p:nvSpPr>
        <p:spPr/>
        <p:txBody>
          <a:bodyPr/>
          <a:lstStyle/>
          <a:p>
            <a:r>
              <a:rPr lang="en-US" b="1" i="0" dirty="0">
                <a:solidFill>
                  <a:srgbClr val="273239"/>
                </a:solidFill>
                <a:effectLst/>
                <a:latin typeface="urw-din"/>
              </a:rPr>
              <a:t>Features in Python</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56C20E4F-5385-4779-9A45-D62FCCDBB683}"/>
              </a:ext>
            </a:extLst>
          </p:cNvPr>
          <p:cNvSpPr>
            <a:spLocks noGrp="1"/>
          </p:cNvSpPr>
          <p:nvPr>
            <p:ph idx="1"/>
          </p:nvPr>
        </p:nvSpPr>
        <p:spPr>
          <a:xfrm>
            <a:off x="561108" y="1027906"/>
            <a:ext cx="11326091" cy="6384276"/>
          </a:xfrm>
        </p:spPr>
        <p:txBody>
          <a:bodyPr>
            <a:normAutofit fontScale="70000" lnSpcReduction="20000"/>
          </a:bodyPr>
          <a:lstStyle/>
          <a:p>
            <a:pPr marL="0" indent="0" fontAlgn="base">
              <a:buNone/>
            </a:pPr>
            <a:endParaRPr lang="en-US" b="1" i="0" dirty="0">
              <a:solidFill>
                <a:srgbClr val="273239"/>
              </a:solidFill>
              <a:effectLst/>
              <a:latin typeface="urw-din"/>
            </a:endParaRPr>
          </a:p>
          <a:p>
            <a:pPr marL="0" indent="0" algn="l" fontAlgn="base">
              <a:buNone/>
            </a:pPr>
            <a:r>
              <a:rPr lang="en-US" b="1" i="0" dirty="0">
                <a:solidFill>
                  <a:srgbClr val="273239"/>
                </a:solidFill>
                <a:effectLst/>
                <a:latin typeface="urw-din"/>
              </a:rPr>
              <a:t>1. Easy to code:</a:t>
            </a:r>
            <a:br>
              <a:rPr lang="en-US" b="0" i="0" dirty="0">
                <a:solidFill>
                  <a:srgbClr val="273239"/>
                </a:solidFill>
                <a:effectLst/>
                <a:latin typeface="urw-din"/>
              </a:rPr>
            </a:br>
            <a:r>
              <a:rPr lang="en-US" b="0" i="0" dirty="0">
                <a:solidFill>
                  <a:srgbClr val="273239"/>
                </a:solidFill>
                <a:effectLst/>
                <a:latin typeface="urw-din"/>
              </a:rPr>
              <a:t>Python is a high-level programming language. Python is very easy to learn the language as compared to other languages like C, C#, </a:t>
            </a:r>
            <a:r>
              <a:rPr lang="en-US" b="0" i="0" dirty="0" err="1">
                <a:solidFill>
                  <a:srgbClr val="273239"/>
                </a:solidFill>
                <a:effectLst/>
                <a:latin typeface="urw-din"/>
              </a:rPr>
              <a:t>Javascript</a:t>
            </a:r>
            <a:r>
              <a:rPr lang="en-US" b="0" i="0" dirty="0">
                <a:solidFill>
                  <a:srgbClr val="273239"/>
                </a:solidFill>
                <a:effectLst/>
                <a:latin typeface="urw-din"/>
              </a:rPr>
              <a:t>, Java, etc. It is very easy to code in python language and anybody can learn python basics in a few hours or days. It is also a developer-friendly language.</a:t>
            </a:r>
          </a:p>
          <a:p>
            <a:pPr marL="0" indent="0" algn="l" fontAlgn="base">
              <a:buNone/>
            </a:pPr>
            <a:r>
              <a:rPr lang="en-US" b="1" i="0" dirty="0">
                <a:solidFill>
                  <a:srgbClr val="273239"/>
                </a:solidFill>
                <a:effectLst/>
                <a:latin typeface="urw-din"/>
              </a:rPr>
              <a:t>2. Free and Open Source:</a:t>
            </a:r>
            <a:br>
              <a:rPr lang="en-US" b="0" i="0" dirty="0">
                <a:solidFill>
                  <a:srgbClr val="273239"/>
                </a:solidFill>
                <a:effectLst/>
                <a:latin typeface="urw-din"/>
              </a:rPr>
            </a:br>
            <a:r>
              <a:rPr lang="en-US" b="0" i="0" dirty="0">
                <a:solidFill>
                  <a:srgbClr val="273239"/>
                </a:solidFill>
                <a:effectLst/>
                <a:latin typeface="urw-din"/>
              </a:rPr>
              <a:t>Python language is freely available at the official website and you can download it from the given download link below click on the </a:t>
            </a:r>
            <a:r>
              <a:rPr lang="en-US" b="1" i="0" dirty="0">
                <a:solidFill>
                  <a:srgbClr val="273239"/>
                </a:solidFill>
                <a:effectLst/>
                <a:latin typeface="urw-din"/>
              </a:rPr>
              <a:t>Download Python</a:t>
            </a:r>
            <a:r>
              <a:rPr lang="en-US" b="0" i="0" dirty="0">
                <a:solidFill>
                  <a:srgbClr val="273239"/>
                </a:solidFill>
                <a:effectLst/>
                <a:latin typeface="urw-din"/>
              </a:rPr>
              <a:t> keyword.</a:t>
            </a:r>
            <a:br>
              <a:rPr lang="en-US" b="0" i="0" dirty="0">
                <a:solidFill>
                  <a:srgbClr val="273239"/>
                </a:solidFill>
                <a:effectLst/>
                <a:latin typeface="urw-din"/>
              </a:rPr>
            </a:br>
            <a:r>
              <a:rPr lang="en-US" b="0" i="0" u="sng" dirty="0">
                <a:solidFill>
                  <a:srgbClr val="273239"/>
                </a:solidFill>
                <a:effectLst/>
                <a:latin typeface="urw-din"/>
                <a:hlinkClick r:id="rId2"/>
              </a:rPr>
              <a:t>Download Python</a:t>
            </a:r>
            <a:br>
              <a:rPr lang="en-US" b="0" i="0" dirty="0">
                <a:solidFill>
                  <a:srgbClr val="273239"/>
                </a:solidFill>
                <a:effectLst/>
                <a:latin typeface="urw-din"/>
              </a:rPr>
            </a:br>
            <a:r>
              <a:rPr lang="en-US" b="0" i="0" dirty="0">
                <a:solidFill>
                  <a:srgbClr val="273239"/>
                </a:solidFill>
                <a:effectLst/>
                <a:latin typeface="urw-din"/>
              </a:rPr>
              <a:t>Since it is open-source, this means that source code is also available to the public. So you can download it as, use it as well as share it.</a:t>
            </a:r>
          </a:p>
          <a:p>
            <a:pPr marL="0" indent="0" algn="l" fontAlgn="base">
              <a:buNone/>
            </a:pPr>
            <a:r>
              <a:rPr lang="en-US" b="1" i="0" dirty="0">
                <a:solidFill>
                  <a:srgbClr val="273239"/>
                </a:solidFill>
                <a:effectLst/>
                <a:latin typeface="urw-din"/>
              </a:rPr>
              <a:t>3. Object-Oriented Language:</a:t>
            </a:r>
            <a:br>
              <a:rPr lang="en-US" b="0" i="0" dirty="0">
                <a:solidFill>
                  <a:srgbClr val="273239"/>
                </a:solidFill>
                <a:effectLst/>
                <a:latin typeface="urw-din"/>
              </a:rPr>
            </a:br>
            <a:r>
              <a:rPr lang="en-US" b="0" i="0" dirty="0">
                <a:solidFill>
                  <a:srgbClr val="273239"/>
                </a:solidFill>
                <a:effectLst/>
                <a:latin typeface="urw-din"/>
              </a:rPr>
              <a:t>One of the key features of python is Object-Oriented programming. Python supports object-oriented language and concepts of classes, objects encapsulation, etc.</a:t>
            </a:r>
          </a:p>
          <a:p>
            <a:pPr marL="0" indent="0" algn="l" fontAlgn="base">
              <a:buNone/>
            </a:pPr>
            <a:r>
              <a:rPr lang="en-US" b="1" i="0" dirty="0">
                <a:solidFill>
                  <a:srgbClr val="273239"/>
                </a:solidFill>
                <a:effectLst/>
                <a:latin typeface="urw-din"/>
              </a:rPr>
              <a:t>4. GUI Programming Support:</a:t>
            </a:r>
            <a:br>
              <a:rPr lang="en-US" b="0" i="0" dirty="0">
                <a:solidFill>
                  <a:srgbClr val="273239"/>
                </a:solidFill>
                <a:effectLst/>
                <a:latin typeface="urw-din"/>
              </a:rPr>
            </a:br>
            <a:r>
              <a:rPr lang="en-US" b="0" i="0" dirty="0">
                <a:solidFill>
                  <a:srgbClr val="273239"/>
                </a:solidFill>
                <a:effectLst/>
                <a:latin typeface="urw-din"/>
              </a:rPr>
              <a:t>Graphical User interfaces can be made using a module such as PyQt5, PyQt4, </a:t>
            </a:r>
            <a:r>
              <a:rPr lang="en-US" b="0" i="0" dirty="0" err="1">
                <a:solidFill>
                  <a:srgbClr val="273239"/>
                </a:solidFill>
                <a:effectLst/>
                <a:latin typeface="urw-din"/>
              </a:rPr>
              <a:t>wxPython</a:t>
            </a:r>
            <a:r>
              <a:rPr lang="en-US" b="0" i="0" dirty="0">
                <a:solidFill>
                  <a:srgbClr val="273239"/>
                </a:solidFill>
                <a:effectLst/>
                <a:latin typeface="urw-din"/>
              </a:rPr>
              <a:t>, or Tk in python.</a:t>
            </a:r>
            <a:br>
              <a:rPr lang="en-US" b="0" i="0" dirty="0">
                <a:solidFill>
                  <a:srgbClr val="273239"/>
                </a:solidFill>
                <a:effectLst/>
                <a:latin typeface="urw-din"/>
              </a:rPr>
            </a:br>
            <a:r>
              <a:rPr lang="en-US" b="0" i="0" dirty="0">
                <a:solidFill>
                  <a:srgbClr val="273239"/>
                </a:solidFill>
                <a:effectLst/>
                <a:latin typeface="urw-din"/>
              </a:rPr>
              <a:t>PyQt5 is the most popular option for creating graphical apps with Python.</a:t>
            </a:r>
          </a:p>
          <a:p>
            <a:pPr marL="0" indent="0" algn="l" fontAlgn="base">
              <a:buNone/>
            </a:pPr>
            <a:r>
              <a:rPr lang="en-US" b="1" i="0" dirty="0">
                <a:solidFill>
                  <a:srgbClr val="273239"/>
                </a:solidFill>
                <a:effectLst/>
                <a:latin typeface="urw-din"/>
              </a:rPr>
              <a:t>5. High-Level Language:</a:t>
            </a:r>
            <a:br>
              <a:rPr lang="en-US" b="0" i="0" dirty="0">
                <a:solidFill>
                  <a:srgbClr val="273239"/>
                </a:solidFill>
                <a:effectLst/>
                <a:latin typeface="urw-din"/>
              </a:rPr>
            </a:br>
            <a:r>
              <a:rPr lang="en-US" b="0" i="0" dirty="0">
                <a:solidFill>
                  <a:srgbClr val="273239"/>
                </a:solidFill>
                <a:effectLst/>
                <a:latin typeface="urw-din"/>
              </a:rPr>
              <a:t>Python is a high-level language. When we write programs in python, we do not need to remember the system architecture, nor do we need to manage the memory.</a:t>
            </a:r>
          </a:p>
          <a:p>
            <a:pPr marL="0" indent="0" algn="l" fontAlgn="base">
              <a:buNone/>
            </a:pPr>
            <a:r>
              <a:rPr lang="en-US" b="1" i="0" dirty="0">
                <a:solidFill>
                  <a:srgbClr val="273239"/>
                </a:solidFill>
                <a:effectLst/>
                <a:latin typeface="urw-din"/>
              </a:rPr>
              <a:t>6. Extensible feature:</a:t>
            </a:r>
            <a:br>
              <a:rPr lang="en-US" b="0" i="0" dirty="0">
                <a:solidFill>
                  <a:srgbClr val="273239"/>
                </a:solidFill>
                <a:effectLst/>
                <a:latin typeface="urw-din"/>
              </a:rPr>
            </a:br>
            <a:r>
              <a:rPr lang="en-US" b="0" i="0" dirty="0">
                <a:solidFill>
                  <a:srgbClr val="273239"/>
                </a:solidFill>
                <a:effectLst/>
                <a:latin typeface="urw-din"/>
              </a:rPr>
              <a:t>Python is a </a:t>
            </a:r>
            <a:r>
              <a:rPr lang="en-US" b="1" i="0" dirty="0">
                <a:solidFill>
                  <a:srgbClr val="273239"/>
                </a:solidFill>
                <a:effectLst/>
                <a:latin typeface="urw-din"/>
              </a:rPr>
              <a:t>Extensible</a:t>
            </a:r>
            <a:r>
              <a:rPr lang="en-US" b="0" i="0" dirty="0">
                <a:solidFill>
                  <a:srgbClr val="273239"/>
                </a:solidFill>
                <a:effectLst/>
                <a:latin typeface="urw-din"/>
              </a:rPr>
              <a:t> language. We can write us some Python code into C or C++ language and also we can compile that code in C/C++ language.</a:t>
            </a:r>
          </a:p>
        </p:txBody>
      </p:sp>
    </p:spTree>
    <p:extLst>
      <p:ext uri="{BB962C8B-B14F-4D97-AF65-F5344CB8AC3E}">
        <p14:creationId xmlns:p14="http://schemas.microsoft.com/office/powerpoint/2010/main" val="31159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1640-1B9B-48F9-95EC-E77816FDC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C2894B-E971-4649-B3F9-65DF760495E1}"/>
              </a:ext>
            </a:extLst>
          </p:cNvPr>
          <p:cNvSpPr>
            <a:spLocks noGrp="1"/>
          </p:cNvSpPr>
          <p:nvPr>
            <p:ph idx="1"/>
          </p:nvPr>
        </p:nvSpPr>
        <p:spPr>
          <a:xfrm>
            <a:off x="838199" y="1825624"/>
            <a:ext cx="11076709" cy="5129357"/>
          </a:xfrm>
        </p:spPr>
        <p:txBody>
          <a:bodyPr>
            <a:normAutofit fontScale="70000" lnSpcReduction="20000"/>
          </a:bodyPr>
          <a:lstStyle/>
          <a:p>
            <a:pPr marL="0" indent="0" fontAlgn="base">
              <a:buNone/>
            </a:pPr>
            <a:r>
              <a:rPr lang="en-US" b="1" i="0" dirty="0">
                <a:solidFill>
                  <a:srgbClr val="273239"/>
                </a:solidFill>
                <a:effectLst/>
                <a:latin typeface="urw-din"/>
              </a:rPr>
              <a:t>7. Python is Portable language:</a:t>
            </a:r>
            <a:br>
              <a:rPr lang="en-US" b="0" i="0" dirty="0">
                <a:solidFill>
                  <a:srgbClr val="273239"/>
                </a:solidFill>
                <a:effectLst/>
                <a:latin typeface="urw-din"/>
              </a:rPr>
            </a:br>
            <a:r>
              <a:rPr lang="en-US" b="0" i="0" dirty="0">
                <a:solidFill>
                  <a:srgbClr val="273239"/>
                </a:solidFill>
                <a:effectLst/>
                <a:latin typeface="urw-din"/>
              </a:rPr>
              <a:t>Python language is also a portable language. For example, if we have python code for windows and if we want to run this code on other platforms such as Linux, Unix, and Mac then we do not need to change it, we can run this code on any platform.</a:t>
            </a:r>
          </a:p>
          <a:p>
            <a:pPr marL="0" indent="0" algn="l" fontAlgn="base">
              <a:buNone/>
            </a:pPr>
            <a:r>
              <a:rPr lang="en-US" b="1" i="0" dirty="0">
                <a:solidFill>
                  <a:srgbClr val="273239"/>
                </a:solidFill>
                <a:effectLst/>
                <a:latin typeface="urw-din"/>
              </a:rPr>
              <a:t>8. Python is Integrated language:</a:t>
            </a:r>
            <a:br>
              <a:rPr lang="en-US" b="0" i="0" dirty="0">
                <a:solidFill>
                  <a:srgbClr val="273239"/>
                </a:solidFill>
                <a:effectLst/>
                <a:latin typeface="urw-din"/>
              </a:rPr>
            </a:br>
            <a:r>
              <a:rPr lang="en-US" b="0" i="0" dirty="0">
                <a:solidFill>
                  <a:srgbClr val="273239"/>
                </a:solidFill>
                <a:effectLst/>
                <a:latin typeface="urw-din"/>
              </a:rPr>
              <a:t>Python is also an Integrated language because we can easily integrated python with other languages like c, </a:t>
            </a:r>
            <a:r>
              <a:rPr lang="en-US" b="0" i="0" dirty="0" err="1">
                <a:solidFill>
                  <a:srgbClr val="273239"/>
                </a:solidFill>
                <a:effectLst/>
                <a:latin typeface="urw-din"/>
              </a:rPr>
              <a:t>c++</a:t>
            </a:r>
            <a:r>
              <a:rPr lang="en-US" b="0" i="0" dirty="0">
                <a:solidFill>
                  <a:srgbClr val="273239"/>
                </a:solidFill>
                <a:effectLst/>
                <a:latin typeface="urw-din"/>
              </a:rPr>
              <a:t>, etc.</a:t>
            </a:r>
          </a:p>
          <a:p>
            <a:pPr marL="0" indent="0" algn="l" fontAlgn="base">
              <a:buNone/>
            </a:pPr>
            <a:r>
              <a:rPr lang="en-US" b="1" i="0" dirty="0">
                <a:solidFill>
                  <a:srgbClr val="273239"/>
                </a:solidFill>
                <a:effectLst/>
                <a:latin typeface="urw-din"/>
              </a:rPr>
              <a:t>9. Interpreted Language:</a:t>
            </a:r>
            <a:br>
              <a:rPr lang="en-US" b="0" i="0" dirty="0">
                <a:solidFill>
                  <a:srgbClr val="273239"/>
                </a:solidFill>
                <a:effectLst/>
                <a:latin typeface="urw-din"/>
              </a:rPr>
            </a:br>
            <a:r>
              <a:rPr lang="en-US" b="0" i="0" dirty="0">
                <a:solidFill>
                  <a:srgbClr val="273239"/>
                </a:solidFill>
                <a:effectLst/>
                <a:latin typeface="urw-din"/>
              </a:rPr>
              <a:t>Python is an Interpreted Language because Python code is executed line by line at a time. like other languages C, C++, Java, etc. there is no need to compile python code this makes it easier to debug our code. The source code of python is converted into an immediate form called </a:t>
            </a:r>
            <a:r>
              <a:rPr lang="en-US" b="1" i="0" dirty="0">
                <a:solidFill>
                  <a:srgbClr val="273239"/>
                </a:solidFill>
                <a:effectLst/>
                <a:latin typeface="urw-din"/>
              </a:rPr>
              <a:t>bytecode</a:t>
            </a:r>
            <a:r>
              <a:rPr lang="en-US" b="0" i="0" dirty="0">
                <a:solidFill>
                  <a:srgbClr val="273239"/>
                </a:solidFill>
                <a:effectLst/>
                <a:latin typeface="urw-din"/>
              </a:rPr>
              <a:t>.</a:t>
            </a:r>
          </a:p>
          <a:p>
            <a:pPr marL="0" indent="0" algn="l" fontAlgn="base">
              <a:buNone/>
            </a:pPr>
            <a:r>
              <a:rPr lang="en-US" b="1" i="0" dirty="0">
                <a:solidFill>
                  <a:srgbClr val="273239"/>
                </a:solidFill>
                <a:effectLst/>
                <a:latin typeface="urw-din"/>
              </a:rPr>
              <a:t>10. Large Standard Library</a:t>
            </a:r>
            <a:br>
              <a:rPr lang="en-US" b="0" i="0" dirty="0">
                <a:solidFill>
                  <a:srgbClr val="273239"/>
                </a:solidFill>
                <a:effectLst/>
                <a:latin typeface="urw-din"/>
              </a:rPr>
            </a:br>
            <a:r>
              <a:rPr lang="en-US" b="0" i="0" dirty="0">
                <a:solidFill>
                  <a:srgbClr val="273239"/>
                </a:solidFill>
                <a:effectLst/>
                <a:latin typeface="urw-din"/>
              </a:rPr>
              <a:t>Python has a large standard library which provides a rich set of module and functions so you do not have to write your own code for every single thing. There are many libraries present in python for such as regular expressions, unit-testing, web browsers, etc.</a:t>
            </a:r>
          </a:p>
          <a:p>
            <a:pPr marL="0" indent="0" algn="l" fontAlgn="base">
              <a:buNone/>
            </a:pPr>
            <a:r>
              <a:rPr lang="en-US" b="1" i="0" dirty="0">
                <a:solidFill>
                  <a:srgbClr val="273239"/>
                </a:solidFill>
                <a:effectLst/>
                <a:latin typeface="urw-din"/>
              </a:rPr>
              <a:t>11. Dynamically Typed Language:</a:t>
            </a:r>
            <a:br>
              <a:rPr lang="en-US" b="0" i="0" dirty="0">
                <a:solidFill>
                  <a:srgbClr val="273239"/>
                </a:solidFill>
                <a:effectLst/>
                <a:latin typeface="urw-din"/>
              </a:rPr>
            </a:br>
            <a:r>
              <a:rPr lang="en-US" b="0" i="0" dirty="0">
                <a:solidFill>
                  <a:srgbClr val="273239"/>
                </a:solidFill>
                <a:effectLst/>
                <a:latin typeface="urw-din"/>
              </a:rPr>
              <a:t>Python is a dynamically-typed language. That means the type (for example- int, double, long, etc.) for a variable is decided at run time not in advance because of this feature we don’t need to specify the type of variable.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2903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7F34-1F24-4A94-AF75-69027B154F5D}"/>
              </a:ext>
            </a:extLst>
          </p:cNvPr>
          <p:cNvSpPr>
            <a:spLocks noGrp="1"/>
          </p:cNvSpPr>
          <p:nvPr>
            <p:ph type="title"/>
          </p:nvPr>
        </p:nvSpPr>
        <p:spPr/>
        <p:txBody>
          <a:bodyPr/>
          <a:lstStyle/>
          <a:p>
            <a:r>
              <a:rPr lang="en-US" b="1" i="0" dirty="0">
                <a:solidFill>
                  <a:srgbClr val="273239"/>
                </a:solidFill>
                <a:effectLst/>
                <a:latin typeface="sofia-pro"/>
              </a:rPr>
              <a:t>Python OOPs Concepts</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1183240B-1E71-4EB5-922E-EAC4EA638602}"/>
              </a:ext>
            </a:extLst>
          </p:cNvPr>
          <p:cNvSpPr>
            <a:spLocks noGrp="1"/>
          </p:cNvSpPr>
          <p:nvPr>
            <p:ph idx="1"/>
          </p:nvPr>
        </p:nvSpPr>
        <p:spPr/>
        <p:txBody>
          <a:bodyPr>
            <a:normAutofit/>
          </a:bodyPr>
          <a:lstStyle/>
          <a:p>
            <a:pPr algn="l" fontAlgn="base"/>
            <a:r>
              <a:rPr lang="en-US" b="0" i="0" dirty="0">
                <a:solidFill>
                  <a:srgbClr val="273239"/>
                </a:solidFill>
                <a:effectLst/>
                <a:latin typeface="var(--font-din)"/>
              </a:rPr>
              <a:t>In Python, object-oriented Programming (OOPs) is a programming paradigm that uses objects and classes in programming. It aims to implement real-world entities like inheritance, polymorphisms, encapsulation, etc. in the programming. </a:t>
            </a:r>
          </a:p>
          <a:p>
            <a:pPr algn="l" fontAlgn="base"/>
            <a:r>
              <a:rPr lang="en-US" b="0" i="0" dirty="0">
                <a:solidFill>
                  <a:srgbClr val="273239"/>
                </a:solidFill>
                <a:effectLst/>
                <a:latin typeface="var(--font-din)"/>
              </a:rPr>
              <a:t>The main concept of OOPs is to bind the data and the functions that work on that together as a single unit so that no other part of the code can access this data. </a:t>
            </a:r>
          </a:p>
          <a:p>
            <a:pPr marL="0" indent="0">
              <a:buNone/>
            </a:pPr>
            <a:endParaRPr lang="en-US" dirty="0"/>
          </a:p>
        </p:txBody>
      </p:sp>
    </p:spTree>
    <p:extLst>
      <p:ext uri="{BB962C8B-B14F-4D97-AF65-F5344CB8AC3E}">
        <p14:creationId xmlns:p14="http://schemas.microsoft.com/office/powerpoint/2010/main" val="25809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99B3-EA7D-4D39-B5C1-C46E74419D82}"/>
              </a:ext>
            </a:extLst>
          </p:cNvPr>
          <p:cNvSpPr>
            <a:spLocks noGrp="1"/>
          </p:cNvSpPr>
          <p:nvPr>
            <p:ph type="title"/>
          </p:nvPr>
        </p:nvSpPr>
        <p:spPr/>
        <p:txBody>
          <a:bodyPr/>
          <a:lstStyle/>
          <a:p>
            <a:endParaRPr lang="en-US"/>
          </a:p>
        </p:txBody>
      </p:sp>
      <p:pic>
        <p:nvPicPr>
          <p:cNvPr id="3074" name="Picture 2" descr="Lightbox">
            <a:extLst>
              <a:ext uri="{FF2B5EF4-FFF2-40B4-BE49-F238E27FC236}">
                <a16:creationId xmlns:a16="http://schemas.microsoft.com/office/drawing/2014/main" id="{430B56C4-3757-48B7-B2F0-5C43470D8B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8452" y="1690688"/>
            <a:ext cx="66180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07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4BDA-724B-47E6-B2AA-2F12C0FD7852}"/>
              </a:ext>
            </a:extLst>
          </p:cNvPr>
          <p:cNvSpPr>
            <a:spLocks noGrp="1"/>
          </p:cNvSpPr>
          <p:nvPr>
            <p:ph type="title"/>
          </p:nvPr>
        </p:nvSpPr>
        <p:spPr/>
        <p:txBody>
          <a:bodyPr/>
          <a:lstStyle/>
          <a:p>
            <a:r>
              <a:rPr lang="en-US" b="1" i="0" dirty="0">
                <a:solidFill>
                  <a:srgbClr val="273239"/>
                </a:solidFill>
                <a:effectLst/>
                <a:latin typeface="urw-din"/>
              </a:rPr>
              <a:t>Class </a:t>
            </a:r>
            <a:br>
              <a:rPr lang="en-US" b="1"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F05FD127-D707-4C3F-B21C-78EF246CD2BC}"/>
              </a:ext>
            </a:extLst>
          </p:cNvPr>
          <p:cNvSpPr>
            <a:spLocks noGrp="1"/>
          </p:cNvSpPr>
          <p:nvPr>
            <p:ph idx="1"/>
          </p:nvPr>
        </p:nvSpPr>
        <p:spPr/>
        <p:txBody>
          <a:bodyPr>
            <a:normAutofit fontScale="92500" lnSpcReduction="10000"/>
          </a:bodyPr>
          <a:lstStyle/>
          <a:p>
            <a:pPr algn="l" fontAlgn="base"/>
            <a:r>
              <a:rPr lang="en-US" b="0" i="0" dirty="0">
                <a:solidFill>
                  <a:srgbClr val="273239"/>
                </a:solidFill>
                <a:effectLst/>
                <a:latin typeface="urw-din"/>
              </a:rPr>
              <a:t>A class is a collection of objects. A class contains the blueprints or the prototype from which the objects are being created. It is a logical entity that contains some attributes and methods. </a:t>
            </a:r>
          </a:p>
          <a:p>
            <a:pPr algn="l" fontAlgn="base"/>
            <a:r>
              <a:rPr lang="en-US" b="0" i="0" dirty="0">
                <a:solidFill>
                  <a:srgbClr val="273239"/>
                </a:solidFill>
                <a:effectLst/>
                <a:latin typeface="urw-din"/>
              </a:rPr>
              <a:t>To understand the need for creating a class let’s consider an example, let’s say you wanted to track the number of dogs that may have different attributes like breed, age. </a:t>
            </a:r>
          </a:p>
          <a:p>
            <a:pPr algn="l" fontAlgn="base"/>
            <a:r>
              <a:rPr lang="en-US" b="0" i="0" dirty="0">
                <a:solidFill>
                  <a:srgbClr val="273239"/>
                </a:solidFill>
                <a:effectLst/>
                <a:latin typeface="urw-din"/>
              </a:rPr>
              <a:t>If a list is used, the first element could be the dog’s breed while the second element could represent its age. </a:t>
            </a:r>
          </a:p>
          <a:p>
            <a:pPr algn="l" fontAlgn="base"/>
            <a:r>
              <a:rPr lang="en-US" b="0" i="0" dirty="0">
                <a:solidFill>
                  <a:srgbClr val="273239"/>
                </a:solidFill>
                <a:effectLst/>
                <a:latin typeface="urw-din"/>
              </a:rPr>
              <a:t>Let’s suppose there are 100 different dogs, then how would you know which element is supposed to be which? What if you wanted to add other properties to these dogs? This lacks organization and it’s the exact need for classes. </a:t>
            </a:r>
          </a:p>
          <a:p>
            <a:endParaRPr lang="en-US" dirty="0"/>
          </a:p>
        </p:txBody>
      </p:sp>
    </p:spTree>
    <p:extLst>
      <p:ext uri="{BB962C8B-B14F-4D97-AF65-F5344CB8AC3E}">
        <p14:creationId xmlns:p14="http://schemas.microsoft.com/office/powerpoint/2010/main" val="358084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F3B3-7F4D-4093-AF58-08CED5164946}"/>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43A3459B-77B8-4660-9E10-9CBF804080B4}"/>
              </a:ext>
            </a:extLst>
          </p:cNvPr>
          <p:cNvPicPr>
            <a:picLocks noGrp="1" noChangeAspect="1"/>
          </p:cNvPicPr>
          <p:nvPr>
            <p:ph idx="1"/>
          </p:nvPr>
        </p:nvPicPr>
        <p:blipFill>
          <a:blip r:embed="rId2"/>
          <a:stretch>
            <a:fillRect/>
          </a:stretch>
        </p:blipFill>
        <p:spPr>
          <a:xfrm>
            <a:off x="838200" y="538162"/>
            <a:ext cx="5645727" cy="4685001"/>
          </a:xfrm>
        </p:spPr>
      </p:pic>
    </p:spTree>
    <p:extLst>
      <p:ext uri="{BB962C8B-B14F-4D97-AF65-F5344CB8AC3E}">
        <p14:creationId xmlns:p14="http://schemas.microsoft.com/office/powerpoint/2010/main" val="36199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186F-78E0-4CD8-9186-CFB6CBC5832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A71B46B-545B-40D4-AF56-5D10CF5A08CF}"/>
              </a:ext>
            </a:extLst>
          </p:cNvPr>
          <p:cNvPicPr>
            <a:picLocks noGrp="1" noChangeAspect="1"/>
          </p:cNvPicPr>
          <p:nvPr>
            <p:ph idx="1"/>
          </p:nvPr>
        </p:nvPicPr>
        <p:blipFill>
          <a:blip r:embed="rId2"/>
          <a:stretch>
            <a:fillRect/>
          </a:stretch>
        </p:blipFill>
        <p:spPr>
          <a:xfrm>
            <a:off x="838200" y="547615"/>
            <a:ext cx="5257799" cy="2881385"/>
          </a:xfrm>
        </p:spPr>
      </p:pic>
    </p:spTree>
    <p:extLst>
      <p:ext uri="{BB962C8B-B14F-4D97-AF65-F5344CB8AC3E}">
        <p14:creationId xmlns:p14="http://schemas.microsoft.com/office/powerpoint/2010/main" val="72601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32A7-3BE3-4A6E-89C1-3C7103C56672}"/>
              </a:ext>
            </a:extLst>
          </p:cNvPr>
          <p:cNvSpPr>
            <a:spLocks noGrp="1"/>
          </p:cNvSpPr>
          <p:nvPr>
            <p:ph type="title"/>
          </p:nvPr>
        </p:nvSpPr>
        <p:spPr/>
        <p:txBody>
          <a:bodyPr/>
          <a:lstStyle/>
          <a:p>
            <a:r>
              <a:rPr lang="en-US" b="0" i="0" dirty="0">
                <a:solidFill>
                  <a:srgbClr val="610B38"/>
                </a:solidFill>
                <a:effectLst/>
                <a:latin typeface="erdana"/>
              </a:rPr>
              <a:t>Object</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48BF4A93-80F0-4558-8678-20629F6120F4}"/>
              </a:ext>
            </a:extLst>
          </p:cNvPr>
          <p:cNvSpPr>
            <a:spLocks noGrp="1"/>
          </p:cNvSpPr>
          <p:nvPr>
            <p:ph sz="half" idx="1"/>
          </p:nvPr>
        </p:nvSpPr>
        <p:spPr/>
        <p:txBody>
          <a:bodyPr/>
          <a:lstStyle/>
          <a:p>
            <a:pPr algn="just"/>
            <a:r>
              <a:rPr lang="en-US" b="0" i="0" dirty="0">
                <a:solidFill>
                  <a:srgbClr val="333333"/>
                </a:solidFill>
                <a:effectLst/>
                <a:latin typeface="inter-regular"/>
              </a:rPr>
              <a:t>The object is an entity that has state and behavior. It may be any real-world object like the mouse, keyboard, chair, table, pen, etc.</a:t>
            </a:r>
          </a:p>
          <a:p>
            <a:pPr algn="just"/>
            <a:r>
              <a:rPr lang="en-US" b="0" i="0" dirty="0">
                <a:solidFill>
                  <a:srgbClr val="333333"/>
                </a:solidFill>
                <a:effectLst/>
                <a:latin typeface="inter-regular"/>
              </a:rPr>
              <a:t>When we define a class, it needs to create an object to allocate the memory. Consider the following example.</a:t>
            </a:r>
          </a:p>
          <a:p>
            <a:endParaRPr lang="en-US" dirty="0"/>
          </a:p>
        </p:txBody>
      </p:sp>
      <p:pic>
        <p:nvPicPr>
          <p:cNvPr id="6" name="Content Placeholder 5">
            <a:extLst>
              <a:ext uri="{FF2B5EF4-FFF2-40B4-BE49-F238E27FC236}">
                <a16:creationId xmlns:a16="http://schemas.microsoft.com/office/drawing/2014/main" id="{3CE5BDF9-3835-41C6-BCE6-9F4F563E1595}"/>
              </a:ext>
            </a:extLst>
          </p:cNvPr>
          <p:cNvPicPr>
            <a:picLocks noGrp="1" noChangeAspect="1"/>
          </p:cNvPicPr>
          <p:nvPr>
            <p:ph sz="half" idx="2"/>
          </p:nvPr>
        </p:nvPicPr>
        <p:blipFill>
          <a:blip r:embed="rId2"/>
          <a:stretch>
            <a:fillRect/>
          </a:stretch>
        </p:blipFill>
        <p:spPr>
          <a:xfrm>
            <a:off x="6579609" y="510381"/>
            <a:ext cx="4988935" cy="3673691"/>
          </a:xfrm>
        </p:spPr>
      </p:pic>
      <p:sp>
        <p:nvSpPr>
          <p:cNvPr id="8" name="TextBox 7">
            <a:extLst>
              <a:ext uri="{FF2B5EF4-FFF2-40B4-BE49-F238E27FC236}">
                <a16:creationId xmlns:a16="http://schemas.microsoft.com/office/drawing/2014/main" id="{4448B2C9-74F6-4CD6-A39E-E4D4E3480ECC}"/>
              </a:ext>
            </a:extLst>
          </p:cNvPr>
          <p:cNvSpPr txBox="1"/>
          <p:nvPr/>
        </p:nvSpPr>
        <p:spPr>
          <a:xfrm>
            <a:off x="6019800" y="4699635"/>
            <a:ext cx="6096000" cy="1200329"/>
          </a:xfrm>
          <a:prstGeom prst="rect">
            <a:avLst/>
          </a:prstGeom>
          <a:noFill/>
        </p:spPr>
        <p:txBody>
          <a:bodyPr wrap="square">
            <a:spAutoFit/>
          </a:bodyPr>
          <a:lstStyle/>
          <a:p>
            <a:r>
              <a:rPr lang="en-US" b="0" i="0" dirty="0">
                <a:solidFill>
                  <a:srgbClr val="333333"/>
                </a:solidFill>
                <a:effectLst/>
                <a:latin typeface="inter-regular"/>
              </a:rPr>
              <a:t>In the above example, we have created the class named car, and it has two attributes </a:t>
            </a:r>
            <a:r>
              <a:rPr lang="en-US" b="0" i="0" dirty="0" err="1">
                <a:solidFill>
                  <a:srgbClr val="333333"/>
                </a:solidFill>
                <a:effectLst/>
                <a:latin typeface="inter-regular"/>
              </a:rPr>
              <a:t>modelname</a:t>
            </a:r>
            <a:r>
              <a:rPr lang="en-US" b="0" i="0" dirty="0">
                <a:solidFill>
                  <a:srgbClr val="333333"/>
                </a:solidFill>
                <a:effectLst/>
                <a:latin typeface="inter-regular"/>
              </a:rPr>
              <a:t> and year. We have created a c1 object to access the class attribute. The c1 object will allocate memory for these values. </a:t>
            </a:r>
            <a:endParaRPr lang="en-US" dirty="0"/>
          </a:p>
        </p:txBody>
      </p:sp>
    </p:spTree>
    <p:extLst>
      <p:ext uri="{BB962C8B-B14F-4D97-AF65-F5344CB8AC3E}">
        <p14:creationId xmlns:p14="http://schemas.microsoft.com/office/powerpoint/2010/main" val="2696774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3567</TotalTime>
  <Words>1247</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erdana</vt:lpstr>
      <vt:lpstr>inter-regular</vt:lpstr>
      <vt:lpstr>Roboto</vt:lpstr>
      <vt:lpstr>sofia-pro</vt:lpstr>
      <vt:lpstr>urw-din</vt:lpstr>
      <vt:lpstr>var(--font-din)</vt:lpstr>
      <vt:lpstr>Office Theme</vt:lpstr>
      <vt:lpstr>Python Virtual Machine </vt:lpstr>
      <vt:lpstr>Features in Python </vt:lpstr>
      <vt:lpstr>PowerPoint Presentation</vt:lpstr>
      <vt:lpstr>Python OOPs Concepts </vt:lpstr>
      <vt:lpstr>PowerPoint Presentation</vt:lpstr>
      <vt:lpstr>Class  </vt:lpstr>
      <vt:lpstr>PowerPoint Presentation</vt:lpstr>
      <vt:lpstr>PowerPoint Presentation</vt:lpstr>
      <vt:lpstr>Object </vt:lpstr>
      <vt:lpstr>Inheritance</vt:lpstr>
      <vt:lpstr>Polymorphism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Virtual Machine </dc:title>
  <dc:creator>MY_PC</dc:creator>
  <cp:lastModifiedBy>MY_PC</cp:lastModifiedBy>
  <cp:revision>5</cp:revision>
  <dcterms:created xsi:type="dcterms:W3CDTF">2022-05-02T00:05:42Z</dcterms:created>
  <dcterms:modified xsi:type="dcterms:W3CDTF">2022-05-24T19:59:19Z</dcterms:modified>
</cp:coreProperties>
</file>