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06" r:id="rId2"/>
    <p:sldId id="344" r:id="rId3"/>
    <p:sldId id="345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80" r:id="rId12"/>
    <p:sldId id="281" r:id="rId13"/>
    <p:sldId id="346" r:id="rId14"/>
    <p:sldId id="264" r:id="rId15"/>
    <p:sldId id="265" r:id="rId16"/>
    <p:sldId id="266" r:id="rId17"/>
    <p:sldId id="275" r:id="rId18"/>
    <p:sldId id="267" r:id="rId19"/>
    <p:sldId id="268" r:id="rId20"/>
    <p:sldId id="269" r:id="rId21"/>
    <p:sldId id="276" r:id="rId22"/>
    <p:sldId id="277" r:id="rId23"/>
    <p:sldId id="278" r:id="rId24"/>
    <p:sldId id="279" r:id="rId25"/>
    <p:sldId id="270" r:id="rId26"/>
    <p:sldId id="282" r:id="rId27"/>
    <p:sldId id="271" r:id="rId28"/>
    <p:sldId id="283" r:id="rId29"/>
    <p:sldId id="284" r:id="rId30"/>
    <p:sldId id="272" r:id="rId31"/>
    <p:sldId id="285" r:id="rId32"/>
    <p:sldId id="286" r:id="rId33"/>
    <p:sldId id="307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66" r:id="rId45"/>
    <p:sldId id="367" r:id="rId46"/>
    <p:sldId id="368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80" r:id="rId55"/>
    <p:sldId id="381" r:id="rId56"/>
    <p:sldId id="382" r:id="rId57"/>
    <p:sldId id="384" r:id="rId58"/>
    <p:sldId id="385" r:id="rId59"/>
    <p:sldId id="386" r:id="rId60"/>
    <p:sldId id="387" r:id="rId61"/>
    <p:sldId id="388" r:id="rId62"/>
    <p:sldId id="389" r:id="rId63"/>
    <p:sldId id="361" r:id="rId64"/>
    <p:sldId id="362" r:id="rId65"/>
    <p:sldId id="363" r:id="rId66"/>
    <p:sldId id="364" r:id="rId67"/>
    <p:sldId id="360" r:id="rId68"/>
    <p:sldId id="365" r:id="rId69"/>
    <p:sldId id="369" r:id="rId70"/>
    <p:sldId id="370" r:id="rId71"/>
    <p:sldId id="391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2.wmf"/><Relationship Id="rId1" Type="http://schemas.openxmlformats.org/officeDocument/2006/relationships/image" Target="../media/image121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4.wmf"/><Relationship Id="rId1" Type="http://schemas.openxmlformats.org/officeDocument/2006/relationships/image" Target="../media/image12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8.wmf"/><Relationship Id="rId7" Type="http://schemas.openxmlformats.org/officeDocument/2006/relationships/image" Target="../media/image123.wmf"/><Relationship Id="rId2" Type="http://schemas.openxmlformats.org/officeDocument/2006/relationships/image" Target="../media/image124.wmf"/><Relationship Id="rId1" Type="http://schemas.openxmlformats.org/officeDocument/2006/relationships/image" Target="../media/image127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9" Type="http://schemas.openxmlformats.org/officeDocument/2006/relationships/image" Target="../media/image13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24.wmf"/><Relationship Id="rId7" Type="http://schemas.openxmlformats.org/officeDocument/2006/relationships/image" Target="../media/image137.wmf"/><Relationship Id="rId2" Type="http://schemas.openxmlformats.org/officeDocument/2006/relationships/image" Target="../media/image127.wmf"/><Relationship Id="rId1" Type="http://schemas.openxmlformats.org/officeDocument/2006/relationships/image" Target="../media/image134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2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3.wmf"/><Relationship Id="rId7" Type="http://schemas.openxmlformats.org/officeDocument/2006/relationships/image" Target="../media/image156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28.wmf"/><Relationship Id="rId9" Type="http://schemas.openxmlformats.org/officeDocument/2006/relationships/image" Target="../media/image15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91925-7951-437E-82EC-0B58C6842140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13394-45E5-4C40-AAFE-CC6E11F75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FA3F-4A77-45F9-B1A8-76EE01D2933D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F6A83-8044-45F7-9AE9-C44C68075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5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3356B-6311-4B7E-B78E-036E483CDD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5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3BE6A-F4B1-4275-BE66-1492053FE8B8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A96E-CCFB-4A00-9675-A7C5A8168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8.jpeg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0.bin"/><Relationship Id="rId3" Type="http://schemas.openxmlformats.org/officeDocument/2006/relationships/oleObject" Target="../embeddings/oleObject23.bin"/><Relationship Id="rId21" Type="http://schemas.openxmlformats.org/officeDocument/2006/relationships/image" Target="../media/image103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99.wmf"/><Relationship Id="rId17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98.wmf"/><Relationship Id="rId19" Type="http://schemas.openxmlformats.org/officeDocument/2006/relationships/image" Target="../media/image102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100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09.wmf"/><Relationship Id="rId17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108.wmf"/><Relationship Id="rId19" Type="http://schemas.openxmlformats.org/officeDocument/2006/relationships/image" Target="../media/image112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1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17.wmf"/><Relationship Id="rId17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116.wmf"/><Relationship Id="rId19" Type="http://schemas.openxmlformats.org/officeDocument/2006/relationships/image" Target="../media/image120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11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122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12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4.bin"/><Relationship Id="rId7" Type="http://schemas.openxmlformats.org/officeDocument/2006/relationships/image" Target="../media/image1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25.wmf"/><Relationship Id="rId9" Type="http://schemas.openxmlformats.org/officeDocument/2006/relationships/image" Target="../media/image12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64.bin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133.wmf"/><Relationship Id="rId7" Type="http://schemas.openxmlformats.org/officeDocument/2006/relationships/image" Target="../media/image126.png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132.wmf"/><Relationship Id="rId4" Type="http://schemas.openxmlformats.org/officeDocument/2006/relationships/image" Target="../media/image127.wmf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6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73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1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7.wmf"/><Relationship Id="rId11" Type="http://schemas.openxmlformats.org/officeDocument/2006/relationships/image" Target="../media/image123.wmf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136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138.wmf"/><Relationship Id="rId4" Type="http://schemas.openxmlformats.org/officeDocument/2006/relationships/image" Target="../media/image134.wmf"/><Relationship Id="rId9" Type="http://schemas.openxmlformats.org/officeDocument/2006/relationships/image" Target="../media/image126.png"/><Relationship Id="rId14" Type="http://schemas.openxmlformats.org/officeDocument/2006/relationships/oleObject" Target="../embeddings/oleObject7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148.png"/><Relationship Id="rId7" Type="http://schemas.openxmlformats.org/officeDocument/2006/relationships/image" Target="../media/image1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147.wmf"/><Relationship Id="rId5" Type="http://schemas.openxmlformats.org/officeDocument/2006/relationships/image" Target="../media/image150.png"/><Relationship Id="rId10" Type="http://schemas.openxmlformats.org/officeDocument/2006/relationships/oleObject" Target="../embeddings/oleObject76.bin"/><Relationship Id="rId4" Type="http://schemas.openxmlformats.org/officeDocument/2006/relationships/image" Target="../media/image149.png"/><Relationship Id="rId9" Type="http://schemas.openxmlformats.org/officeDocument/2006/relationships/image" Target="../media/image14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55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16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160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6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662113"/>
            <a:ext cx="54197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2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066800" y="685800"/>
          <a:ext cx="7055335" cy="175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Equation" r:id="rId3" imgW="1993680" imgH="495000" progId="">
                  <p:embed/>
                </p:oleObj>
              </mc:Choice>
              <mc:Fallback>
                <p:oleObj name="Equation" r:id="rId3" imgW="1993680" imgH="495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85800"/>
                        <a:ext cx="7055335" cy="175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676400" y="3124200"/>
          <a:ext cx="42338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5" imgW="1104840" imgH="291960" progId="">
                  <p:embed/>
                </p:oleObj>
              </mc:Choice>
              <mc:Fallback>
                <p:oleObj name="Equation" r:id="rId5" imgW="1104840" imgH="2919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4233863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514600" y="4495800"/>
          <a:ext cx="2108200" cy="124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tion" r:id="rId7" imgW="736560" imgH="431640" progId="">
                  <p:embed/>
                </p:oleObj>
              </mc:Choice>
              <mc:Fallback>
                <p:oleObj name="Equation" r:id="rId7" imgW="736560" imgH="4316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2108200" cy="124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6019800" y="2971800"/>
            <a:ext cx="27352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Scalar components – can be positive and negative</a:t>
            </a:r>
            <a:endParaRPr lang="th-TH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H="1" flipV="1">
            <a:off x="2819400" y="2209800"/>
            <a:ext cx="3352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 flipH="1" flipV="1">
            <a:off x="6019800" y="236219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6858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1) A force of 800 N is exerted on a bolt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A as shown in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. Determine the horizontal and vertical components of the force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>
            <a:lum contrast="-10000"/>
          </a:blip>
          <a:srcRect/>
          <a:stretch>
            <a:fillRect/>
          </a:stretch>
        </p:blipFill>
        <p:spPr bwMode="auto">
          <a:xfrm>
            <a:off x="2057400" y="1752600"/>
            <a:ext cx="48850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0"/>
            <a:ext cx="5181600" cy="322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810000"/>
            <a:ext cx="750257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5105400"/>
            <a:ext cx="646545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5867400"/>
            <a:ext cx="36636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"/>
            <a:ext cx="86772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886200"/>
            <a:ext cx="24003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9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924800" cy="129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000099"/>
                </a:solidFill>
              </a:rPr>
              <a:t>Rectangular components are convenient for finding the sum or resultant </a:t>
            </a:r>
            <a:r>
              <a:rPr lang="en-US" b="1" dirty="0" smtClean="0">
                <a:solidFill>
                  <a:srgbClr val="000099"/>
                </a:solidFill>
              </a:rPr>
              <a:t>     </a:t>
            </a:r>
            <a:r>
              <a:rPr lang="en-US" dirty="0" smtClean="0">
                <a:solidFill>
                  <a:srgbClr val="000099"/>
                </a:solidFill>
              </a:rPr>
              <a:t>of two (or more) forces which are concurrent</a:t>
            </a:r>
          </a:p>
          <a:p>
            <a:endParaRPr lang="en-US" dirty="0"/>
          </a:p>
        </p:txBody>
      </p:sp>
      <p:pic>
        <p:nvPicPr>
          <p:cNvPr id="4" name="Picture 35" descr="F2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" y="2522538"/>
            <a:ext cx="4242782" cy="31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41636"/>
              </p:ext>
            </p:extLst>
          </p:nvPr>
        </p:nvGraphicFramePr>
        <p:xfrm>
          <a:off x="4517536" y="2522538"/>
          <a:ext cx="40322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4" imgW="2273040" imgH="520560" progId="">
                  <p:embed/>
                </p:oleObj>
              </mc:Choice>
              <mc:Fallback>
                <p:oleObj name="Equation" r:id="rId4" imgW="2273040" imgH="5205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536" y="2522538"/>
                        <a:ext cx="4032250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990600" y="2286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RECTANGULAR COMPONENTS OF A FORCE.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6307" y="3886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Two vectors of unit magnitude, directed respectively along </a:t>
            </a:r>
            <a:r>
              <a:rPr lang="en-US" dirty="0" smtClean="0"/>
              <a:t>the positive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axes, will be introduced at this point. </a:t>
            </a:r>
            <a:r>
              <a:rPr lang="en-US" dirty="0">
                <a:solidFill>
                  <a:srgbClr val="FF0000"/>
                </a:solidFill>
              </a:rPr>
              <a:t>These vectors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are called </a:t>
            </a:r>
            <a:r>
              <a:rPr lang="en-US" i="1" dirty="0">
                <a:solidFill>
                  <a:srgbClr val="FF0000"/>
                </a:solidFill>
              </a:rPr>
              <a:t>unit vectors</a:t>
            </a:r>
            <a:r>
              <a:rPr lang="en-US" i="1" dirty="0"/>
              <a:t> </a:t>
            </a:r>
            <a:r>
              <a:rPr lang="en-US" dirty="0"/>
              <a:t>and are denoted by </a:t>
            </a:r>
            <a:r>
              <a:rPr lang="en-US" b="1" dirty="0"/>
              <a:t>i </a:t>
            </a:r>
            <a:r>
              <a:rPr lang="en-US" dirty="0"/>
              <a:t>and </a:t>
            </a:r>
            <a:r>
              <a:rPr lang="en-US" b="1" dirty="0"/>
              <a:t>j </a:t>
            </a:r>
            <a:r>
              <a:rPr lang="en-US" dirty="0"/>
              <a:t>, respectively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743200" y="4876800"/>
          <a:ext cx="547581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3" imgW="2273040" imgH="520560" progId="">
                  <p:embed/>
                </p:oleObj>
              </mc:Choice>
              <mc:Fallback>
                <p:oleObj name="Equation" r:id="rId3" imgW="2273040" imgH="5205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5475810" cy="125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5" descr="F2-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685800"/>
            <a:ext cx="48609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4000500" y="2095500"/>
            <a:ext cx="1524000" cy="14478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733800" y="3886200"/>
            <a:ext cx="1371600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90800" y="2362200"/>
            <a:ext cx="1447800" cy="1219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22860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1981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47244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276600" y="5638800"/>
            <a:ext cx="266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 = P + S + Q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35814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590800" y="1981200"/>
            <a:ext cx="3733800" cy="4242375"/>
            <a:chOff x="2590800" y="1981200"/>
            <a:chExt cx="3733800" cy="4242375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4000500" y="2095500"/>
              <a:ext cx="1524000" cy="14478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3733800" y="3886200"/>
              <a:ext cx="1371600" cy="762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2590800" y="2362200"/>
              <a:ext cx="1447800" cy="12192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867400" y="2286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0" y="19812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00600" y="4724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29" name="Rectangle 1"/>
            <p:cNvSpPr>
              <a:spLocks noChangeArrowheads="1"/>
            </p:cNvSpPr>
            <p:nvPr/>
          </p:nvSpPr>
          <p:spPr bwMode="auto">
            <a:xfrm>
              <a:off x="3276600" y="5638800"/>
              <a:ext cx="2667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R = P + S + Q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200" y="3581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38600" y="1600200"/>
            <a:ext cx="2895600" cy="2108775"/>
            <a:chOff x="4038600" y="1600200"/>
            <a:chExt cx="2895600" cy="2108775"/>
          </a:xfrm>
        </p:grpSpPr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3429000" y="2818606"/>
              <a:ext cx="1371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14800" y="3505200"/>
              <a:ext cx="1600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038600" y="16002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2000" b="1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j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91200" y="31242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2000" b="1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47800" y="1524000"/>
            <a:ext cx="2590800" cy="2058988"/>
            <a:chOff x="1447800" y="1524000"/>
            <a:chExt cx="2590800" cy="2058988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277394" y="2818606"/>
              <a:ext cx="1371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>
              <a:off x="2209800" y="3581400"/>
              <a:ext cx="1752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95600" y="15240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000" b="1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j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7800" y="28956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000" b="1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00400" y="3682425"/>
            <a:ext cx="3200400" cy="1422975"/>
            <a:chOff x="3200400" y="3657600"/>
            <a:chExt cx="3200400" cy="1422975"/>
          </a:xfrm>
        </p:grpSpPr>
        <p:cxnSp>
          <p:nvCxnSpPr>
            <p:cNvPr id="24" name="Straight Arrow Connector 23"/>
            <p:cNvCxnSpPr/>
            <p:nvPr/>
          </p:nvCxnSpPr>
          <p:spPr>
            <a:xfrm rot="5400000">
              <a:off x="3352800" y="4343400"/>
              <a:ext cx="1371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038600" y="3657600"/>
              <a:ext cx="1447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257800" y="38100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sz="2000" b="1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00400" y="44958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sz="2000" b="1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j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81000"/>
            <a:ext cx="2971800" cy="390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800600"/>
            <a:ext cx="741534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3400" y="4038600"/>
            <a:ext cx="15240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352800" y="3048000"/>
            <a:ext cx="1981200" cy="1588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400" y="4038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19050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j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37338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66800" y="5105400"/>
            <a:ext cx="731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Rx =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Sx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Qx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Ry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Py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09800" y="6019800"/>
            <a:ext cx="518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Rx = ∑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Fx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Ry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∑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37814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11430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force represents the action of one body on another and is </a:t>
            </a:r>
            <a:r>
              <a:rPr lang="en-US" dirty="0" smtClean="0"/>
              <a:t>generally characterized </a:t>
            </a:r>
            <a:r>
              <a:rPr lang="en-US" dirty="0"/>
              <a:t>by its </a:t>
            </a:r>
            <a:r>
              <a:rPr lang="en-US" i="1" dirty="0"/>
              <a:t>point of application , </a:t>
            </a:r>
            <a:r>
              <a:rPr lang="en-US" dirty="0"/>
              <a:t>its </a:t>
            </a:r>
            <a:r>
              <a:rPr lang="en-US" i="1" dirty="0"/>
              <a:t>magnitude , </a:t>
            </a:r>
            <a:r>
              <a:rPr lang="en-US" dirty="0"/>
              <a:t>and its </a:t>
            </a:r>
            <a:r>
              <a:rPr lang="en-US" i="1" dirty="0"/>
              <a:t>direction</a:t>
            </a:r>
            <a:r>
              <a:rPr lang="en-US" i="1" dirty="0" smtClean="0"/>
              <a:t>. </a:t>
            </a:r>
            <a:r>
              <a:rPr lang="en-US" dirty="0" smtClean="0"/>
              <a:t>Forces </a:t>
            </a:r>
            <a:r>
              <a:rPr lang="en-US" dirty="0"/>
              <a:t>acting on a given particle, however, have the same </a:t>
            </a:r>
            <a:r>
              <a:rPr lang="en-US" dirty="0" smtClean="0"/>
              <a:t>point of </a:t>
            </a:r>
            <a:r>
              <a:rPr lang="en-US" dirty="0"/>
              <a:t>application. Each force considered in this chapter will thus </a:t>
            </a:r>
            <a:r>
              <a:rPr lang="en-US" dirty="0" smtClean="0"/>
              <a:t>be completely </a:t>
            </a:r>
            <a:r>
              <a:rPr lang="en-US" dirty="0"/>
              <a:t>defined by its magnitude and direction.</a:t>
            </a:r>
            <a:endParaRPr lang="en-IN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84" y="2590800"/>
            <a:ext cx="1038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2286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47975" y="2614486"/>
            <a:ext cx="5762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Vectors are defined as </a:t>
            </a:r>
            <a:r>
              <a:rPr lang="en-US" i="1" dirty="0"/>
              <a:t>mathematical expressions </a:t>
            </a:r>
            <a:r>
              <a:rPr lang="en-US" i="1" dirty="0" smtClean="0"/>
              <a:t>possessing magnitude </a:t>
            </a:r>
            <a:r>
              <a:rPr lang="en-US" i="1" dirty="0"/>
              <a:t>and direction, which add according to the </a:t>
            </a:r>
            <a:r>
              <a:rPr lang="en-US" i="1" dirty="0" smtClean="0"/>
              <a:t>parallelogram </a:t>
            </a:r>
            <a:r>
              <a:rPr lang="en-IN" i="1" dirty="0" smtClean="0"/>
              <a:t>law</a:t>
            </a:r>
            <a:r>
              <a:rPr lang="en-IN" i="1" dirty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65366" y="3744396"/>
            <a:ext cx="2394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ADDITION OF VECTORS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62200" y="46482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diagonal that passes through </a:t>
            </a:r>
            <a:r>
              <a:rPr lang="en-US" i="1" dirty="0"/>
              <a:t>A </a:t>
            </a:r>
            <a:r>
              <a:rPr lang="en-US" dirty="0" smtClean="0"/>
              <a:t>represents the </a:t>
            </a:r>
            <a:r>
              <a:rPr lang="en-US" dirty="0"/>
              <a:t>sum of the vectors </a:t>
            </a:r>
            <a:r>
              <a:rPr lang="en-US" b="1" dirty="0"/>
              <a:t>P </a:t>
            </a:r>
            <a:r>
              <a:rPr lang="en-US" dirty="0"/>
              <a:t>and </a:t>
            </a:r>
            <a:r>
              <a:rPr lang="en-US" b="1" dirty="0"/>
              <a:t>Q </a:t>
            </a:r>
            <a:r>
              <a:rPr lang="en-US" dirty="0"/>
              <a:t>, and this sum is denoted </a:t>
            </a:r>
            <a:r>
              <a:rPr lang="en-US" dirty="0" smtClean="0"/>
              <a:t>by </a:t>
            </a:r>
            <a:r>
              <a:rPr lang="en-IN" b="1" dirty="0" smtClean="0"/>
              <a:t>P </a:t>
            </a:r>
            <a:r>
              <a:rPr lang="en-IN" dirty="0" smtClean="0"/>
              <a:t>+ </a:t>
            </a:r>
            <a:r>
              <a:rPr lang="en-IN" b="1" dirty="0"/>
              <a:t>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4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209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1.  Determine the magnitude and direction of the resultant of five forces. Specify its direction measured counter clockwise from the positive x axis.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0" y="4343400"/>
            <a:ext cx="48768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238500" y="4381500"/>
            <a:ext cx="28194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48200" y="3200400"/>
            <a:ext cx="1447800" cy="11430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8200" y="4343400"/>
            <a:ext cx="1447800" cy="12954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4000500" y="3619500"/>
            <a:ext cx="1295400" cy="1588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514600" y="3581400"/>
            <a:ext cx="2133600" cy="7620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467100" y="4457700"/>
            <a:ext cx="1295400" cy="10668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9800" y="2895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F1 = 40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0" y="3048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F3 = 60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8600" y="2514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F2 = 50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0" y="5257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F5 = 55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5562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F4 = 45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>
            <a:off x="5334000" y="3810000"/>
            <a:ext cx="381000" cy="990600"/>
          </a:xfrm>
          <a:prstGeom prst="arc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192426">
            <a:off x="5033831" y="4384337"/>
            <a:ext cx="381000" cy="990600"/>
          </a:xfrm>
          <a:prstGeom prst="arc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9209891">
            <a:off x="3845527" y="3790739"/>
            <a:ext cx="480179" cy="955367"/>
          </a:xfrm>
          <a:prstGeom prst="arc">
            <a:avLst>
              <a:gd name="adj1" fmla="val 16200000"/>
              <a:gd name="adj2" fmla="val 518896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5994406">
            <a:off x="4058958" y="3746650"/>
            <a:ext cx="568882" cy="576630"/>
          </a:xfrm>
          <a:prstGeom prst="arc">
            <a:avLst>
              <a:gd name="adj1" fmla="val 16200000"/>
              <a:gd name="adj2" fmla="val 2971589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91200" y="3810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50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62600" y="4572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86200" y="3276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70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429000" y="4648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60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0" y="4343400"/>
            <a:ext cx="48768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3238500" y="4381500"/>
            <a:ext cx="28194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648200" y="3200400"/>
            <a:ext cx="1447800" cy="11430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48200" y="4343400"/>
            <a:ext cx="1447800" cy="12954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4000500" y="3619500"/>
            <a:ext cx="1295400" cy="1588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3581400"/>
            <a:ext cx="2133600" cy="7620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467100" y="4457700"/>
            <a:ext cx="1295400" cy="10668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2895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F1 = 40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3048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F3 = 60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5257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F5 = 55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5562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F4 = 45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>
            <a:off x="5334000" y="3810000"/>
            <a:ext cx="381000" cy="990600"/>
          </a:xfrm>
          <a:prstGeom prst="arc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192426">
            <a:off x="5033831" y="4384337"/>
            <a:ext cx="381000" cy="990600"/>
          </a:xfrm>
          <a:prstGeom prst="arc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9209891">
            <a:off x="3845527" y="3790739"/>
            <a:ext cx="480179" cy="955367"/>
          </a:xfrm>
          <a:prstGeom prst="arc">
            <a:avLst>
              <a:gd name="adj1" fmla="val 16200000"/>
              <a:gd name="adj2" fmla="val 518896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5994406">
            <a:off x="4058958" y="3746650"/>
            <a:ext cx="568882" cy="576630"/>
          </a:xfrm>
          <a:prstGeom prst="arc">
            <a:avLst>
              <a:gd name="adj1" fmla="val 16200000"/>
              <a:gd name="adj2" fmla="val 2971589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91200" y="3810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50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62600" y="4572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50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86200" y="3276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70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4648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60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2514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F2 = 50 kN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0" y="4343400"/>
            <a:ext cx="48768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3238500" y="4381500"/>
            <a:ext cx="28194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648200" y="3200400"/>
            <a:ext cx="1447800" cy="11430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2895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F1 = 40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>
            <a:off x="5334000" y="3810000"/>
            <a:ext cx="381000" cy="990600"/>
          </a:xfrm>
          <a:prstGeom prst="arc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91200" y="3810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50</a:t>
            </a:r>
            <a:endParaRPr lang="en-US" sz="2400" b="1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3925094" y="3618706"/>
            <a:ext cx="1447800" cy="1588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343400"/>
            <a:ext cx="1828800" cy="1588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3800" y="2438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Fy</a:t>
            </a:r>
            <a:r>
              <a:rPr lang="en-US" sz="2400" b="1" dirty="0" smtClean="0">
                <a:solidFill>
                  <a:srgbClr val="FF0000"/>
                </a:solidFill>
              </a:rPr>
              <a:t> = 40 sin50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0" y="4495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Fx</a:t>
            </a:r>
            <a:r>
              <a:rPr lang="en-US" sz="2400" b="1" dirty="0" smtClean="0">
                <a:solidFill>
                  <a:srgbClr val="FF0000"/>
                </a:solidFill>
              </a:rPr>
              <a:t> = 40 </a:t>
            </a:r>
            <a:r>
              <a:rPr lang="en-US" sz="2400" b="1" dirty="0" err="1" smtClean="0">
                <a:solidFill>
                  <a:srgbClr val="FF0000"/>
                </a:solidFill>
              </a:rPr>
              <a:t>cos</a:t>
            </a:r>
            <a:r>
              <a:rPr lang="en-US" sz="2400" b="1" dirty="0" smtClean="0">
                <a:solidFill>
                  <a:srgbClr val="FF0000"/>
                </a:solidFill>
              </a:rPr>
              <a:t> 50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0" y="4343400"/>
            <a:ext cx="48768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3238500" y="4381500"/>
            <a:ext cx="28194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4000500" y="3619500"/>
            <a:ext cx="1295400" cy="1588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2514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F2 = 50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3619500" y="3314700"/>
            <a:ext cx="2058194" cy="794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72000" y="4267200"/>
            <a:ext cx="1676400" cy="1588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5000" y="4495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Fx</a:t>
            </a:r>
            <a:r>
              <a:rPr lang="en-US" sz="2400" b="1" dirty="0" smtClean="0">
                <a:solidFill>
                  <a:srgbClr val="FF0000"/>
                </a:solidFill>
              </a:rPr>
              <a:t> = 50 </a:t>
            </a:r>
            <a:r>
              <a:rPr lang="en-US" sz="2400" b="1" dirty="0" err="1" smtClean="0">
                <a:solidFill>
                  <a:srgbClr val="FF0000"/>
                </a:solidFill>
              </a:rPr>
              <a:t>cos</a:t>
            </a:r>
            <a:r>
              <a:rPr lang="en-US" sz="2400" b="1" dirty="0" smtClean="0">
                <a:solidFill>
                  <a:srgbClr val="FF0000"/>
                </a:solidFill>
              </a:rPr>
              <a:t> 90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4600" y="2667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Fx</a:t>
            </a:r>
            <a:r>
              <a:rPr lang="en-US" sz="2400" b="1" dirty="0" smtClean="0">
                <a:solidFill>
                  <a:srgbClr val="FF0000"/>
                </a:solidFill>
              </a:rPr>
              <a:t> = 50 sin 90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0" y="4343400"/>
            <a:ext cx="48768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3238500" y="4381500"/>
            <a:ext cx="28194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3581400"/>
            <a:ext cx="2133600" cy="7620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7400" y="3048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F3 = 60 kN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15994406">
            <a:off x="4058958" y="3746650"/>
            <a:ext cx="568882" cy="576630"/>
          </a:xfrm>
          <a:prstGeom prst="arc">
            <a:avLst>
              <a:gd name="adj1" fmla="val 16200000"/>
              <a:gd name="adj2" fmla="val 2971589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86200" y="3276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70</a:t>
            </a:r>
            <a:endParaRPr lang="en-US" sz="2400" b="1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3733800" y="3429000"/>
            <a:ext cx="1828800" cy="1588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2286000" y="4343400"/>
            <a:ext cx="2438400" cy="1588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24400" y="2362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F3 = 60 </a:t>
            </a:r>
            <a:r>
              <a:rPr lang="en-US" sz="2400" b="1" dirty="0" err="1" smtClean="0">
                <a:solidFill>
                  <a:srgbClr val="FF0000"/>
                </a:solidFill>
              </a:rPr>
              <a:t>cos</a:t>
            </a:r>
            <a:r>
              <a:rPr lang="en-US" sz="2400" b="1" dirty="0" smtClean="0">
                <a:solidFill>
                  <a:srgbClr val="FF0000"/>
                </a:solidFill>
              </a:rPr>
              <a:t> 70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28800" y="4495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F3 = 60 sin 70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75922"/>
              </p:ext>
            </p:extLst>
          </p:nvPr>
        </p:nvGraphicFramePr>
        <p:xfrm>
          <a:off x="533400" y="2590800"/>
          <a:ext cx="8077199" cy="3733800"/>
        </p:xfrm>
        <a:graphic>
          <a:graphicData uri="http://schemas.openxmlformats.org/drawingml/2006/table">
            <a:tbl>
              <a:tblPr/>
              <a:tblGrid>
                <a:gridCol w="7287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0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3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33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Sr. No.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Force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x- component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y- component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40 kN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40 cos50</a:t>
                      </a:r>
                      <a:r>
                        <a:rPr lang="en-US" sz="2200" b="1" baseline="30000" dirty="0" smtClean="0">
                          <a:latin typeface="Times New Roman"/>
                          <a:ea typeface="Calibri"/>
                          <a:cs typeface="Times New Roman"/>
                        </a:rPr>
                        <a:t>◦</a:t>
                      </a:r>
                      <a:endParaRPr lang="en-US" sz="1200" baseline="30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40 sin50</a:t>
                      </a:r>
                      <a:r>
                        <a:rPr lang="en-US" sz="2200" b="1" baseline="30000" dirty="0" smtClean="0">
                          <a:latin typeface="Times New Roman"/>
                          <a:ea typeface="Calibri"/>
                          <a:cs typeface="Times New Roman"/>
                        </a:rPr>
                        <a:t>◦</a:t>
                      </a:r>
                      <a:endParaRPr lang="en-US" sz="1200" baseline="30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50 kN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50 cos90</a:t>
                      </a:r>
                      <a:r>
                        <a:rPr lang="en-US" sz="2200" b="1" baseline="30000" dirty="0" smtClean="0">
                          <a:latin typeface="Times New Roman"/>
                          <a:ea typeface="Calibri"/>
                          <a:cs typeface="Times New Roman"/>
                        </a:rPr>
                        <a:t>◦</a:t>
                      </a:r>
                      <a:endParaRPr lang="en-US" sz="1200" baseline="30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50 sin90</a:t>
                      </a:r>
                      <a:r>
                        <a:rPr lang="en-US" sz="2200" b="1" baseline="30000" dirty="0" smtClean="0">
                          <a:latin typeface="Times New Roman"/>
                          <a:ea typeface="Calibri"/>
                          <a:cs typeface="Times New Roman"/>
                        </a:rPr>
                        <a:t>◦</a:t>
                      </a:r>
                      <a:endParaRPr lang="en-US" sz="1200" baseline="30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60 kN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60 sin70</a:t>
                      </a:r>
                      <a:r>
                        <a:rPr lang="en-US" sz="2200" b="1" baseline="30000" dirty="0" smtClean="0">
                          <a:latin typeface="Times New Roman"/>
                          <a:ea typeface="Calibri"/>
                          <a:cs typeface="Times New Roman"/>
                        </a:rPr>
                        <a:t>◦</a:t>
                      </a:r>
                      <a:endParaRPr lang="en-US" sz="1200" baseline="30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 60 cos70</a:t>
                      </a:r>
                      <a:r>
                        <a:rPr lang="en-US" sz="2200" b="1" baseline="30000" dirty="0" smtClean="0">
                          <a:latin typeface="Times New Roman"/>
                          <a:ea typeface="Calibri"/>
                          <a:cs typeface="Times New Roman"/>
                        </a:rPr>
                        <a:t>◦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45 kN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-45</a:t>
                      </a:r>
                      <a:r>
                        <a:rPr lang="en-US" sz="2200" b="1" baseline="0" dirty="0" smtClean="0">
                          <a:latin typeface="Times New Roman"/>
                          <a:ea typeface="Calibri"/>
                          <a:cs typeface="Times New Roman"/>
                        </a:rPr>
                        <a:t> cos6</a:t>
                      </a: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200" b="1" baseline="30000" dirty="0" smtClean="0">
                          <a:latin typeface="Times New Roman"/>
                          <a:ea typeface="Calibri"/>
                          <a:cs typeface="Times New Roman"/>
                        </a:rPr>
                        <a:t>◦</a:t>
                      </a:r>
                      <a:endParaRPr lang="en-US" sz="1200" baseline="30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45</a:t>
                      </a:r>
                      <a:r>
                        <a:rPr lang="en-US" sz="2200" b="1" baseline="0" dirty="0" smtClean="0">
                          <a:latin typeface="Times New Roman"/>
                          <a:ea typeface="Calibri"/>
                          <a:cs typeface="Times New Roman"/>
                        </a:rPr>
                        <a:t> sin6</a:t>
                      </a: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200" b="1" baseline="30000" dirty="0" smtClean="0">
                          <a:latin typeface="Times New Roman"/>
                          <a:ea typeface="Calibri"/>
                          <a:cs typeface="Times New Roman"/>
                        </a:rPr>
                        <a:t>◦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55 kN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r>
                        <a:rPr lang="en-US" sz="2200" b="1" baseline="0" dirty="0" smtClean="0">
                          <a:latin typeface="Times New Roman"/>
                          <a:ea typeface="Calibri"/>
                          <a:cs typeface="Times New Roman"/>
                        </a:rPr>
                        <a:t> cos5</a:t>
                      </a: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200" b="1" baseline="30000" dirty="0" smtClean="0">
                          <a:latin typeface="Times New Roman"/>
                          <a:ea typeface="Calibri"/>
                          <a:cs typeface="Times New Roman"/>
                        </a:rPr>
                        <a:t>◦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r>
                        <a:rPr lang="en-US" sz="2200" b="1" baseline="0" dirty="0" smtClean="0">
                          <a:latin typeface="Times New Roman"/>
                          <a:ea typeface="Calibri"/>
                          <a:cs typeface="Times New Roman"/>
                        </a:rPr>
                        <a:t> sin5</a:t>
                      </a: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200" b="1" baseline="30000" dirty="0" smtClean="0">
                          <a:latin typeface="Times New Roman"/>
                          <a:ea typeface="Calibri"/>
                          <a:cs typeface="Times New Roman"/>
                        </a:rPr>
                        <a:t>◦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Rx = -17.32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latin typeface="Times New Roman"/>
                          <a:ea typeface="Calibri"/>
                          <a:cs typeface="Times New Roman"/>
                        </a:rPr>
                        <a:t>Ry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20.06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19" y="228600"/>
            <a:ext cx="3755759" cy="2414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752600"/>
          <a:ext cx="8077199" cy="3733800"/>
        </p:xfrm>
        <a:graphic>
          <a:graphicData uri="http://schemas.openxmlformats.org/drawingml/2006/table">
            <a:tbl>
              <a:tblPr/>
              <a:tblGrid>
                <a:gridCol w="7287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0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3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33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Sr. No.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Force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x- component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y- component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40 kN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+ 25.71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Calibri"/>
                          <a:cs typeface="Times New Roman"/>
                        </a:rPr>
                        <a:t>+ 30.64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50 kN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Calibri"/>
                          <a:cs typeface="Times New Roman"/>
                        </a:rPr>
                        <a:t>+ 50.00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60 kN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Calibri"/>
                          <a:cs typeface="Times New Roman"/>
                        </a:rPr>
                        <a:t>- 56.38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Calibri"/>
                          <a:cs typeface="Times New Roman"/>
                        </a:rPr>
                        <a:t>+ 20.52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45 kN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Calibri"/>
                          <a:cs typeface="Times New Roman"/>
                        </a:rPr>
                        <a:t>-22.50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Calibri"/>
                          <a:cs typeface="Times New Roman"/>
                        </a:rPr>
                        <a:t>- 38.97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55 kN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Calibri"/>
                          <a:cs typeface="Times New Roman"/>
                        </a:rPr>
                        <a:t>+35.35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Calibri"/>
                          <a:cs typeface="Times New Roman"/>
                        </a:rPr>
                        <a:t>- 42.13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Rx = -17.32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latin typeface="Times New Roman"/>
                          <a:ea typeface="Calibri"/>
                          <a:cs typeface="Times New Roman"/>
                        </a:rPr>
                        <a:t>Ry</a:t>
                      </a: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 = 20.06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7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4600" y="636657"/>
            <a:ext cx="358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 =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</a:t>
            </a:r>
            <a:r>
              <a:rPr kumimoji="0" lang="en-US" sz="4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+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</a:t>
            </a:r>
            <a:r>
              <a:rPr kumimoji="0" lang="en-US" sz="4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j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600200" y="1769685"/>
            <a:ext cx="685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 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(-17.32 kN)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+ (20.06 kN)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j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244445"/>
              </p:ext>
            </p:extLst>
          </p:nvPr>
        </p:nvGraphicFramePr>
        <p:xfrm>
          <a:off x="2836913" y="3097111"/>
          <a:ext cx="3768199" cy="86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2" name="Equation" r:id="rId3" imgW="1218960" imgH="279360" progId="Equation.3">
                  <p:embed/>
                </p:oleObj>
              </mc:Choice>
              <mc:Fallback>
                <p:oleObj name="Equation" r:id="rId3" imgW="1218960" imgH="279360" progId="Equation.3">
                  <p:embed/>
                  <p:pic>
                    <p:nvPicPr>
                      <p:cNvPr id="1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913" y="3097111"/>
                        <a:ext cx="3768199" cy="865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569519"/>
              </p:ext>
            </p:extLst>
          </p:nvPr>
        </p:nvGraphicFramePr>
        <p:xfrm>
          <a:off x="2301875" y="4114800"/>
          <a:ext cx="543045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Equation" r:id="rId5" imgW="1663560" imgH="279360" progId="Equation.3">
                  <p:embed/>
                </p:oleObj>
              </mc:Choice>
              <mc:Fallback>
                <p:oleObj name="Equation" r:id="rId5" imgW="1663560" imgH="27936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4114800"/>
                        <a:ext cx="543045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97242"/>
              </p:ext>
            </p:extLst>
          </p:nvPr>
        </p:nvGraphicFramePr>
        <p:xfrm>
          <a:off x="3428999" y="5638800"/>
          <a:ext cx="337566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7" imgW="876240" imgH="177480" progId="Equation.3">
                  <p:embed/>
                </p:oleObj>
              </mc:Choice>
              <mc:Fallback>
                <p:oleObj name="Equation" r:id="rId7" imgW="876240" imgH="1774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9" y="5638800"/>
                        <a:ext cx="3375661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295400" y="529813"/>
            <a:ext cx="685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 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(-17.32 kN)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+ (20.06 kN)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j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58983"/>
              </p:ext>
            </p:extLst>
          </p:nvPr>
        </p:nvGraphicFramePr>
        <p:xfrm>
          <a:off x="2743092" y="1609445"/>
          <a:ext cx="30005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3" imgW="876240" imgH="177480" progId="Equation.3">
                  <p:embed/>
                </p:oleObj>
              </mc:Choice>
              <mc:Fallback>
                <p:oleObj name="Equation" r:id="rId3" imgW="876240" imgH="1774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092" y="1609445"/>
                        <a:ext cx="30005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39880"/>
              </p:ext>
            </p:extLst>
          </p:nvPr>
        </p:nvGraphicFramePr>
        <p:xfrm>
          <a:off x="1068386" y="2899796"/>
          <a:ext cx="31750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Equation" r:id="rId5" imgW="927000" imgH="431640" progId="Equation.3">
                  <p:embed/>
                </p:oleObj>
              </mc:Choice>
              <mc:Fallback>
                <p:oleObj name="Equation" r:id="rId5" imgW="927000" imgH="4316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6" y="2899796"/>
                        <a:ext cx="31750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77171"/>
              </p:ext>
            </p:extLst>
          </p:nvPr>
        </p:nvGraphicFramePr>
        <p:xfrm>
          <a:off x="4724400" y="2667000"/>
          <a:ext cx="3784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7" imgW="1104840" imgH="431640" progId="Equation.3">
                  <p:embed/>
                </p:oleObj>
              </mc:Choice>
              <mc:Fallback>
                <p:oleObj name="Equation" r:id="rId7" imgW="1104840" imgH="4316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67000"/>
                        <a:ext cx="37846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57547"/>
              </p:ext>
            </p:extLst>
          </p:nvPr>
        </p:nvGraphicFramePr>
        <p:xfrm>
          <a:off x="3276600" y="5181600"/>
          <a:ext cx="23939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9" imgW="698400" imgH="177480" progId="Equation.3">
                  <p:embed/>
                </p:oleObj>
              </mc:Choice>
              <mc:Fallback>
                <p:oleObj name="Equation" r:id="rId9" imgW="698400" imgH="1774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81600"/>
                        <a:ext cx="23939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9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09800" y="2895600"/>
            <a:ext cx="48768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162300" y="2933700"/>
            <a:ext cx="281940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72000" y="1752600"/>
            <a:ext cx="1447800" cy="11430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2895600"/>
            <a:ext cx="1447800" cy="12954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3924300" y="2171700"/>
            <a:ext cx="1295400" cy="1588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438400" y="2133600"/>
            <a:ext cx="2133600" cy="7620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390900" y="3009900"/>
            <a:ext cx="1295400" cy="1066800"/>
          </a:xfrm>
          <a:prstGeom prst="straightConnector1">
            <a:avLst/>
          </a:prstGeom>
          <a:ln w="635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3600" y="1447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F1 = 40 kN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1200" y="1600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F3 = 60 kN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2400" y="1066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F2 = 50 kN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3810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F5 = 55 kN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4114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F4 = 45 kN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5257800" y="2362200"/>
            <a:ext cx="381000" cy="990600"/>
          </a:xfrm>
          <a:prstGeom prst="arc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Arc 23"/>
          <p:cNvSpPr/>
          <p:nvPr/>
        </p:nvSpPr>
        <p:spPr>
          <a:xfrm rot="1192426">
            <a:off x="4957631" y="2936537"/>
            <a:ext cx="381000" cy="990600"/>
          </a:xfrm>
          <a:prstGeom prst="arc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Arc 24"/>
          <p:cNvSpPr/>
          <p:nvPr/>
        </p:nvSpPr>
        <p:spPr>
          <a:xfrm rot="9209891">
            <a:off x="3769327" y="2342939"/>
            <a:ext cx="480179" cy="955367"/>
          </a:xfrm>
          <a:prstGeom prst="arc">
            <a:avLst>
              <a:gd name="adj1" fmla="val 16200000"/>
              <a:gd name="adj2" fmla="val 518896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Arc 25"/>
          <p:cNvSpPr/>
          <p:nvPr/>
        </p:nvSpPr>
        <p:spPr>
          <a:xfrm rot="15994406">
            <a:off x="3982758" y="2298850"/>
            <a:ext cx="568882" cy="576630"/>
          </a:xfrm>
          <a:prstGeom prst="arc">
            <a:avLst>
              <a:gd name="adj1" fmla="val 16200000"/>
              <a:gd name="adj2" fmla="val 2971589"/>
            </a:avLst>
          </a:prstGeom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5000" y="2362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0" y="1828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2800" y="3200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207527"/>
              </p:ext>
            </p:extLst>
          </p:nvPr>
        </p:nvGraphicFramePr>
        <p:xfrm>
          <a:off x="557231" y="194106"/>
          <a:ext cx="30005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Equation" r:id="rId3" imgW="876240" imgH="177480" progId="Equation.3">
                  <p:embed/>
                </p:oleObj>
              </mc:Choice>
              <mc:Fallback>
                <p:oleObj name="Equation" r:id="rId3" imgW="876240" imgH="1774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31" y="194106"/>
                        <a:ext cx="30005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273054"/>
              </p:ext>
            </p:extLst>
          </p:nvPr>
        </p:nvGraphicFramePr>
        <p:xfrm>
          <a:off x="16693" y="2137087"/>
          <a:ext cx="23939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" name="Equation" r:id="rId5" imgW="698400" imgH="177480" progId="Equation.3">
                  <p:embed/>
                </p:oleObj>
              </mc:Choice>
              <mc:Fallback>
                <p:oleObj name="Equation" r:id="rId5" imgW="698400" imgH="1774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3" y="2137087"/>
                        <a:ext cx="23939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838200" y="685800"/>
            <a:ext cx="3733006" cy="2134394"/>
          </a:xfrm>
          <a:prstGeom prst="straightConnector1">
            <a:avLst/>
          </a:prstGeom>
          <a:ln w="155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2062886">
            <a:off x="2201791" y="1746891"/>
            <a:ext cx="701946" cy="1389609"/>
          </a:xfrm>
          <a:prstGeom prst="arc">
            <a:avLst>
              <a:gd name="adj1" fmla="val 17257906"/>
              <a:gd name="adj2" fmla="val 447667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37079" y="2851993"/>
            <a:ext cx="3201194" cy="1907083"/>
          </a:xfrm>
          <a:prstGeom prst="straightConnector1">
            <a:avLst/>
          </a:prstGeom>
          <a:ln w="155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843275"/>
              </p:ext>
            </p:extLst>
          </p:nvPr>
        </p:nvGraphicFramePr>
        <p:xfrm>
          <a:off x="6164263" y="4830763"/>
          <a:ext cx="29575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Equation" r:id="rId7" imgW="863280" imgH="177480" progId="Equation.3">
                  <p:embed/>
                </p:oleObj>
              </mc:Choice>
              <mc:Fallback>
                <p:oleObj name="Equation" r:id="rId7" imgW="863280" imgH="177480" progId="Equation.3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3" y="4830763"/>
                        <a:ext cx="29575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3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432" y="171271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From the parallelogram law, we can derive an alternative </a:t>
            </a:r>
            <a:r>
              <a:rPr lang="en-US" sz="2400" dirty="0" smtClean="0"/>
              <a:t>method </a:t>
            </a:r>
            <a:r>
              <a:rPr lang="en-US" sz="2400" dirty="0"/>
              <a:t>for determining the sum of two vectors. This method, </a:t>
            </a:r>
            <a:r>
              <a:rPr lang="en-US" sz="2400" dirty="0" smtClean="0"/>
              <a:t>known </a:t>
            </a:r>
            <a:r>
              <a:rPr lang="en-IN" sz="2400" dirty="0" smtClean="0"/>
              <a:t>as </a:t>
            </a:r>
            <a:r>
              <a:rPr lang="en-IN" sz="2400" dirty="0"/>
              <a:t>the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i="1" dirty="0">
                <a:solidFill>
                  <a:srgbClr val="FF0000"/>
                </a:solidFill>
              </a:rPr>
              <a:t>triangle rule </a:t>
            </a:r>
            <a:r>
              <a:rPr lang="en-IN" sz="2400" i="1" dirty="0"/>
              <a:t>,</a:t>
            </a:r>
            <a:endParaRPr lang="en-IN" sz="240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28670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33800" y="1651729"/>
            <a:ext cx="4949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sum of the two vectors can thus </a:t>
            </a:r>
            <a:r>
              <a:rPr lang="en-US" dirty="0" smtClean="0"/>
              <a:t>be found </a:t>
            </a:r>
            <a:r>
              <a:rPr lang="en-US" dirty="0"/>
              <a:t>by </a:t>
            </a:r>
            <a:r>
              <a:rPr lang="en-US" i="1" dirty="0"/>
              <a:t>arranging </a:t>
            </a:r>
            <a:r>
              <a:rPr lang="en-US" b="1" dirty="0"/>
              <a:t>P </a:t>
            </a:r>
            <a:r>
              <a:rPr lang="en-US" i="1" dirty="0"/>
              <a:t>and </a:t>
            </a:r>
            <a:r>
              <a:rPr lang="en-US" b="1" dirty="0"/>
              <a:t>Q </a:t>
            </a:r>
            <a:r>
              <a:rPr lang="en-US" i="1" dirty="0"/>
              <a:t>in tip-to-tail fashion and then </a:t>
            </a:r>
            <a:r>
              <a:rPr lang="en-US" i="1" dirty="0" smtClean="0"/>
              <a:t>connecting the </a:t>
            </a:r>
            <a:r>
              <a:rPr lang="en-US" i="1" dirty="0"/>
              <a:t>tail of </a:t>
            </a:r>
            <a:r>
              <a:rPr lang="en-US" b="1" dirty="0"/>
              <a:t>P </a:t>
            </a:r>
            <a:r>
              <a:rPr lang="en-US" i="1" dirty="0"/>
              <a:t>with the tip of </a:t>
            </a:r>
            <a:r>
              <a:rPr lang="en-US" b="1" dirty="0"/>
              <a:t>Q </a:t>
            </a:r>
            <a:r>
              <a:rPr lang="en-US" dirty="0" smtClean="0"/>
              <a:t>.s</a:t>
            </a:r>
            <a:endParaRPr lang="en-IN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24955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57550" y="3753652"/>
            <a:ext cx="5505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sum of the three vectors could have been </a:t>
            </a:r>
            <a:r>
              <a:rPr lang="en-US" sz="2400" dirty="0" smtClean="0"/>
              <a:t>obtained directly</a:t>
            </a:r>
            <a:r>
              <a:rPr lang="en-US" sz="2400" dirty="0"/>
              <a:t>, as shown in Fig</a:t>
            </a:r>
            <a:r>
              <a:rPr lang="en-US" sz="2400" dirty="0" smtClean="0"/>
              <a:t>., </a:t>
            </a:r>
            <a:r>
              <a:rPr lang="en-US" sz="2400" dirty="0"/>
              <a:t>by </a:t>
            </a:r>
            <a:r>
              <a:rPr lang="en-US" sz="2400" i="1" dirty="0"/>
              <a:t>arranging the given vectors in </a:t>
            </a:r>
            <a:r>
              <a:rPr lang="en-US" sz="2400" i="1" dirty="0" smtClean="0"/>
              <a:t>tip to- tail </a:t>
            </a:r>
            <a:r>
              <a:rPr lang="en-US" sz="2400" i="1" dirty="0"/>
              <a:t>fashion and connecting the tail of the first vector with the </a:t>
            </a:r>
            <a:r>
              <a:rPr lang="en-US" sz="2400" i="1" dirty="0" smtClean="0"/>
              <a:t>tip of </a:t>
            </a:r>
            <a:r>
              <a:rPr lang="en-US" sz="2400" i="1" dirty="0"/>
              <a:t>the last one. </a:t>
            </a:r>
            <a:r>
              <a:rPr lang="en-US" sz="2400" dirty="0"/>
              <a:t>This is </a:t>
            </a:r>
            <a:r>
              <a:rPr lang="en-US" sz="2400" dirty="0" smtClean="0"/>
              <a:t>shown </a:t>
            </a:r>
            <a:r>
              <a:rPr lang="en-US" sz="2400" dirty="0"/>
              <a:t>as the </a:t>
            </a:r>
            <a:r>
              <a:rPr lang="en-US" sz="2400" i="1" dirty="0">
                <a:solidFill>
                  <a:srgbClr val="FF0000"/>
                </a:solidFill>
              </a:rPr>
              <a:t>polygon rule </a:t>
            </a:r>
            <a:r>
              <a:rPr lang="en-US" sz="2400" dirty="0"/>
              <a:t>for the addition </a:t>
            </a:r>
            <a:r>
              <a:rPr lang="en-US" sz="2400" dirty="0" smtClean="0"/>
              <a:t>of </a:t>
            </a:r>
            <a:r>
              <a:rPr lang="en-IN" sz="2400" dirty="0" smtClean="0"/>
              <a:t>vectors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9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1429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2. Four forces acts on bolt A as shown. Determine the resultant forces on the bolt.</a:t>
            </a:r>
          </a:p>
          <a:p>
            <a:pPr marL="514350" indent="-514350" algn="r">
              <a:buNone/>
            </a:pPr>
            <a:r>
              <a:rPr lang="en-US" dirty="0" smtClean="0">
                <a:solidFill>
                  <a:srgbClr val="FF0000"/>
                </a:solidFill>
              </a:rPr>
              <a:t>R = 199.6 N       </a:t>
            </a:r>
          </a:p>
          <a:p>
            <a:pPr marL="514350" indent="-514350" algn="just">
              <a:buAutoNum type="arabicPeriod"/>
            </a:pP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65328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5800"/>
            <a:ext cx="7011251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24200"/>
            <a:ext cx="6082748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5029200"/>
            <a:ext cx="3729789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967162"/>
            <a:ext cx="1811271" cy="6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00200"/>
            <a:ext cx="4973052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57200"/>
            <a:ext cx="1811271" cy="681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048000"/>
            <a:ext cx="541734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32670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91" y="160421"/>
            <a:ext cx="7315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381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IN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238249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38249"/>
            <a:ext cx="6096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7298"/>
            <a:ext cx="2762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257298"/>
            <a:ext cx="647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905000"/>
            <a:ext cx="266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905000"/>
            <a:ext cx="790575" cy="28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2" y="1928161"/>
            <a:ext cx="31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057" y="1919287"/>
            <a:ext cx="704850" cy="31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3095625"/>
            <a:ext cx="3333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3099234"/>
            <a:ext cx="571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550468"/>
            <a:ext cx="7715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2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548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33337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1685925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problems considered in the first part of this chapter </a:t>
            </a:r>
            <a:r>
              <a:rPr lang="en-US" dirty="0" smtClean="0"/>
              <a:t>involved only two dimensions</a:t>
            </a:r>
            <a:r>
              <a:rPr lang="en-US" dirty="0"/>
              <a:t>; they could be formulated and solved in a </a:t>
            </a:r>
            <a:r>
              <a:rPr lang="en-US" dirty="0" smtClean="0"/>
              <a:t>single plane</a:t>
            </a:r>
            <a:r>
              <a:rPr lang="en-US" dirty="0"/>
              <a:t>. In this section and in the remaining sections of the chapter</a:t>
            </a:r>
            <a:r>
              <a:rPr lang="en-US" dirty="0" smtClean="0"/>
              <a:t>, we </a:t>
            </a:r>
            <a:r>
              <a:rPr lang="en-US" dirty="0"/>
              <a:t>will discuss problems involving the three dimensions of space.</a:t>
            </a:r>
            <a:endParaRPr lang="en-IN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5" y="2886254"/>
            <a:ext cx="24384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95600" y="3048000"/>
            <a:ext cx="579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Consider a force </a:t>
            </a:r>
            <a:r>
              <a:rPr lang="en-US" b="1" dirty="0"/>
              <a:t>F </a:t>
            </a:r>
            <a:r>
              <a:rPr lang="en-US" dirty="0"/>
              <a:t>acting at the origin </a:t>
            </a:r>
            <a:r>
              <a:rPr lang="en-US" i="1" dirty="0"/>
              <a:t>O </a:t>
            </a:r>
            <a:r>
              <a:rPr lang="en-US" dirty="0"/>
              <a:t>of the system </a:t>
            </a:r>
            <a:r>
              <a:rPr lang="en-US" dirty="0" smtClean="0"/>
              <a:t>of rectangular </a:t>
            </a:r>
            <a:r>
              <a:rPr lang="en-US" dirty="0"/>
              <a:t>coordinates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. To define the direction of </a:t>
            </a:r>
            <a:r>
              <a:rPr lang="en-US" b="1" dirty="0"/>
              <a:t>F </a:t>
            </a:r>
            <a:r>
              <a:rPr lang="en-US" dirty="0"/>
              <a:t>, we </a:t>
            </a:r>
            <a:r>
              <a:rPr lang="en-US" dirty="0" smtClean="0"/>
              <a:t>draw the </a:t>
            </a:r>
            <a:r>
              <a:rPr lang="en-US" dirty="0"/>
              <a:t>vertical plane </a:t>
            </a:r>
            <a:r>
              <a:rPr lang="en-US" i="1" dirty="0">
                <a:solidFill>
                  <a:srgbClr val="FF0000"/>
                </a:solidFill>
              </a:rPr>
              <a:t>OBAC</a:t>
            </a:r>
            <a:r>
              <a:rPr lang="en-US" i="1" dirty="0"/>
              <a:t> </a:t>
            </a:r>
            <a:r>
              <a:rPr lang="en-US" dirty="0"/>
              <a:t>containing </a:t>
            </a:r>
            <a:r>
              <a:rPr lang="en-US" b="1" dirty="0"/>
              <a:t>F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86100" y="4343400"/>
            <a:ext cx="541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This plane </a:t>
            </a:r>
            <a:r>
              <a:rPr lang="en-IN" dirty="0" smtClean="0"/>
              <a:t>passes </a:t>
            </a:r>
            <a:r>
              <a:rPr lang="en-US" dirty="0" smtClean="0"/>
              <a:t>through </a:t>
            </a:r>
            <a:r>
              <a:rPr lang="en-US" dirty="0"/>
              <a:t>the vertical </a:t>
            </a:r>
            <a:r>
              <a:rPr lang="en-US" i="1" dirty="0"/>
              <a:t>y </a:t>
            </a:r>
            <a:r>
              <a:rPr lang="en-US" dirty="0"/>
              <a:t>axis; its orientation is defined by the angle </a:t>
            </a:r>
            <a:r>
              <a:rPr lang="en-US" dirty="0" smtClean="0"/>
              <a:t>f it </a:t>
            </a:r>
            <a:r>
              <a:rPr lang="en-US" dirty="0"/>
              <a:t>forms with the </a:t>
            </a:r>
            <a:r>
              <a:rPr lang="en-US" i="1" dirty="0" err="1"/>
              <a:t>xy</a:t>
            </a:r>
            <a:r>
              <a:rPr lang="en-US" i="1" dirty="0"/>
              <a:t> </a:t>
            </a:r>
            <a:r>
              <a:rPr lang="en-US" dirty="0"/>
              <a:t>plane. The direction of </a:t>
            </a:r>
            <a:r>
              <a:rPr lang="en-US" b="1" dirty="0"/>
              <a:t>F </a:t>
            </a:r>
            <a:r>
              <a:rPr lang="en-US" dirty="0"/>
              <a:t>within the plane </a:t>
            </a:r>
            <a:r>
              <a:rPr lang="en-US" dirty="0" smtClean="0"/>
              <a:t>is defined </a:t>
            </a:r>
            <a:r>
              <a:rPr lang="en-US" dirty="0"/>
              <a:t>by the angle u </a:t>
            </a:r>
            <a:r>
              <a:rPr lang="en-US" i="1" dirty="0"/>
              <a:t>y </a:t>
            </a:r>
            <a:r>
              <a:rPr lang="en-US" dirty="0"/>
              <a:t>that </a:t>
            </a:r>
            <a:r>
              <a:rPr lang="en-US" b="1" dirty="0"/>
              <a:t>F </a:t>
            </a:r>
            <a:r>
              <a:rPr lang="en-US" dirty="0"/>
              <a:t>forms with the </a:t>
            </a:r>
            <a:r>
              <a:rPr lang="en-US" i="1" dirty="0"/>
              <a:t>y </a:t>
            </a:r>
            <a:r>
              <a:rPr lang="en-US" dirty="0"/>
              <a:t>axis. The force </a:t>
            </a:r>
            <a:r>
              <a:rPr lang="en-US" b="1" dirty="0" smtClean="0"/>
              <a:t>F </a:t>
            </a:r>
            <a:r>
              <a:rPr lang="en-US" dirty="0" smtClean="0"/>
              <a:t>may </a:t>
            </a:r>
            <a:r>
              <a:rPr lang="en-US" dirty="0"/>
              <a:t>be resolved into a vertical component </a:t>
            </a:r>
            <a:r>
              <a:rPr lang="en-US" b="1" dirty="0"/>
              <a:t>F </a:t>
            </a:r>
            <a:r>
              <a:rPr lang="en-US" i="1" dirty="0"/>
              <a:t>y </a:t>
            </a:r>
            <a:r>
              <a:rPr lang="en-US" dirty="0"/>
              <a:t>and a horizontal </a:t>
            </a:r>
            <a:r>
              <a:rPr lang="en-US" dirty="0" smtClean="0"/>
              <a:t>component </a:t>
            </a:r>
            <a:r>
              <a:rPr lang="en-IN" b="1" dirty="0" smtClean="0"/>
              <a:t>F </a:t>
            </a:r>
            <a:r>
              <a:rPr lang="en-IN" i="1" dirty="0"/>
              <a:t>h </a:t>
            </a:r>
            <a:r>
              <a:rPr lang="en-IN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60849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corresponding </a:t>
            </a:r>
            <a:r>
              <a:rPr lang="en-US" dirty="0" smtClean="0"/>
              <a:t> scalar </a:t>
            </a:r>
            <a:r>
              <a:rPr lang="en-US" dirty="0"/>
              <a:t>components </a:t>
            </a:r>
            <a:r>
              <a:rPr lang="en-US" dirty="0" smtClean="0"/>
              <a:t>are</a:t>
            </a:r>
            <a:endParaRPr lang="en-US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9" y="5311942"/>
            <a:ext cx="2876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3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25527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6898"/>
            <a:ext cx="26955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28098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3352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But </a:t>
            </a:r>
            <a:r>
              <a:rPr lang="en-US" b="1" dirty="0"/>
              <a:t>F </a:t>
            </a:r>
            <a:r>
              <a:rPr lang="en-US" i="1" dirty="0"/>
              <a:t>h </a:t>
            </a:r>
            <a:r>
              <a:rPr lang="en-US" dirty="0"/>
              <a:t>may be resolved into two rectangular components </a:t>
            </a:r>
            <a:r>
              <a:rPr lang="en-US" b="1" dirty="0"/>
              <a:t>F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b="1" dirty="0"/>
              <a:t>F </a:t>
            </a:r>
            <a:r>
              <a:rPr lang="en-US" i="1" dirty="0" smtClean="0"/>
              <a:t>z </a:t>
            </a:r>
            <a:r>
              <a:rPr lang="en-US" dirty="0" smtClean="0"/>
              <a:t>along </a:t>
            </a:r>
            <a:r>
              <a:rPr lang="en-US" dirty="0"/>
              <a:t>the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z </a:t>
            </a:r>
            <a:r>
              <a:rPr lang="en-US" dirty="0"/>
              <a:t>axes, respectively. This operation, shown in </a:t>
            </a:r>
            <a:r>
              <a:rPr lang="en-US" dirty="0" smtClean="0"/>
              <a:t>Fig </a:t>
            </a:r>
            <a:r>
              <a:rPr lang="en-US" i="1" dirty="0" smtClean="0"/>
              <a:t>c </a:t>
            </a:r>
            <a:r>
              <a:rPr lang="en-US" dirty="0" smtClean="0"/>
              <a:t>, is </a:t>
            </a:r>
            <a:r>
              <a:rPr lang="en-US" dirty="0"/>
              <a:t>carried out in the </a:t>
            </a:r>
            <a:r>
              <a:rPr lang="en-US" i="1" dirty="0" err="1"/>
              <a:t>xz</a:t>
            </a:r>
            <a:r>
              <a:rPr lang="en-US" i="1" dirty="0"/>
              <a:t> </a:t>
            </a:r>
            <a:r>
              <a:rPr lang="en-US" dirty="0"/>
              <a:t>plane. We obtain the following expressions </a:t>
            </a:r>
            <a:r>
              <a:rPr lang="en-US" dirty="0" smtClean="0"/>
              <a:t>for </a:t>
            </a:r>
            <a:r>
              <a:rPr lang="en-IN" dirty="0" smtClean="0"/>
              <a:t>the </a:t>
            </a:r>
            <a:r>
              <a:rPr lang="en-IN" dirty="0"/>
              <a:t>corresponding scalar components:</a:t>
            </a:r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86400"/>
            <a:ext cx="2876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9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42386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1371600"/>
            <a:ext cx="21240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26574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752" y="933450"/>
            <a:ext cx="28575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36004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6225" y="4648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Clearly, the vector </a:t>
            </a:r>
            <a:r>
              <a:rPr lang="el-GR" dirty="0" smtClean="0"/>
              <a:t>λ</a:t>
            </a:r>
            <a:r>
              <a:rPr lang="en-US" dirty="0" smtClean="0"/>
              <a:t> is </a:t>
            </a:r>
            <a:r>
              <a:rPr lang="en-US" dirty="0"/>
              <a:t>a vector whose magnitude is equal to 1 </a:t>
            </a:r>
            <a:r>
              <a:rPr lang="en-US" dirty="0" smtClean="0"/>
              <a:t>and whose </a:t>
            </a:r>
            <a:r>
              <a:rPr lang="en-US" dirty="0"/>
              <a:t>direction is the same as that of </a:t>
            </a:r>
            <a:r>
              <a:rPr lang="en-US" b="1" dirty="0"/>
              <a:t>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3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vector </a:t>
            </a:r>
            <a:r>
              <a:rPr lang="el-GR" dirty="0" smtClean="0"/>
              <a:t>λ</a:t>
            </a:r>
            <a:r>
              <a:rPr lang="en-IN" dirty="0" smtClean="0"/>
              <a:t> is </a:t>
            </a:r>
            <a:r>
              <a:rPr lang="en-US" dirty="0" smtClean="0"/>
              <a:t>referred </a:t>
            </a:r>
            <a:r>
              <a:rPr lang="en-US" dirty="0"/>
              <a:t>to as the </a:t>
            </a:r>
            <a:r>
              <a:rPr lang="en-US" i="1" dirty="0"/>
              <a:t>unit vector </a:t>
            </a:r>
            <a:r>
              <a:rPr lang="en-US" dirty="0"/>
              <a:t>along the line of action of </a:t>
            </a:r>
            <a:r>
              <a:rPr lang="en-US" b="1" dirty="0"/>
              <a:t>F</a:t>
            </a:r>
            <a:endParaRPr lang="en-IN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68592"/>
            <a:ext cx="4191000" cy="98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91364"/>
            <a:ext cx="744450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69" y="4038600"/>
            <a:ext cx="554636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5105400"/>
            <a:ext cx="5791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4924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1447800"/>
            <a:ext cx="51149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29200" y="1524000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many applications, the direction of a force </a:t>
            </a:r>
            <a:r>
              <a:rPr lang="en-US" b="1" dirty="0"/>
              <a:t>F </a:t>
            </a:r>
            <a:r>
              <a:rPr lang="en-US" dirty="0"/>
              <a:t>is defined by </a:t>
            </a:r>
            <a:r>
              <a:rPr lang="en-US" dirty="0" smtClean="0"/>
              <a:t>the coordinates </a:t>
            </a:r>
            <a:r>
              <a:rPr lang="en-US" dirty="0"/>
              <a:t>of two points, </a:t>
            </a:r>
            <a:r>
              <a:rPr lang="en-US" i="1" dirty="0"/>
              <a:t>M </a:t>
            </a:r>
            <a:r>
              <a:rPr lang="en-US" dirty="0"/>
              <a:t>( </a:t>
            </a:r>
            <a:r>
              <a:rPr lang="en-US" i="1" dirty="0"/>
              <a:t>x </a:t>
            </a:r>
            <a:r>
              <a:rPr lang="en-US" dirty="0"/>
              <a:t>1 , </a:t>
            </a:r>
            <a:r>
              <a:rPr lang="en-US" i="1" dirty="0"/>
              <a:t>y </a:t>
            </a:r>
            <a:r>
              <a:rPr lang="en-US" dirty="0"/>
              <a:t>1 , </a:t>
            </a:r>
            <a:r>
              <a:rPr lang="en-US" i="1" dirty="0"/>
              <a:t>z </a:t>
            </a:r>
            <a:r>
              <a:rPr lang="en-US" dirty="0"/>
              <a:t>1 ) and </a:t>
            </a:r>
            <a:endParaRPr lang="en-US" dirty="0" smtClean="0"/>
          </a:p>
          <a:p>
            <a:r>
              <a:rPr lang="en-US" i="1" dirty="0" smtClean="0"/>
              <a:t>N </a:t>
            </a:r>
            <a:r>
              <a:rPr lang="en-US" dirty="0"/>
              <a:t>( </a:t>
            </a:r>
            <a:r>
              <a:rPr lang="en-US" i="1" dirty="0"/>
              <a:t>x </a:t>
            </a:r>
            <a:r>
              <a:rPr lang="en-US" dirty="0"/>
              <a:t>2 , </a:t>
            </a:r>
            <a:r>
              <a:rPr lang="en-US" i="1" dirty="0"/>
              <a:t>y </a:t>
            </a:r>
            <a:r>
              <a:rPr lang="en-US" dirty="0"/>
              <a:t>2 , </a:t>
            </a:r>
            <a:r>
              <a:rPr lang="en-US" i="1" dirty="0"/>
              <a:t>z </a:t>
            </a:r>
            <a:r>
              <a:rPr lang="en-US" dirty="0"/>
              <a:t>2 ), located on </a:t>
            </a:r>
            <a:r>
              <a:rPr lang="en-US" dirty="0" smtClean="0"/>
              <a:t>its </a:t>
            </a:r>
            <a:r>
              <a:rPr lang="en-IN" dirty="0" smtClean="0"/>
              <a:t>line </a:t>
            </a:r>
            <a:r>
              <a:rPr lang="en-IN" dirty="0"/>
              <a:t>of 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86300" y="3200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Consider the vector </a:t>
            </a:r>
            <a:r>
              <a:rPr lang="en-IN" i="1" dirty="0" smtClean="0"/>
              <a:t>MN </a:t>
            </a:r>
            <a:r>
              <a:rPr lang="en-IN" dirty="0" smtClean="0"/>
              <a:t>joining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54065" y="3224463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41910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of the same sense as </a:t>
            </a:r>
            <a:r>
              <a:rPr lang="en-US" b="1" dirty="0"/>
              <a:t>F </a:t>
            </a:r>
            <a:r>
              <a:rPr lang="en-US" dirty="0"/>
              <a:t>. Denoting its scalar components by </a:t>
            </a:r>
            <a:r>
              <a:rPr lang="en-US" i="1" dirty="0"/>
              <a:t>d x </a:t>
            </a:r>
            <a:r>
              <a:rPr lang="en-US" dirty="0"/>
              <a:t>, </a:t>
            </a:r>
            <a:r>
              <a:rPr lang="en-US" i="1" dirty="0"/>
              <a:t>d y </a:t>
            </a:r>
            <a:r>
              <a:rPr lang="en-US" dirty="0" smtClean="0"/>
              <a:t>,</a:t>
            </a:r>
            <a:r>
              <a:rPr lang="en-US" i="1" dirty="0" smtClean="0"/>
              <a:t>d </a:t>
            </a:r>
            <a:r>
              <a:rPr lang="en-US" i="1" dirty="0"/>
              <a:t>z </a:t>
            </a:r>
            <a:r>
              <a:rPr lang="en-US" dirty="0"/>
              <a:t>, respectively, we write</a:t>
            </a:r>
            <a:endParaRPr lang="en-IN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89693"/>
            <a:ext cx="20955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5112618"/>
            <a:ext cx="31718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1" y="5943600"/>
            <a:ext cx="29241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995613"/>
            <a:ext cx="46958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3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33528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232049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which it follows that the scalar components of </a:t>
            </a:r>
            <a:r>
              <a:rPr lang="en-US" b="1" dirty="0"/>
              <a:t>F </a:t>
            </a:r>
            <a:r>
              <a:rPr lang="en-US" dirty="0"/>
              <a:t>are</a:t>
            </a:r>
            <a:r>
              <a:rPr lang="en-US" dirty="0" smtClean="0"/>
              <a:t>, </a:t>
            </a:r>
            <a:r>
              <a:rPr lang="en-IN" dirty="0" smtClean="0"/>
              <a:t>respectively</a:t>
            </a:r>
            <a:endParaRPr lang="en-IN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78" y="2667000"/>
            <a:ext cx="46958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37335"/>
            <a:ext cx="4038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62" y="4419600"/>
            <a:ext cx="40290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1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Resolution of a Force into components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process of splitting up the given force in to a number of components, without changing its effect on body is called resolution of a force.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581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69342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327" y="22860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9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76200"/>
            <a:ext cx="8482011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9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55132"/>
            <a:ext cx="4038600" cy="246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22860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5</a:t>
            </a:r>
            <a:endParaRPr lang="en-IN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37374"/>
            <a:ext cx="7162800" cy="126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"/>
            <a:ext cx="767715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4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582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38195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4894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Problem. 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5334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3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6858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94194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76400"/>
            <a:ext cx="6248400" cy="487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4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8202507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53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5486400" y="2362200"/>
            <a:ext cx="2057400" cy="2058194"/>
            <a:chOff x="5486400" y="2362200"/>
            <a:chExt cx="2057400" cy="2058194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6096000" y="3962400"/>
              <a:ext cx="914400" cy="1588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6324600" y="2590800"/>
              <a:ext cx="1143000" cy="68580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553200" y="2590800"/>
              <a:ext cx="990600" cy="91440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5486400" y="2514600"/>
              <a:ext cx="1066800" cy="99060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72200" y="33528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0" y="21336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2800" y="1981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3800" y="25908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0" y="213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(-450,600,0)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3301" y="1947445"/>
            <a:ext cx="15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(500,600,360)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4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(0,600,-320)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3505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(0,0,0)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0" y="44196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449184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146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0" grpId="0"/>
      <p:bldP spid="21" grpId="0"/>
      <p:bldP spid="22" grpId="0"/>
      <p:bldP spid="2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algn="just"/>
            <a:r>
              <a:rPr lang="en-US" dirty="0" smtClean="0"/>
              <a:t>Resolution along any two directions (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mutually perpendicular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52600" y="3810000"/>
            <a:ext cx="3657600" cy="1466910"/>
            <a:chOff x="1752600" y="3810000"/>
            <a:chExt cx="3657600" cy="146691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286000" y="4114800"/>
              <a:ext cx="2743200" cy="99060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52600" y="487680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29200" y="38100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0" y="3124200"/>
            <a:ext cx="3124200" cy="2642175"/>
            <a:chOff x="2286000" y="3124200"/>
            <a:chExt cx="3124200" cy="264217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286000" y="5105400"/>
              <a:ext cx="2514600" cy="3048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286000" y="3352800"/>
              <a:ext cx="1828800" cy="17526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>
              <a:off x="3124200" y="4876800"/>
              <a:ext cx="228600" cy="6096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2895600" y="4419600"/>
              <a:ext cx="304800" cy="6096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 1"/>
            <p:cNvSpPr>
              <a:spLocks noChangeArrowheads="1"/>
            </p:cNvSpPr>
            <p:nvPr/>
          </p:nvSpPr>
          <p:spPr bwMode="auto">
            <a:xfrm>
              <a:off x="3200400" y="3990827"/>
              <a:ext cx="38100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α</a:t>
              </a: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   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3352800" y="4665122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rgbClr val="00B050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124200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3200" b="1" dirty="0" smtClean="0">
                  <a:latin typeface="Agency FB" pitchFamily="34" charset="0"/>
                  <a:cs typeface="Times New Roman" pitchFamily="18" charset="0"/>
                </a:rPr>
                <a:t>’</a:t>
              </a:r>
              <a:endParaRPr lang="en-US" sz="3200" b="1" dirty="0">
                <a:latin typeface="Agency FB" pitchFamily="34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4400" y="5181600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200" b="1" dirty="0" smtClean="0">
                  <a:latin typeface="Agency FB" pitchFamily="34" charset="0"/>
                  <a:cs typeface="Times New Roman" pitchFamily="18" charset="0"/>
                </a:rPr>
                <a:t>’</a:t>
              </a:r>
              <a:endParaRPr lang="en-US" sz="3200" b="1" dirty="0">
                <a:latin typeface="Agency FB" pitchFamily="34" charset="0"/>
                <a:cs typeface="Times New Roman" pitchFamily="18" charset="0"/>
              </a:endParaRPr>
            </a:p>
          </p:txBody>
        </p:sp>
      </p:grp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553200" y="39624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α + β ≠ 90º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0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6446715" y="22069"/>
          <a:ext cx="1266825" cy="1021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3" imgW="520560" imgH="419040" progId="Equation.3">
                  <p:embed/>
                </p:oleObj>
              </mc:Choice>
              <mc:Fallback>
                <p:oleObj name="Equation" r:id="rId3" imgW="520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715" y="22069"/>
                        <a:ext cx="1266825" cy="1021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/>
          </p:nvPr>
        </p:nvGraphicFramePr>
        <p:xfrm>
          <a:off x="5105400" y="1639219"/>
          <a:ext cx="37703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5" imgW="1549080" imgH="177480" progId="Equation.3">
                  <p:embed/>
                </p:oleObj>
              </mc:Choice>
              <mc:Fallback>
                <p:oleObj name="Equation" r:id="rId5" imgW="1549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39219"/>
                        <a:ext cx="37703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937247" y="2173391"/>
          <a:ext cx="3368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7" imgW="1384200" imgH="203040" progId="Equation.3">
                  <p:embed/>
                </p:oleObj>
              </mc:Choice>
              <mc:Fallback>
                <p:oleObj name="Equation" r:id="rId7" imgW="1384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247" y="2173391"/>
                        <a:ext cx="33686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067055" y="2649088"/>
          <a:ext cx="26289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9" imgW="1079280" imgH="177480" progId="Equation.3">
                  <p:embed/>
                </p:oleObj>
              </mc:Choice>
              <mc:Fallback>
                <p:oleObj name="Equation" r:id="rId9" imgW="1079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055" y="2649088"/>
                        <a:ext cx="26289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6381505" y="1061777"/>
          <a:ext cx="18843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Equation" r:id="rId11" imgW="774360" imgH="215640" progId="Equation.3">
                  <p:embed/>
                </p:oleObj>
              </mc:Choice>
              <mc:Fallback>
                <p:oleObj name="Equation" r:id="rId11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505" y="1061777"/>
                        <a:ext cx="18843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067055" y="3080268"/>
          <a:ext cx="37401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Equation" r:id="rId13" imgW="1536480" imgH="279360" progId="Equation.3">
                  <p:embed/>
                </p:oleObj>
              </mc:Choice>
              <mc:Fallback>
                <p:oleObj name="Equation" r:id="rId13" imgW="1536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055" y="3080268"/>
                        <a:ext cx="374015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791200" y="3816578"/>
          <a:ext cx="20732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Equation" r:id="rId15" imgW="850680" imgH="177480" progId="Equation.3">
                  <p:embed/>
                </p:oleObj>
              </mc:Choice>
              <mc:Fallback>
                <p:oleObj name="Equation" r:id="rId15" imgW="850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6578"/>
                        <a:ext cx="20732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400" y="533400"/>
            <a:ext cx="3688400" cy="2895851"/>
          </a:xfrm>
          <a:prstGeom prst="rect">
            <a:avLst/>
          </a:prstGeom>
        </p:spPr>
      </p:pic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46468"/>
              </p:ext>
            </p:extLst>
          </p:nvPr>
        </p:nvGraphicFramePr>
        <p:xfrm>
          <a:off x="6450013" y="4471988"/>
          <a:ext cx="23796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name="Equation" r:id="rId18" imgW="977760" imgH="419040" progId="Equation.3">
                  <p:embed/>
                </p:oleObj>
              </mc:Choice>
              <mc:Fallback>
                <p:oleObj name="Equation" r:id="rId18" imgW="977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4471988"/>
                        <a:ext cx="2379662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08115"/>
              </p:ext>
            </p:extLst>
          </p:nvPr>
        </p:nvGraphicFramePr>
        <p:xfrm>
          <a:off x="1522413" y="5181600"/>
          <a:ext cx="35829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Equation" r:id="rId20" imgW="1473120" imgH="393480" progId="Equation.3">
                  <p:embed/>
                </p:oleObj>
              </mc:Choice>
              <mc:Fallback>
                <p:oleObj name="Equation" r:id="rId20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5181600"/>
                        <a:ext cx="3582987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67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703256"/>
              </p:ext>
            </p:extLst>
          </p:nvPr>
        </p:nvGraphicFramePr>
        <p:xfrm>
          <a:off x="6430963" y="22225"/>
          <a:ext cx="12985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3" imgW="533160" imgH="419040" progId="Equation.3">
                  <p:embed/>
                </p:oleObj>
              </mc:Choice>
              <mc:Fallback>
                <p:oleObj name="Equation" r:id="rId3" imgW="533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22225"/>
                        <a:ext cx="12985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665890"/>
              </p:ext>
            </p:extLst>
          </p:nvPr>
        </p:nvGraphicFramePr>
        <p:xfrm>
          <a:off x="5676900" y="1639888"/>
          <a:ext cx="2625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5" imgW="1079280" imgH="177480" progId="Equation.3">
                  <p:embed/>
                </p:oleObj>
              </mc:Choice>
              <mc:Fallback>
                <p:oleObj name="Equation" r:id="rId5" imgW="1079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1639888"/>
                        <a:ext cx="26257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748028"/>
              </p:ext>
            </p:extLst>
          </p:nvPr>
        </p:nvGraphicFramePr>
        <p:xfrm>
          <a:off x="4937247" y="2173391"/>
          <a:ext cx="3368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7" imgW="1384200" imgH="203040" progId="Equation.3">
                  <p:embed/>
                </p:oleObj>
              </mc:Choice>
              <mc:Fallback>
                <p:oleObj name="Equation" r:id="rId7" imgW="1384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247" y="2173391"/>
                        <a:ext cx="33686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122572"/>
              </p:ext>
            </p:extLst>
          </p:nvPr>
        </p:nvGraphicFramePr>
        <p:xfrm>
          <a:off x="4495800" y="2649538"/>
          <a:ext cx="37734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9" imgW="1549080" imgH="177480" progId="Equation.3">
                  <p:embed/>
                </p:oleObj>
              </mc:Choice>
              <mc:Fallback>
                <p:oleObj name="Equation" r:id="rId9" imgW="1549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49538"/>
                        <a:ext cx="37734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059464"/>
              </p:ext>
            </p:extLst>
          </p:nvPr>
        </p:nvGraphicFramePr>
        <p:xfrm>
          <a:off x="6381750" y="1046163"/>
          <a:ext cx="18843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Equation" r:id="rId11" imgW="774360" imgH="228600" progId="Equation.3">
                  <p:embed/>
                </p:oleObj>
              </mc:Choice>
              <mc:Fallback>
                <p:oleObj name="Equation" r:id="rId11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1046163"/>
                        <a:ext cx="18843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07564"/>
              </p:ext>
            </p:extLst>
          </p:nvPr>
        </p:nvGraphicFramePr>
        <p:xfrm>
          <a:off x="5051425" y="3079750"/>
          <a:ext cx="37719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Equation" r:id="rId13" imgW="1549080" imgH="279360" progId="Equation.3">
                  <p:embed/>
                </p:oleObj>
              </mc:Choice>
              <mc:Fallback>
                <p:oleObj name="Equation" r:id="rId13" imgW="15490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3079750"/>
                        <a:ext cx="37719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78882"/>
              </p:ext>
            </p:extLst>
          </p:nvPr>
        </p:nvGraphicFramePr>
        <p:xfrm>
          <a:off x="5775325" y="3816350"/>
          <a:ext cx="21050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Equation" r:id="rId15" imgW="863280" imgH="177480" progId="Equation.3">
                  <p:embed/>
                </p:oleObj>
              </mc:Choice>
              <mc:Fallback>
                <p:oleObj name="Equation" r:id="rId15" imgW="863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3816350"/>
                        <a:ext cx="21050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400" y="533400"/>
            <a:ext cx="3688400" cy="2895851"/>
          </a:xfrm>
          <a:prstGeom prst="rect">
            <a:avLst/>
          </a:prstGeom>
        </p:spPr>
      </p:pic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999269"/>
              </p:ext>
            </p:extLst>
          </p:nvPr>
        </p:nvGraphicFramePr>
        <p:xfrm>
          <a:off x="1277938" y="5492750"/>
          <a:ext cx="40465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Equation" r:id="rId18" imgW="1663560" imgH="393480" progId="Equation.3">
                  <p:embed/>
                </p:oleObj>
              </mc:Choice>
              <mc:Fallback>
                <p:oleObj name="Equation" r:id="rId18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5492750"/>
                        <a:ext cx="40465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4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185316"/>
              </p:ext>
            </p:extLst>
          </p:nvPr>
        </p:nvGraphicFramePr>
        <p:xfrm>
          <a:off x="6430963" y="22225"/>
          <a:ext cx="12985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3" imgW="533160" imgH="419040" progId="Equation.3">
                  <p:embed/>
                </p:oleObj>
              </mc:Choice>
              <mc:Fallback>
                <p:oleObj name="Equation" r:id="rId3" imgW="533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22225"/>
                        <a:ext cx="12985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51275"/>
              </p:ext>
            </p:extLst>
          </p:nvPr>
        </p:nvGraphicFramePr>
        <p:xfrm>
          <a:off x="5307013" y="1639888"/>
          <a:ext cx="33670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5" imgW="1384200" imgH="177480" progId="Equation.3">
                  <p:embed/>
                </p:oleObj>
              </mc:Choice>
              <mc:Fallback>
                <p:oleObj name="Equation" r:id="rId5" imgW="1384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1639888"/>
                        <a:ext cx="33670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81701"/>
              </p:ext>
            </p:extLst>
          </p:nvPr>
        </p:nvGraphicFramePr>
        <p:xfrm>
          <a:off x="4937247" y="2173391"/>
          <a:ext cx="3368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7" imgW="1384200" imgH="203040" progId="Equation.3">
                  <p:embed/>
                </p:oleObj>
              </mc:Choice>
              <mc:Fallback>
                <p:oleObj name="Equation" r:id="rId7" imgW="1384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247" y="2173391"/>
                        <a:ext cx="33686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99538"/>
              </p:ext>
            </p:extLst>
          </p:nvPr>
        </p:nvGraphicFramePr>
        <p:xfrm>
          <a:off x="4711700" y="2649538"/>
          <a:ext cx="33401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9" imgW="1371600" imgH="177480" progId="Equation.3">
                  <p:embed/>
                </p:oleObj>
              </mc:Choice>
              <mc:Fallback>
                <p:oleObj name="Equation" r:id="rId9" imgW="1371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2649538"/>
                        <a:ext cx="33401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630307"/>
              </p:ext>
            </p:extLst>
          </p:nvPr>
        </p:nvGraphicFramePr>
        <p:xfrm>
          <a:off x="6381750" y="1060450"/>
          <a:ext cx="18843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Equation" r:id="rId11" imgW="774360" imgH="215640" progId="Equation.3">
                  <p:embed/>
                </p:oleObj>
              </mc:Choice>
              <mc:Fallback>
                <p:oleObj name="Equation" r:id="rId11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1060450"/>
                        <a:ext cx="18843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550389"/>
              </p:ext>
            </p:extLst>
          </p:nvPr>
        </p:nvGraphicFramePr>
        <p:xfrm>
          <a:off x="5051425" y="3079750"/>
          <a:ext cx="37719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Equation" r:id="rId13" imgW="1549080" imgH="279360" progId="Equation.3">
                  <p:embed/>
                </p:oleObj>
              </mc:Choice>
              <mc:Fallback>
                <p:oleObj name="Equation" r:id="rId13" imgW="15490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3079750"/>
                        <a:ext cx="37719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20673"/>
              </p:ext>
            </p:extLst>
          </p:nvPr>
        </p:nvGraphicFramePr>
        <p:xfrm>
          <a:off x="5775325" y="3816350"/>
          <a:ext cx="21050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Equation" r:id="rId15" imgW="863280" imgH="177480" progId="Equation.3">
                  <p:embed/>
                </p:oleObj>
              </mc:Choice>
              <mc:Fallback>
                <p:oleObj name="Equation" r:id="rId15" imgW="863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3816350"/>
                        <a:ext cx="21050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400" y="533400"/>
            <a:ext cx="3688400" cy="2895851"/>
          </a:xfrm>
          <a:prstGeom prst="rect">
            <a:avLst/>
          </a:prstGeom>
        </p:spPr>
      </p:pic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039849"/>
              </p:ext>
            </p:extLst>
          </p:nvPr>
        </p:nvGraphicFramePr>
        <p:xfrm>
          <a:off x="1371600" y="4572000"/>
          <a:ext cx="48498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Equation" r:id="rId18" imgW="1993680" imgH="393480" progId="Equation.3">
                  <p:embed/>
                </p:oleObj>
              </mc:Choice>
              <mc:Fallback>
                <p:oleObj name="Equation" r:id="rId18" imgW="1993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8498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0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290040"/>
              </p:ext>
            </p:extLst>
          </p:nvPr>
        </p:nvGraphicFramePr>
        <p:xfrm>
          <a:off x="381000" y="457200"/>
          <a:ext cx="35829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3" imgW="1473120" imgH="393480" progId="Equation.3">
                  <p:embed/>
                </p:oleObj>
              </mc:Choice>
              <mc:Fallback>
                <p:oleObj name="Equation" r:id="rId3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"/>
                        <a:ext cx="3582987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510871"/>
              </p:ext>
            </p:extLst>
          </p:nvPr>
        </p:nvGraphicFramePr>
        <p:xfrm>
          <a:off x="360485" y="1852455"/>
          <a:ext cx="40465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5" imgW="1663560" imgH="393480" progId="Equation.3">
                  <p:embed/>
                </p:oleObj>
              </mc:Choice>
              <mc:Fallback>
                <p:oleObj name="Equation" r:id="rId5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85" y="1852455"/>
                        <a:ext cx="40465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406681"/>
              </p:ext>
            </p:extLst>
          </p:nvPr>
        </p:nvGraphicFramePr>
        <p:xfrm>
          <a:off x="1539080" y="3352800"/>
          <a:ext cx="48498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7" imgW="1993680" imgH="393480" progId="Equation.3">
                  <p:embed/>
                </p:oleObj>
              </mc:Choice>
              <mc:Fallback>
                <p:oleObj name="Equation" r:id="rId7" imgW="1993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080" y="3352800"/>
                        <a:ext cx="48498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207782"/>
              </p:ext>
            </p:extLst>
          </p:nvPr>
        </p:nvGraphicFramePr>
        <p:xfrm>
          <a:off x="5149850" y="627063"/>
          <a:ext cx="296703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9" imgW="1218960" imgH="253800" progId="Equation.3">
                  <p:embed/>
                </p:oleObj>
              </mc:Choice>
              <mc:Fallback>
                <p:oleObj name="Equation" r:id="rId9" imgW="1218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627063"/>
                        <a:ext cx="296703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163017"/>
              </p:ext>
            </p:extLst>
          </p:nvPr>
        </p:nvGraphicFramePr>
        <p:xfrm>
          <a:off x="4694238" y="2006600"/>
          <a:ext cx="43561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11" imgW="1790640" imgH="266400" progId="Equation.3">
                  <p:embed/>
                </p:oleObj>
              </mc:Choice>
              <mc:Fallback>
                <p:oleObj name="Equation" r:id="rId11" imgW="17906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2006600"/>
                        <a:ext cx="43561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584882"/>
              </p:ext>
            </p:extLst>
          </p:nvPr>
        </p:nvGraphicFramePr>
        <p:xfrm>
          <a:off x="1066800" y="5181600"/>
          <a:ext cx="65801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Equation" r:id="rId13" imgW="2705040" imgH="253800" progId="Equation.3">
                  <p:embed/>
                </p:oleObj>
              </mc:Choice>
              <mc:Fallback>
                <p:oleObj name="Equation" r:id="rId13" imgW="2705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65801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06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06166"/>
              </p:ext>
            </p:extLst>
          </p:nvPr>
        </p:nvGraphicFramePr>
        <p:xfrm>
          <a:off x="806450" y="381000"/>
          <a:ext cx="29670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3" imgW="1218960" imgH="253800" progId="Equation.3">
                  <p:embed/>
                </p:oleObj>
              </mc:Choice>
              <mc:Fallback>
                <p:oleObj name="Equation" r:id="rId3" imgW="1218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381000"/>
                        <a:ext cx="296703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22417"/>
              </p:ext>
            </p:extLst>
          </p:nvPr>
        </p:nvGraphicFramePr>
        <p:xfrm>
          <a:off x="533400" y="2697163"/>
          <a:ext cx="65801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Equation" r:id="rId5" imgW="2705040" imgH="253800" progId="Equation.3">
                  <p:embed/>
                </p:oleObj>
              </mc:Choice>
              <mc:Fallback>
                <p:oleObj name="Equation" r:id="rId5" imgW="2705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97163"/>
                        <a:ext cx="65801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3886200"/>
            <a:ext cx="8675360" cy="841321"/>
          </a:xfrm>
          <a:prstGeom prst="rect">
            <a:avLst/>
          </a:prstGeom>
        </p:spPr>
      </p:pic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93385"/>
              </p:ext>
            </p:extLst>
          </p:nvPr>
        </p:nvGraphicFramePr>
        <p:xfrm>
          <a:off x="533400" y="1476376"/>
          <a:ext cx="43561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8" imgW="1790640" imgH="266400" progId="Equation.3">
                  <p:embed/>
                </p:oleObj>
              </mc:Choice>
              <mc:Fallback>
                <p:oleObj name="Equation" r:id="rId8" imgW="17906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76376"/>
                        <a:ext cx="43561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381281"/>
              </p:ext>
            </p:extLst>
          </p:nvPr>
        </p:nvGraphicFramePr>
        <p:xfrm>
          <a:off x="738982" y="331788"/>
          <a:ext cx="27495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name="Equation" r:id="rId3" imgW="1130040" imgH="253800" progId="Equation.3">
                  <p:embed/>
                </p:oleObj>
              </mc:Choice>
              <mc:Fallback>
                <p:oleObj name="Equation" r:id="rId3" imgW="1130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2" y="331788"/>
                        <a:ext cx="274955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629333"/>
              </p:ext>
            </p:extLst>
          </p:nvPr>
        </p:nvGraphicFramePr>
        <p:xfrm>
          <a:off x="709674" y="1600444"/>
          <a:ext cx="65801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Equation" r:id="rId5" imgW="2705040" imgH="253800" progId="Equation.3">
                  <p:embed/>
                </p:oleObj>
              </mc:Choice>
              <mc:Fallback>
                <p:oleObj name="Equation" r:id="rId5" imgW="2705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74" y="1600444"/>
                        <a:ext cx="65801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2298211"/>
            <a:ext cx="8675360" cy="841321"/>
          </a:xfrm>
          <a:prstGeom prst="rect">
            <a:avLst/>
          </a:prstGeom>
        </p:spPr>
      </p:pic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735544"/>
              </p:ext>
            </p:extLst>
          </p:nvPr>
        </p:nvGraphicFramePr>
        <p:xfrm>
          <a:off x="832644" y="3505200"/>
          <a:ext cx="26558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Equation" r:id="rId8" imgW="1091880" imgH="241200" progId="Equation.3">
                  <p:embed/>
                </p:oleObj>
              </mc:Choice>
              <mc:Fallback>
                <p:oleObj name="Equation" r:id="rId8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644" y="3505200"/>
                        <a:ext cx="26558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981966"/>
              </p:ext>
            </p:extLst>
          </p:nvPr>
        </p:nvGraphicFramePr>
        <p:xfrm>
          <a:off x="1739900" y="4079875"/>
          <a:ext cx="3552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Equation" r:id="rId10" imgW="1460160" imgH="215640" progId="Equation.3">
                  <p:embed/>
                </p:oleObj>
              </mc:Choice>
              <mc:Fallback>
                <p:oleObj name="Equation" r:id="rId10" imgW="1460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079875"/>
                        <a:ext cx="35528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23351"/>
              </p:ext>
            </p:extLst>
          </p:nvPr>
        </p:nvGraphicFramePr>
        <p:xfrm>
          <a:off x="396081" y="5466374"/>
          <a:ext cx="26876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8" name="Equation" r:id="rId12" imgW="1104840" imgH="241200" progId="Equation.3">
                  <p:embed/>
                </p:oleObj>
              </mc:Choice>
              <mc:Fallback>
                <p:oleObj name="Equation" r:id="rId12" imgW="1104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" y="5466374"/>
                        <a:ext cx="268763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27859"/>
              </p:ext>
            </p:extLst>
          </p:nvPr>
        </p:nvGraphicFramePr>
        <p:xfrm>
          <a:off x="304800" y="6248400"/>
          <a:ext cx="40163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9" name="Equation" r:id="rId14" imgW="1650960" imgH="228600" progId="Equation.3">
                  <p:embed/>
                </p:oleObj>
              </mc:Choice>
              <mc:Fallback>
                <p:oleObj name="Equation" r:id="rId14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248400"/>
                        <a:ext cx="40163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06655"/>
              </p:ext>
            </p:extLst>
          </p:nvPr>
        </p:nvGraphicFramePr>
        <p:xfrm>
          <a:off x="649288" y="931874"/>
          <a:ext cx="43561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Equation" r:id="rId16" imgW="1790640" imgH="266400" progId="Equation.3">
                  <p:embed/>
                </p:oleObj>
              </mc:Choice>
              <mc:Fallback>
                <p:oleObj name="Equation" r:id="rId16" imgW="17906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931874"/>
                        <a:ext cx="43561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38479"/>
              </p:ext>
            </p:extLst>
          </p:nvPr>
        </p:nvGraphicFramePr>
        <p:xfrm>
          <a:off x="5334000" y="4522538"/>
          <a:ext cx="33369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1" name="Equation" r:id="rId18" imgW="1371600" imgH="393480" progId="Equation.3">
                  <p:embed/>
                </p:oleObj>
              </mc:Choice>
              <mc:Fallback>
                <p:oleObj name="Equation" r:id="rId18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22538"/>
                        <a:ext cx="33369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23980"/>
              </p:ext>
            </p:extLst>
          </p:nvPr>
        </p:nvGraphicFramePr>
        <p:xfrm>
          <a:off x="4724400" y="5845175"/>
          <a:ext cx="43259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2" name="Equation" r:id="rId20" imgW="1777680" imgH="393480" progId="Equation.3">
                  <p:embed/>
                </p:oleObj>
              </mc:Choice>
              <mc:Fallback>
                <p:oleObj name="Equation" r:id="rId20" imgW="1777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845175"/>
                        <a:ext cx="432593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28017"/>
              </p:ext>
            </p:extLst>
          </p:nvPr>
        </p:nvGraphicFramePr>
        <p:xfrm>
          <a:off x="553792" y="3473465"/>
          <a:ext cx="26558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4" name="Equation" r:id="rId3" imgW="1091880" imgH="241200" progId="Equation.3">
                  <p:embed/>
                </p:oleObj>
              </mc:Choice>
              <mc:Fallback>
                <p:oleObj name="Equation" r:id="rId3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92" y="3473465"/>
                        <a:ext cx="26558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77824"/>
              </p:ext>
            </p:extLst>
          </p:nvPr>
        </p:nvGraphicFramePr>
        <p:xfrm>
          <a:off x="964223" y="124426"/>
          <a:ext cx="27495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Equation" r:id="rId5" imgW="1130040" imgH="253800" progId="Equation.3">
                  <p:embed/>
                </p:oleObj>
              </mc:Choice>
              <mc:Fallback>
                <p:oleObj name="Equation" r:id="rId5" imgW="1130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223" y="124426"/>
                        <a:ext cx="274955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628889"/>
              </p:ext>
            </p:extLst>
          </p:nvPr>
        </p:nvGraphicFramePr>
        <p:xfrm>
          <a:off x="990600" y="1634103"/>
          <a:ext cx="65801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6" name="Equation" r:id="rId7" imgW="2705040" imgH="253800" progId="Equation.3">
                  <p:embed/>
                </p:oleObj>
              </mc:Choice>
              <mc:Fallback>
                <p:oleObj name="Equation" r:id="rId7" imgW="2705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34103"/>
                        <a:ext cx="65801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05" y="2476664"/>
            <a:ext cx="8675360" cy="841321"/>
          </a:xfrm>
          <a:prstGeom prst="rect">
            <a:avLst/>
          </a:prstGeom>
        </p:spPr>
      </p:pic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393291"/>
              </p:ext>
            </p:extLst>
          </p:nvPr>
        </p:nvGraphicFramePr>
        <p:xfrm>
          <a:off x="1011115" y="871510"/>
          <a:ext cx="43561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7" name="Equation" r:id="rId10" imgW="1790640" imgH="266400" progId="Equation.3">
                  <p:embed/>
                </p:oleObj>
              </mc:Choice>
              <mc:Fallback>
                <p:oleObj name="Equation" r:id="rId10" imgW="17906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115" y="871510"/>
                        <a:ext cx="43561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20124"/>
              </p:ext>
            </p:extLst>
          </p:nvPr>
        </p:nvGraphicFramePr>
        <p:xfrm>
          <a:off x="1489685" y="4329744"/>
          <a:ext cx="44481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Equation" r:id="rId12" imgW="1828800" imgH="228600" progId="Equation.3">
                  <p:embed/>
                </p:oleObj>
              </mc:Choice>
              <mc:Fallback>
                <p:oleObj name="Equation" r:id="rId12" imgW="1828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685" y="4329744"/>
                        <a:ext cx="44481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50924"/>
              </p:ext>
            </p:extLst>
          </p:nvPr>
        </p:nvGraphicFramePr>
        <p:xfrm>
          <a:off x="1020151" y="5031830"/>
          <a:ext cx="2100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9" name="Equation" r:id="rId14" imgW="863280" imgH="215640" progId="Equation.3">
                  <p:embed/>
                </p:oleObj>
              </mc:Choice>
              <mc:Fallback>
                <p:oleObj name="Equation" r:id="rId14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151" y="5031830"/>
                        <a:ext cx="21002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360890"/>
              </p:ext>
            </p:extLst>
          </p:nvPr>
        </p:nvGraphicFramePr>
        <p:xfrm>
          <a:off x="4242594" y="5000080"/>
          <a:ext cx="2101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0" name="Equation" r:id="rId16" imgW="863280" imgH="228600" progId="Equation.3">
                  <p:embed/>
                </p:oleObj>
              </mc:Choice>
              <mc:Fallback>
                <p:oleObj name="Equation" r:id="rId16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594" y="5000080"/>
                        <a:ext cx="2101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67359"/>
              </p:ext>
            </p:extLst>
          </p:nvPr>
        </p:nvGraphicFramePr>
        <p:xfrm>
          <a:off x="964223" y="5857946"/>
          <a:ext cx="7321551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1" name="Equation" r:id="rId18" imgW="3009600" imgH="203040" progId="Equation.3">
                  <p:embed/>
                </p:oleObj>
              </mc:Choice>
              <mc:Fallback>
                <p:oleObj name="Equation" r:id="rId18" imgW="300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223" y="5857946"/>
                        <a:ext cx="7321551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685800" y="381000"/>
            <a:ext cx="737836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219200"/>
            <a:ext cx="42481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"/>
          <p:cNvGrpSpPr/>
          <p:nvPr/>
        </p:nvGrpSpPr>
        <p:grpSpPr>
          <a:xfrm>
            <a:off x="6686550" y="1940169"/>
            <a:ext cx="1847850" cy="2936631"/>
            <a:chOff x="6686550" y="1940169"/>
            <a:chExt cx="1847850" cy="2936631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686550" y="3276600"/>
              <a:ext cx="857250" cy="11430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7543800" y="3311769"/>
              <a:ext cx="11723" cy="156503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43800" y="3276600"/>
              <a:ext cx="990600" cy="14478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555523" y="1940169"/>
              <a:ext cx="0" cy="13716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48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03" y="304800"/>
            <a:ext cx="25050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371600"/>
            <a:ext cx="3752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971800"/>
            <a:ext cx="46767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4876800"/>
            <a:ext cx="37147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/>
          <a:srcRect l="10875" t="48669"/>
          <a:stretch/>
        </p:blipFill>
        <p:spPr bwMode="auto">
          <a:xfrm>
            <a:off x="381000" y="3352800"/>
            <a:ext cx="37861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78693" y="35644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(0,5.6,0)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873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(-4.2,0,0)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7778" y="58666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(2.4,0,4.2)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432428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(0,0,-3.3)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90246"/>
            <a:ext cx="506146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5739" y="2410876"/>
            <a:ext cx="557671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7785" y="4835270"/>
            <a:ext cx="4724400" cy="129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71627"/>
              </p:ext>
            </p:extLst>
          </p:nvPr>
        </p:nvGraphicFramePr>
        <p:xfrm>
          <a:off x="4213225" y="1522622"/>
          <a:ext cx="37068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6" imgW="1523880" imgH="253800" progId="Equation.3">
                  <p:embed/>
                </p:oleObj>
              </mc:Choice>
              <mc:Fallback>
                <p:oleObj name="Equation" r:id="rId6" imgW="1523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1522622"/>
                        <a:ext cx="37068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00893"/>
              </p:ext>
            </p:extLst>
          </p:nvPr>
        </p:nvGraphicFramePr>
        <p:xfrm>
          <a:off x="2114550" y="6224588"/>
          <a:ext cx="47879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8" imgW="1968480" imgH="253800" progId="Equation.3">
                  <p:embed/>
                </p:oleObj>
              </mc:Choice>
              <mc:Fallback>
                <p:oleObj name="Equation" r:id="rId8" imgW="1968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6224588"/>
                        <a:ext cx="47879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637547"/>
              </p:ext>
            </p:extLst>
          </p:nvPr>
        </p:nvGraphicFramePr>
        <p:xfrm>
          <a:off x="1217613" y="3881438"/>
          <a:ext cx="65817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10" imgW="2705040" imgH="266400" progId="Equation.3">
                  <p:embed/>
                </p:oleObj>
              </mc:Choice>
              <mc:Fallback>
                <p:oleObj name="Equation" r:id="rId10" imgW="2705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3881438"/>
                        <a:ext cx="65817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4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752600" y="3429000"/>
            <a:ext cx="4495800" cy="1847910"/>
            <a:chOff x="1752600" y="3429000"/>
            <a:chExt cx="4495800" cy="184791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286000" y="3429000"/>
              <a:ext cx="3962400" cy="167640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52600" y="487680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9600" y="3581400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495800" y="5029199"/>
            <a:ext cx="3200400" cy="583288"/>
            <a:chOff x="4495800" y="5029199"/>
            <a:chExt cx="3200400" cy="583288"/>
          </a:xfrm>
        </p:grpSpPr>
        <p:cxnSp>
          <p:nvCxnSpPr>
            <p:cNvPr id="30" name="Straight Arrow Connector 29"/>
            <p:cNvCxnSpPr/>
            <p:nvPr/>
          </p:nvCxnSpPr>
          <p:spPr>
            <a:xfrm rot="10800000">
              <a:off x="4495800" y="5029199"/>
              <a:ext cx="14478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61" name="Rectangle 1"/>
            <p:cNvSpPr>
              <a:spLocks noChangeArrowheads="1"/>
            </p:cNvSpPr>
            <p:nvPr/>
          </p:nvSpPr>
          <p:spPr bwMode="auto">
            <a:xfrm>
              <a:off x="5943600" y="5181600"/>
              <a:ext cx="1752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180 – α - β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86000" y="1447800"/>
            <a:ext cx="4038600" cy="4699575"/>
            <a:chOff x="2286000" y="1447800"/>
            <a:chExt cx="4038600" cy="4699575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4495800" y="5410200"/>
              <a:ext cx="9906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286000" y="1447800"/>
              <a:ext cx="4038600" cy="4699575"/>
              <a:chOff x="2286000" y="1447800"/>
              <a:chExt cx="4038600" cy="4699575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286000" y="5105400"/>
                <a:ext cx="2286000" cy="30480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2286000" y="2743200"/>
                <a:ext cx="2514600" cy="236220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Arc 6"/>
              <p:cNvSpPr/>
              <p:nvPr/>
            </p:nvSpPr>
            <p:spPr>
              <a:xfrm>
                <a:off x="3124200" y="4876800"/>
                <a:ext cx="228600" cy="6096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>
                <a:off x="2895600" y="4419600"/>
                <a:ext cx="304800" cy="6096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1"/>
              <p:cNvSpPr>
                <a:spLocks noChangeArrowheads="1"/>
              </p:cNvSpPr>
              <p:nvPr/>
            </p:nvSpPr>
            <p:spPr bwMode="auto">
              <a:xfrm>
                <a:off x="3158554" y="3960049"/>
                <a:ext cx="381000" cy="861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1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α</a:t>
                </a:r>
                <a:r>
                  <a:rPr kumimoji="0" lang="en-US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     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" name="Rectangle 1"/>
              <p:cNvSpPr>
                <a:spLocks noChangeArrowheads="1"/>
              </p:cNvSpPr>
              <p:nvPr/>
            </p:nvSpPr>
            <p:spPr bwMode="auto">
              <a:xfrm>
                <a:off x="3387154" y="4636413"/>
                <a:ext cx="685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b="1" dirty="0">
                    <a:solidFill>
                      <a:srgbClr val="00B050"/>
                    </a:solidFill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β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57800" y="1447800"/>
                <a:ext cx="685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200" b="1" dirty="0" smtClean="0">
                    <a:latin typeface="Agency FB" pitchFamily="34" charset="0"/>
                    <a:cs typeface="Times New Roman" pitchFamily="18" charset="0"/>
                  </a:rPr>
                  <a:t>’</a:t>
                </a:r>
                <a:endParaRPr lang="en-US" sz="3200" b="1" dirty="0">
                  <a:latin typeface="Agency FB" pitchFamily="34" charset="0"/>
                  <a:cs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76800" y="5562600"/>
                <a:ext cx="685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200" b="1" dirty="0" smtClean="0">
                    <a:latin typeface="Agency FB" pitchFamily="34" charset="0"/>
                    <a:cs typeface="Times New Roman" pitchFamily="18" charset="0"/>
                  </a:rPr>
                  <a:t>’</a:t>
                </a:r>
                <a:endParaRPr lang="en-US" sz="3200" b="1" dirty="0">
                  <a:latin typeface="Agency FB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724400" y="2819400"/>
                <a:ext cx="1600200" cy="6096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4381500" y="3543300"/>
                <a:ext cx="1981200" cy="17526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Arc 23"/>
              <p:cNvSpPr/>
              <p:nvPr/>
            </p:nvSpPr>
            <p:spPr>
              <a:xfrm rot="2471966" flipH="1" flipV="1">
                <a:off x="5444555" y="3795539"/>
                <a:ext cx="533400" cy="3048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"/>
              <p:cNvSpPr>
                <a:spLocks noChangeArrowheads="1"/>
              </p:cNvSpPr>
              <p:nvPr/>
            </p:nvSpPr>
            <p:spPr bwMode="auto">
              <a:xfrm>
                <a:off x="5105400" y="3810000"/>
                <a:ext cx="381000" cy="861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α</a:t>
                </a:r>
                <a:r>
                  <a:rPr kumimoji="0" lang="en-US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     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6" name="Arc 25"/>
              <p:cNvSpPr/>
              <p:nvPr/>
            </p:nvSpPr>
            <p:spPr>
              <a:xfrm rot="6685955" flipH="1" flipV="1">
                <a:off x="4054756" y="5002846"/>
                <a:ext cx="1110687" cy="955632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514600" y="3505200"/>
                <a:ext cx="76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err="1" smtClean="0">
                    <a:latin typeface="Times New Roman" pitchFamily="18" charset="0"/>
                    <a:cs typeface="Times New Roman" pitchFamily="18" charset="0"/>
                  </a:rPr>
                  <a:t>Fy</a:t>
                </a:r>
                <a:endParaRPr lang="en-US" sz="3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rot="5400000" flipH="1" flipV="1">
                <a:off x="4762500" y="2095500"/>
                <a:ext cx="685800" cy="6096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3124200" y="5334000"/>
                <a:ext cx="76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err="1" smtClean="0">
                    <a:latin typeface="Times New Roman" pitchFamily="18" charset="0"/>
                    <a:cs typeface="Times New Roman" pitchFamily="18" charset="0"/>
                  </a:rPr>
                  <a:t>Fx</a:t>
                </a:r>
                <a:endParaRPr lang="en-US" sz="3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5486400" y="4419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Fy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066800"/>
            <a:ext cx="166254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438400"/>
            <a:ext cx="433227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733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53724"/>
              </p:ext>
            </p:extLst>
          </p:nvPr>
        </p:nvGraphicFramePr>
        <p:xfrm>
          <a:off x="1828800" y="304800"/>
          <a:ext cx="37068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Equation" r:id="rId3" imgW="1523880" imgH="253800" progId="Equation.3">
                  <p:embed/>
                </p:oleObj>
              </mc:Choice>
              <mc:Fallback>
                <p:oleObj name="Equation" r:id="rId3" imgW="1523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"/>
                        <a:ext cx="37068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35369"/>
              </p:ext>
            </p:extLst>
          </p:nvPr>
        </p:nvGraphicFramePr>
        <p:xfrm>
          <a:off x="1524000" y="1684704"/>
          <a:ext cx="47879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name="Equation" r:id="rId5" imgW="1968480" imgH="253800" progId="Equation.3">
                  <p:embed/>
                </p:oleObj>
              </mc:Choice>
              <mc:Fallback>
                <p:oleObj name="Equation" r:id="rId5" imgW="1968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84704"/>
                        <a:ext cx="47879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076147"/>
              </p:ext>
            </p:extLst>
          </p:nvPr>
        </p:nvGraphicFramePr>
        <p:xfrm>
          <a:off x="1508125" y="992188"/>
          <a:ext cx="65817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name="Equation" r:id="rId7" imgW="2705040" imgH="266400" progId="Equation.3">
                  <p:embed/>
                </p:oleObj>
              </mc:Choice>
              <mc:Fallback>
                <p:oleObj name="Equation" r:id="rId7" imgW="2705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992188"/>
                        <a:ext cx="65817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850034"/>
              </p:ext>
            </p:extLst>
          </p:nvPr>
        </p:nvGraphicFramePr>
        <p:xfrm>
          <a:off x="609600" y="2396271"/>
          <a:ext cx="26558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Equation" r:id="rId9" imgW="1091880" imgH="241200" progId="Equation.3">
                  <p:embed/>
                </p:oleObj>
              </mc:Choice>
              <mc:Fallback>
                <p:oleObj name="Equation" r:id="rId9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96271"/>
                        <a:ext cx="26558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20481"/>
              </p:ext>
            </p:extLst>
          </p:nvPr>
        </p:nvGraphicFramePr>
        <p:xfrm>
          <a:off x="2590800" y="3034139"/>
          <a:ext cx="3397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Equation" r:id="rId11" imgW="1396800" imgH="228600" progId="Equation.3">
                  <p:embed/>
                </p:oleObj>
              </mc:Choice>
              <mc:Fallback>
                <p:oleObj name="Equation" r:id="rId11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34139"/>
                        <a:ext cx="33972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70980"/>
              </p:ext>
            </p:extLst>
          </p:nvPr>
        </p:nvGraphicFramePr>
        <p:xfrm>
          <a:off x="5046663" y="3684588"/>
          <a:ext cx="3581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name="Equation" r:id="rId13" imgW="1473120" imgH="393480" progId="Equation.3">
                  <p:embed/>
                </p:oleObj>
              </mc:Choice>
              <mc:Fallback>
                <p:oleObj name="Equation" r:id="rId13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3684588"/>
                        <a:ext cx="3581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638446"/>
              </p:ext>
            </p:extLst>
          </p:nvPr>
        </p:nvGraphicFramePr>
        <p:xfrm>
          <a:off x="484981" y="4191913"/>
          <a:ext cx="26876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name="Equation" r:id="rId15" imgW="1104840" imgH="241200" progId="Equation.3">
                  <p:embed/>
                </p:oleObj>
              </mc:Choice>
              <mc:Fallback>
                <p:oleObj name="Equation" r:id="rId15" imgW="1104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" y="4191913"/>
                        <a:ext cx="268763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622952"/>
              </p:ext>
            </p:extLst>
          </p:nvPr>
        </p:nvGraphicFramePr>
        <p:xfrm>
          <a:off x="1937544" y="5139847"/>
          <a:ext cx="3706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Equation" r:id="rId17" imgW="1523880" imgH="228600" progId="Equation.3">
                  <p:embed/>
                </p:oleObj>
              </mc:Choice>
              <mc:Fallback>
                <p:oleObj name="Equation" r:id="rId17" imgW="1523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544" y="5139847"/>
                        <a:ext cx="37068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705267"/>
              </p:ext>
            </p:extLst>
          </p:nvPr>
        </p:nvGraphicFramePr>
        <p:xfrm>
          <a:off x="3724275" y="5843588"/>
          <a:ext cx="47879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4" name="Equation" r:id="rId19" imgW="1968480" imgH="393480" progId="Equation.3">
                  <p:embed/>
                </p:oleObj>
              </mc:Choice>
              <mc:Fallback>
                <p:oleObj name="Equation" r:id="rId19" imgW="1968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5843588"/>
                        <a:ext cx="47879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6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783386"/>
              </p:ext>
            </p:extLst>
          </p:nvPr>
        </p:nvGraphicFramePr>
        <p:xfrm>
          <a:off x="1828800" y="304800"/>
          <a:ext cx="37068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Equation" r:id="rId3" imgW="1523880" imgH="253800" progId="Equation.3">
                  <p:embed/>
                </p:oleObj>
              </mc:Choice>
              <mc:Fallback>
                <p:oleObj name="Equation" r:id="rId3" imgW="1523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"/>
                        <a:ext cx="37068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01110"/>
              </p:ext>
            </p:extLst>
          </p:nvPr>
        </p:nvGraphicFramePr>
        <p:xfrm>
          <a:off x="1524000" y="1684704"/>
          <a:ext cx="47879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Equation" r:id="rId5" imgW="1968480" imgH="253800" progId="Equation.3">
                  <p:embed/>
                </p:oleObj>
              </mc:Choice>
              <mc:Fallback>
                <p:oleObj name="Equation" r:id="rId5" imgW="1968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84704"/>
                        <a:ext cx="47879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37936"/>
              </p:ext>
            </p:extLst>
          </p:nvPr>
        </p:nvGraphicFramePr>
        <p:xfrm>
          <a:off x="1600200" y="991394"/>
          <a:ext cx="63960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8" name="Equation" r:id="rId7" imgW="2628720" imgH="266400" progId="Equation.3">
                  <p:embed/>
                </p:oleObj>
              </mc:Choice>
              <mc:Fallback>
                <p:oleObj name="Equation" r:id="rId7" imgW="26287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91394"/>
                        <a:ext cx="639603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296744"/>
              </p:ext>
            </p:extLst>
          </p:nvPr>
        </p:nvGraphicFramePr>
        <p:xfrm>
          <a:off x="609600" y="2507366"/>
          <a:ext cx="26558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Equation" r:id="rId9" imgW="1091880" imgH="241200" progId="Equation.3">
                  <p:embed/>
                </p:oleObj>
              </mc:Choice>
              <mc:Fallback>
                <p:oleObj name="Equation" r:id="rId9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07366"/>
                        <a:ext cx="26558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28798"/>
              </p:ext>
            </p:extLst>
          </p:nvPr>
        </p:nvGraphicFramePr>
        <p:xfrm>
          <a:off x="762733" y="3544034"/>
          <a:ext cx="5683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0" name="Equation" r:id="rId11" imgW="2336760" imgH="228600" progId="Equation.3">
                  <p:embed/>
                </p:oleObj>
              </mc:Choice>
              <mc:Fallback>
                <p:oleObj name="Equation" r:id="rId11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33" y="3544034"/>
                        <a:ext cx="56832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24697"/>
              </p:ext>
            </p:extLst>
          </p:nvPr>
        </p:nvGraphicFramePr>
        <p:xfrm>
          <a:off x="566738" y="5638800"/>
          <a:ext cx="81549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1" name="Equation" r:id="rId13" imgW="3352680" imgH="203040" progId="Equation.3">
                  <p:embed/>
                </p:oleObj>
              </mc:Choice>
              <mc:Fallback>
                <p:oleObj name="Equation" r:id="rId13" imgW="3352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638800"/>
                        <a:ext cx="81549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830003"/>
              </p:ext>
            </p:extLst>
          </p:nvPr>
        </p:nvGraphicFramePr>
        <p:xfrm>
          <a:off x="1600200" y="4410075"/>
          <a:ext cx="23161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2" name="Equation" r:id="rId15" imgW="952200" imgH="228600" progId="Equation.3">
                  <p:embed/>
                </p:oleObj>
              </mc:Choice>
              <mc:Fallback>
                <p:oleObj name="Equation" r:id="rId15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10075"/>
                        <a:ext cx="23161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579883"/>
              </p:ext>
            </p:extLst>
          </p:nvPr>
        </p:nvGraphicFramePr>
        <p:xfrm>
          <a:off x="5153025" y="4343400"/>
          <a:ext cx="23161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3" name="Equation" r:id="rId17" imgW="952200" imgH="215640" progId="Equation.3">
                  <p:embed/>
                </p:oleObj>
              </mc:Choice>
              <mc:Fallback>
                <p:oleObj name="Equation" r:id="rId17" imgW="952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4343400"/>
                        <a:ext cx="23161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85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880" y="228600"/>
            <a:ext cx="360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away of the chapter</a:t>
            </a:r>
            <a:endParaRPr lang="en-IN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18859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2057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3429000"/>
            <a:ext cx="18573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214813"/>
            <a:ext cx="2143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430604"/>
            <a:ext cx="16954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14813"/>
            <a:ext cx="4467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49" y="4985686"/>
            <a:ext cx="22193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4" y="5486400"/>
            <a:ext cx="13525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2" y="5567363"/>
            <a:ext cx="13620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1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2705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56624"/>
            <a:ext cx="19050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2286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force </a:t>
            </a:r>
            <a:r>
              <a:rPr lang="en-US" b="1" dirty="0"/>
              <a:t>F </a:t>
            </a:r>
            <a:r>
              <a:rPr lang="en-US" dirty="0"/>
              <a:t>in </a:t>
            </a:r>
            <a:r>
              <a:rPr lang="en-US" i="1" dirty="0"/>
              <a:t>three-dimensional space </a:t>
            </a:r>
            <a:r>
              <a:rPr lang="en-US" dirty="0"/>
              <a:t>can be resolved </a:t>
            </a:r>
            <a:r>
              <a:rPr lang="en-US" dirty="0" smtClean="0"/>
              <a:t>into </a:t>
            </a:r>
            <a:r>
              <a:rPr lang="en-IN" dirty="0" smtClean="0"/>
              <a:t>rectangular </a:t>
            </a:r>
            <a:r>
              <a:rPr lang="en-IN" dirty="0"/>
              <a:t>components </a:t>
            </a:r>
            <a:r>
              <a:rPr lang="en-IN" b="1" dirty="0"/>
              <a:t>F </a:t>
            </a:r>
            <a:r>
              <a:rPr lang="en-IN" i="1" dirty="0"/>
              <a:t>x </a:t>
            </a:r>
            <a:r>
              <a:rPr lang="en-IN" dirty="0"/>
              <a:t>, </a:t>
            </a:r>
            <a:r>
              <a:rPr lang="en-IN" b="1" dirty="0"/>
              <a:t>F </a:t>
            </a:r>
            <a:r>
              <a:rPr lang="en-IN" i="1" dirty="0"/>
              <a:t>y </a:t>
            </a:r>
            <a:r>
              <a:rPr lang="en-IN" dirty="0"/>
              <a:t>, and </a:t>
            </a:r>
            <a:r>
              <a:rPr lang="en-IN" b="1" dirty="0"/>
              <a:t>F </a:t>
            </a:r>
            <a:r>
              <a:rPr lang="en-IN" i="1" dirty="0"/>
              <a:t>z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1618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Forces in space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3305175"/>
            <a:ext cx="35337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0389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8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15399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4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3429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33400"/>
            <a:ext cx="45339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67687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Knowing that the tension in AC is T</a:t>
            </a:r>
            <a:r>
              <a:rPr kumimoji="0" lang="en-I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20 kN, determine the required values of tension T</a:t>
            </a:r>
            <a:r>
              <a:rPr kumimoji="0" lang="en-I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AB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T</a:t>
            </a:r>
            <a:r>
              <a:rPr kumimoji="0" lang="en-I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so that the resultant of the three forces applied at A is vertical and calculate resultant.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50" name="Picture 2" descr="C:\Users\Admin\Desktop\New folder\20170124_0542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804" y="1600200"/>
            <a:ext cx="4267200" cy="43129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72200" y="54864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37.09 kN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61.12 kN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 =  - 110.05 kN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799" y="2725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Unsolved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1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2050"/>
            <a:ext cx="61912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18" y="2286000"/>
            <a:ext cx="41338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29087"/>
            <a:ext cx="26289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10" y="5324475"/>
            <a:ext cx="50101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3600" y="533400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Unsolved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85887"/>
            <a:ext cx="63531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905000"/>
            <a:ext cx="27336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7433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457200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Unsolved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7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887494"/>
            <a:ext cx="838200" cy="998706"/>
          </a:xfrm>
          <a:prstGeom prst="rect">
            <a:avLst/>
          </a:prstGeom>
          <a:noFill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2933700"/>
            <a:ext cx="960120" cy="1028700"/>
          </a:xfrm>
          <a:prstGeom prst="rect">
            <a:avLst/>
          </a:prstGeom>
          <a:noFill/>
        </p:spPr>
      </p:pic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2895600"/>
            <a:ext cx="2453640" cy="914400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971800" y="3048000"/>
            <a:ext cx="609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=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257800" y="3048000"/>
            <a:ext cx="45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2895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362200"/>
            <a:ext cx="36957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85800"/>
            <a:ext cx="46672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3200400"/>
            <a:ext cx="33655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990600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Unsolved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7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81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resultant of the three concurrent space forces at A is R = (-788 j)N. Find the magnitude of F</a:t>
            </a:r>
            <a:r>
              <a:rPr kumimoji="0" lang="en-I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F</a:t>
            </a:r>
            <a:r>
              <a:rPr kumimoji="0" lang="en-I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F</a:t>
            </a:r>
            <a:r>
              <a:rPr kumimoji="0" lang="en-I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forces.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8" name="Picture 4" descr="C:\Users\Admin\Desktop\New folder\20170124_0542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66800"/>
            <a:ext cx="5061551" cy="512711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781800" y="5334000"/>
            <a:ext cx="182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154 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320 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  400 N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676400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Unsolved </a:t>
            </a:r>
            <a:r>
              <a:rPr lang="en-US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0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Resolution into Rectangular components (mutually perpendicular)</a:t>
            </a:r>
          </a:p>
          <a:p>
            <a:pPr lvl="1" algn="just"/>
            <a:r>
              <a:rPr lang="en-US" dirty="0" smtClean="0"/>
              <a:t>Most common 2D resolution of a force vector</a:t>
            </a:r>
          </a:p>
          <a:p>
            <a:pPr lvl="1" algn="just"/>
            <a:r>
              <a:rPr lang="en-US" dirty="0" smtClean="0"/>
              <a:t>Express in terms of unit vectors         ,</a:t>
            </a:r>
          </a:p>
          <a:p>
            <a:pPr algn="just"/>
            <a:endParaRPr lang="en-US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096000" y="3124200"/>
          <a:ext cx="533400" cy="5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Equation" r:id="rId3" imgW="101520" imgH="190440" progId="">
                  <p:embed/>
                </p:oleObj>
              </mc:Choice>
              <mc:Fallback>
                <p:oleObj name="Equation" r:id="rId3" imgW="101520" imgH="190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24200"/>
                        <a:ext cx="533400" cy="595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6629399" y="3124200"/>
          <a:ext cx="4572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5" imgW="101520" imgH="228600" progId="">
                  <p:embed/>
                </p:oleObj>
              </mc:Choice>
              <mc:Fallback>
                <p:oleObj name="Equation" r:id="rId5" imgW="10152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399" y="3124200"/>
                        <a:ext cx="457201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>
            <a:off x="2514600" y="5486400"/>
            <a:ext cx="2590800" cy="1588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219200" y="4191000"/>
            <a:ext cx="2590800" cy="1588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2514600" y="2895600"/>
            <a:ext cx="2590800" cy="259080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14600" y="2895600"/>
            <a:ext cx="2590800" cy="158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810000" y="4191000"/>
            <a:ext cx="2590800" cy="158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05400" y="5486400"/>
            <a:ext cx="12954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132806" y="2513806"/>
            <a:ext cx="762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486400" y="4876800"/>
          <a:ext cx="67055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5" name="Equation" r:id="rId3" imgW="114120" imgH="190440" progId="">
                  <p:embed/>
                </p:oleObj>
              </mc:Choice>
              <mc:Fallback>
                <p:oleObj name="Equation" r:id="rId3" imgW="114120" imgH="1904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670559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828800" y="22098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6" name="Equation" r:id="rId5" imgW="114120" imgH="228600" progId="">
                  <p:embed/>
                </p:oleObj>
              </mc:Choice>
              <mc:Fallback>
                <p:oleObj name="Equation" r:id="rId5" imgW="114120" imgH="228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609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905000" y="3581400"/>
          <a:ext cx="514350" cy="71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7" name="Equation" r:id="rId7" imgW="152280" imgH="253800" progId="">
                  <p:embed/>
                </p:oleObj>
              </mc:Choice>
              <mc:Fallback>
                <p:oleObj name="Equation" r:id="rId7" imgW="152280" imgH="2538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514350" cy="714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505200" y="5562600"/>
          <a:ext cx="4968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8" name="Equation" r:id="rId9" imgW="139680" imgH="241200" progId="">
                  <p:embed/>
                </p:oleObj>
              </mc:Choice>
              <mc:Fallback>
                <p:oleObj name="Equation" r:id="rId9" imgW="139680" imgH="2412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562600"/>
                        <a:ext cx="49688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962400" y="3124200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9" name="Equation" r:id="rId11" imgW="126720" imgH="190440" progId="">
                  <p:embed/>
                </p:oleObj>
              </mc:Choice>
              <mc:Fallback>
                <p:oleObj name="Equation" r:id="rId11" imgW="126720" imgH="19044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124200"/>
                        <a:ext cx="381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Arc 30"/>
          <p:cNvSpPr>
            <a:spLocks/>
          </p:cNvSpPr>
          <p:nvPr/>
        </p:nvSpPr>
        <p:spPr bwMode="auto">
          <a:xfrm rot="20130970" flipV="1">
            <a:off x="3071179" y="4962843"/>
            <a:ext cx="159049" cy="514098"/>
          </a:xfrm>
          <a:custGeom>
            <a:avLst/>
            <a:gdLst>
              <a:gd name="T0" fmla="*/ 139703 w 21600"/>
              <a:gd name="T1" fmla="*/ 0 h 33175"/>
              <a:gd name="T2" fmla="*/ 82475 w 21600"/>
              <a:gd name="T3" fmla="*/ 387350 h 33175"/>
              <a:gd name="T4" fmla="*/ 0 w 21600"/>
              <a:gd name="T5" fmla="*/ 162354 h 33175"/>
              <a:gd name="T6" fmla="*/ 0 60000 65536"/>
              <a:gd name="T7" fmla="*/ 0 60000 65536"/>
              <a:gd name="T8" fmla="*/ 0 60000 65536"/>
              <a:gd name="T9" fmla="*/ 0 w 21600"/>
              <a:gd name="T10" fmla="*/ 0 h 33175"/>
              <a:gd name="T11" fmla="*/ 21600 w 21600"/>
              <a:gd name="T12" fmla="*/ 33175 h 3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3175" fill="none" extrusionOk="0">
                <a:moveTo>
                  <a:pt x="16529" y="-1"/>
                </a:moveTo>
                <a:cubicBezTo>
                  <a:pt x="19804" y="3893"/>
                  <a:pt x="21600" y="8817"/>
                  <a:pt x="21600" y="13905"/>
                </a:cubicBezTo>
                <a:cubicBezTo>
                  <a:pt x="21600" y="22046"/>
                  <a:pt x="17021" y="29496"/>
                  <a:pt x="9758" y="33175"/>
                </a:cubicBezTo>
              </a:path>
              <a:path w="21600" h="33175" stroke="0" extrusionOk="0">
                <a:moveTo>
                  <a:pt x="16529" y="-1"/>
                </a:moveTo>
                <a:cubicBezTo>
                  <a:pt x="19804" y="3893"/>
                  <a:pt x="21600" y="8817"/>
                  <a:pt x="21600" y="13905"/>
                </a:cubicBezTo>
                <a:cubicBezTo>
                  <a:pt x="21600" y="22046"/>
                  <a:pt x="17021" y="29496"/>
                  <a:pt x="9758" y="33175"/>
                </a:cubicBezTo>
                <a:lnTo>
                  <a:pt x="0" y="13905"/>
                </a:lnTo>
                <a:close/>
              </a:path>
            </a:pathLst>
          </a:custGeom>
          <a:noFill/>
          <a:ln w="3175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3276600" y="4953000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latin typeface="Symbol" pitchFamily="18" charset="2"/>
              </a:rPr>
              <a:t>q</a:t>
            </a:r>
            <a:endParaRPr lang="th-TH" sz="2400" b="1" i="1" dirty="0">
              <a:latin typeface="Symbol" pitchFamily="18" charset="2"/>
            </a:endParaRPr>
          </a:p>
        </p:txBody>
      </p:sp>
      <p:sp>
        <p:nvSpPr>
          <p:cNvPr id="45" name="Text Box 13"/>
          <p:cNvSpPr txBox="1">
            <a:spLocks noChangeAspect="1" noChangeArrowheads="1"/>
          </p:cNvSpPr>
          <p:nvPr/>
        </p:nvSpPr>
        <p:spPr bwMode="auto">
          <a:xfrm>
            <a:off x="6019800" y="51054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itchFamily="18" charset="0"/>
              </a:rPr>
              <a:t>x</a:t>
            </a:r>
            <a:endParaRPr lang="th-TH" sz="2400" b="1" i="1" dirty="0">
              <a:latin typeface="Times New Roman" pitchFamily="18" charset="0"/>
            </a:endParaRPr>
          </a:p>
        </p:txBody>
      </p:sp>
      <p:sp>
        <p:nvSpPr>
          <p:cNvPr id="46" name="Text Box 14"/>
          <p:cNvSpPr txBox="1">
            <a:spLocks noChangeAspect="1" noChangeArrowheads="1"/>
          </p:cNvSpPr>
          <p:nvPr/>
        </p:nvSpPr>
        <p:spPr bwMode="auto">
          <a:xfrm>
            <a:off x="2514600" y="2057400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itchFamily="18" charset="0"/>
              </a:rPr>
              <a:t>y</a:t>
            </a:r>
            <a:endParaRPr lang="th-TH" sz="24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1338</Words>
  <Application>Microsoft Office PowerPoint</Application>
  <PresentationFormat>On-screen Show (4:3)</PresentationFormat>
  <Paragraphs>208</Paragraphs>
  <Slides>71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Equation</vt:lpstr>
      <vt:lpstr>PowerPoint Presentation</vt:lpstr>
      <vt:lpstr>PowerPoint Presentation</vt:lpstr>
      <vt:lpstr>PowerPoint Presentation</vt:lpstr>
      <vt:lpstr>Resolution of a Force into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of a Force into components</dc:title>
  <dc:creator>jigo</dc:creator>
  <cp:lastModifiedBy>IBALL</cp:lastModifiedBy>
  <cp:revision>159</cp:revision>
  <dcterms:created xsi:type="dcterms:W3CDTF">2011-08-02T14:31:06Z</dcterms:created>
  <dcterms:modified xsi:type="dcterms:W3CDTF">2021-04-12T03:39:06Z</dcterms:modified>
</cp:coreProperties>
</file>