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93" r:id="rId8"/>
    <p:sldId id="263" r:id="rId9"/>
    <p:sldId id="294" r:id="rId10"/>
    <p:sldId id="264" r:id="rId11"/>
    <p:sldId id="265" r:id="rId12"/>
    <p:sldId id="266" r:id="rId13"/>
    <p:sldId id="267" r:id="rId14"/>
    <p:sldId id="295" r:id="rId15"/>
    <p:sldId id="296" r:id="rId16"/>
    <p:sldId id="297" r:id="rId17"/>
    <p:sldId id="298" r:id="rId18"/>
    <p:sldId id="299" r:id="rId19"/>
    <p:sldId id="268" r:id="rId20"/>
    <p:sldId id="26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77" r:id="rId41"/>
    <p:sldId id="278" r:id="rId42"/>
    <p:sldId id="279" r:id="rId43"/>
    <p:sldId id="288" r:id="rId44"/>
    <p:sldId id="289" r:id="rId45"/>
    <p:sldId id="29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4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4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9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5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5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4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5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668E9-7BDE-46E1-989B-36BE234A2FE8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E254-BB4D-483D-B727-6C1CDA6E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238250"/>
            <a:ext cx="8867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8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Find the reaction offered by surfaces.</a:t>
            </a:r>
            <a:br>
              <a:rPr lang="en-US" sz="3200" dirty="0" smtClean="0"/>
            </a:br>
            <a:r>
              <a:rPr lang="en-US" sz="3200" dirty="0" smtClean="0"/>
              <a:t>Weight of sphere = 100 N</a:t>
            </a:r>
            <a:endParaRPr lang="en-US" sz="3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088073"/>
            <a:ext cx="4343400" cy="3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26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smtClean="0"/>
              <a:t>Find the reaction offered by surfaces.</a:t>
            </a:r>
            <a:br>
              <a:rPr lang="en-US" sz="3200" dirty="0" smtClean="0"/>
            </a:br>
            <a:r>
              <a:rPr lang="en-US" sz="3200" dirty="0" smtClean="0"/>
              <a:t>Weight of sphere = 100 N</a:t>
            </a:r>
            <a:endParaRPr lang="en-US" sz="32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088073"/>
            <a:ext cx="4343400" cy="3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62450" y="5470855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57700" y="3352800"/>
            <a:ext cx="5129" cy="23488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471511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1558" y="46791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20079" y="3696190"/>
            <a:ext cx="1162049" cy="788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4343400"/>
            <a:ext cx="65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R1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62200" y="3696190"/>
            <a:ext cx="1238250" cy="647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3894" y="4253454"/>
            <a:ext cx="65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R2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583115" y="3402623"/>
            <a:ext cx="366672" cy="555590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 rot="11229715">
            <a:off x="2958053" y="3187563"/>
            <a:ext cx="366672" cy="555590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1991" y="332729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90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1725" y="315926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90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1" grpId="0"/>
      <p:bldP spid="14" grpId="0"/>
      <p:bldP spid="17" grpId="0" animBg="1"/>
      <p:bldP spid="19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29237" y="3847015"/>
            <a:ext cx="2895600" cy="2514600"/>
            <a:chOff x="5638800" y="2439194"/>
            <a:chExt cx="2895600" cy="25146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638800" y="358140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5905500" y="3695700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8"/>
          <p:cNvGrpSpPr/>
          <p:nvPr/>
        </p:nvGrpSpPr>
        <p:grpSpPr>
          <a:xfrm>
            <a:off x="5295873" y="3832794"/>
            <a:ext cx="1358506" cy="1698525"/>
            <a:chOff x="1660674" y="1748868"/>
            <a:chExt cx="1358506" cy="1698525"/>
          </a:xfrm>
        </p:grpSpPr>
        <p:grpSp>
          <p:nvGrpSpPr>
            <p:cNvPr id="12" name="Group 52"/>
            <p:cNvGrpSpPr/>
            <p:nvPr/>
          </p:nvGrpSpPr>
          <p:grpSpPr>
            <a:xfrm rot="20738115">
              <a:off x="1660674" y="1748868"/>
              <a:ext cx="1358506" cy="1139774"/>
              <a:chOff x="3681654" y="4647347"/>
              <a:chExt cx="1358506" cy="113977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rot="11661885">
                <a:off x="3907042" y="5199509"/>
                <a:ext cx="1133118" cy="587612"/>
              </a:xfrm>
              <a:prstGeom prst="straightConnector1">
                <a:avLst/>
              </a:prstGeom>
              <a:ln w="60325">
                <a:solidFill>
                  <a:srgbClr val="0070C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3681654" y="4647347"/>
                <a:ext cx="486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R</a:t>
                </a:r>
                <a:r>
                  <a:rPr kumimoji="0" lang="en-US" sz="2000" b="1" i="0" u="none" strike="noStrike" kern="1200" cap="none" spc="0" normalizeH="0" baseline="-2500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>
            <a:xfrm>
              <a:off x="1815410" y="2485865"/>
              <a:ext cx="1179488" cy="961528"/>
              <a:chOff x="2958410" y="2485865"/>
              <a:chExt cx="1179488" cy="961528"/>
            </a:xfrm>
          </p:grpSpPr>
          <p:sp>
            <p:nvSpPr>
              <p:cNvPr id="14" name="Arc 13"/>
              <p:cNvSpPr/>
              <p:nvPr/>
            </p:nvSpPr>
            <p:spPr>
              <a:xfrm rot="15382066">
                <a:off x="3452098" y="2761593"/>
                <a:ext cx="822960" cy="548640"/>
              </a:xfrm>
              <a:prstGeom prst="arc">
                <a:avLst>
                  <a:gd name="adj1" fmla="val 18851954"/>
                  <a:gd name="adj2" fmla="val 0"/>
                </a:avLst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958410" y="2485865"/>
                <a:ext cx="536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30</a:t>
                </a:r>
                <a:r>
                  <a:rPr kumimoji="0" lang="en-US" sz="2000" b="1" i="0" u="none" strike="noStrike" kern="1200" cap="none" spc="0" normalizeH="0" baseline="3000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◦</a:t>
                </a:r>
                <a:endPara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</p:grpSp>
      <p:grpSp>
        <p:nvGrpSpPr>
          <p:cNvPr id="18" name="Group 52"/>
          <p:cNvGrpSpPr/>
          <p:nvPr/>
        </p:nvGrpSpPr>
        <p:grpSpPr>
          <a:xfrm rot="20738115">
            <a:off x="6721568" y="4198581"/>
            <a:ext cx="1627816" cy="745296"/>
            <a:chOff x="2493328" y="4299783"/>
            <a:chExt cx="1627816" cy="745296"/>
          </a:xfrm>
        </p:grpSpPr>
        <p:cxnSp>
          <p:nvCxnSpPr>
            <p:cNvPr id="19" name="Straight Arrow Connector 18"/>
            <p:cNvCxnSpPr/>
            <p:nvPr/>
          </p:nvCxnSpPr>
          <p:spPr>
            <a:xfrm rot="861885" flipH="1">
              <a:off x="2493328" y="4313959"/>
              <a:ext cx="1050730" cy="731120"/>
            </a:xfrm>
            <a:prstGeom prst="straightConnector1">
              <a:avLst/>
            </a:prstGeom>
            <a:ln w="60325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634870" y="4299783"/>
              <a:ext cx="486274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Group 52"/>
          <p:cNvGrpSpPr/>
          <p:nvPr/>
        </p:nvGrpSpPr>
        <p:grpSpPr>
          <a:xfrm>
            <a:off x="6392146" y="5048908"/>
            <a:ext cx="819455" cy="1389248"/>
            <a:chOff x="3147696" y="5184708"/>
            <a:chExt cx="819455" cy="138924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3020335" y="5679214"/>
              <a:ext cx="990600" cy="1588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147696" y="6173846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100 N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3059" y="250371"/>
            <a:ext cx="4343400" cy="3613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2607108" y="3633153"/>
            <a:ext cx="41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736246" y="1219200"/>
            <a:ext cx="28390" cy="2667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7258" y="287741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6216" y="284140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60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3564737" y="1858488"/>
            <a:ext cx="1162049" cy="7880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69258" y="2505698"/>
            <a:ext cx="65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R1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06858" y="1858488"/>
            <a:ext cx="1238250" cy="6472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8552" y="2415752"/>
            <a:ext cx="65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R2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3827773" y="1564921"/>
            <a:ext cx="366672" cy="555590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 rot="11229715">
            <a:off x="1202711" y="1349861"/>
            <a:ext cx="366672" cy="555590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16649" y="148959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90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383" y="132156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90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77932" y="4569791"/>
            <a:ext cx="87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30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2" name="Arc 41"/>
          <p:cNvSpPr/>
          <p:nvPr/>
        </p:nvSpPr>
        <p:spPr>
          <a:xfrm rot="2738701">
            <a:off x="6642146" y="4413307"/>
            <a:ext cx="822960" cy="548640"/>
          </a:xfrm>
          <a:prstGeom prst="arc">
            <a:avLst>
              <a:gd name="adj1" fmla="val 18851954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1845108" y="609600"/>
            <a:ext cx="3052213" cy="22318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26615" y="762000"/>
            <a:ext cx="3198114" cy="18461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00400" y="2646584"/>
            <a:ext cx="1526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35839" y="2295592"/>
            <a:ext cx="87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4" name="Arc 53"/>
          <p:cNvSpPr/>
          <p:nvPr/>
        </p:nvSpPr>
        <p:spPr>
          <a:xfrm rot="14697059">
            <a:off x="4040418" y="2467141"/>
            <a:ext cx="822960" cy="548640"/>
          </a:xfrm>
          <a:prstGeom prst="arc">
            <a:avLst>
              <a:gd name="adj1" fmla="val 18851954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06858" y="2553117"/>
            <a:ext cx="15263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340" y="2215697"/>
            <a:ext cx="878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20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 animBg="1"/>
      <p:bldP spid="53" grpId="0"/>
      <p:bldP spid="54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52"/>
          <p:cNvGrpSpPr/>
          <p:nvPr/>
        </p:nvGrpSpPr>
        <p:grpSpPr>
          <a:xfrm>
            <a:off x="4724400" y="1676400"/>
            <a:ext cx="2895600" cy="2514600"/>
            <a:chOff x="5638800" y="2439194"/>
            <a:chExt cx="2895600" cy="2514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638800" y="358140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5905500" y="3695700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91"/>
          <p:cNvGrpSpPr/>
          <p:nvPr/>
        </p:nvGrpSpPr>
        <p:grpSpPr>
          <a:xfrm>
            <a:off x="4684325" y="1807531"/>
            <a:ext cx="1801845" cy="1300195"/>
            <a:chOff x="4685025" y="1697594"/>
            <a:chExt cx="1798195" cy="1475228"/>
          </a:xfrm>
        </p:grpSpPr>
        <p:cxnSp>
          <p:nvCxnSpPr>
            <p:cNvPr id="81" name="Straight Arrow Connector 80"/>
            <p:cNvCxnSpPr/>
            <p:nvPr/>
          </p:nvCxnSpPr>
          <p:spPr>
            <a:xfrm rot="10800000">
              <a:off x="5105247" y="2067559"/>
              <a:ext cx="1143156" cy="751843"/>
            </a:xfrm>
            <a:prstGeom prst="straightConnector1">
              <a:avLst/>
            </a:prstGeom>
            <a:ln w="60325">
              <a:solidFill>
                <a:srgbClr val="0070C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 rot="20738115">
              <a:off x="4685025" y="1697594"/>
              <a:ext cx="4862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05247" y="2499849"/>
              <a:ext cx="878249" cy="45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30</a:t>
              </a:r>
              <a:r>
                <a:rPr kumimoji="0" lang="en-US" sz="20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◦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Arc 87"/>
            <p:cNvSpPr/>
            <p:nvPr/>
          </p:nvSpPr>
          <p:spPr>
            <a:xfrm rot="13305094">
              <a:off x="5660259" y="2624182"/>
              <a:ext cx="822961" cy="548640"/>
            </a:xfrm>
            <a:prstGeom prst="arc">
              <a:avLst>
                <a:gd name="adj1" fmla="val 19452726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1" name="Group 52"/>
          <p:cNvGrpSpPr/>
          <p:nvPr/>
        </p:nvGrpSpPr>
        <p:grpSpPr>
          <a:xfrm rot="20738115">
            <a:off x="6204343" y="2023395"/>
            <a:ext cx="1578560" cy="711483"/>
            <a:chOff x="4063394" y="4499150"/>
            <a:chExt cx="1578560" cy="711483"/>
          </a:xfrm>
        </p:grpSpPr>
        <p:cxnSp>
          <p:nvCxnSpPr>
            <p:cNvPr id="92" name="Straight Arrow Connector 91"/>
            <p:cNvCxnSpPr/>
            <p:nvPr/>
          </p:nvCxnSpPr>
          <p:spPr>
            <a:xfrm rot="861885" flipH="1">
              <a:off x="4063394" y="4546395"/>
              <a:ext cx="1065061" cy="664238"/>
            </a:xfrm>
            <a:prstGeom prst="straightConnector1">
              <a:avLst/>
            </a:prstGeom>
            <a:ln w="60325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55680" y="4499150"/>
              <a:ext cx="486274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R</a:t>
              </a:r>
              <a:r>
                <a:rPr kumimoji="0" lang="en-US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6" name="Group 90"/>
          <p:cNvGrpSpPr/>
          <p:nvPr/>
        </p:nvGrpSpPr>
        <p:grpSpPr>
          <a:xfrm>
            <a:off x="6165927" y="2486241"/>
            <a:ext cx="1658334" cy="725826"/>
            <a:chOff x="5700878" y="2788166"/>
            <a:chExt cx="1658334" cy="725826"/>
          </a:xfrm>
        </p:grpSpPr>
        <p:sp>
          <p:nvSpPr>
            <p:cNvPr id="99" name="Arc 98"/>
            <p:cNvSpPr/>
            <p:nvPr/>
          </p:nvSpPr>
          <p:spPr>
            <a:xfrm rot="2226100">
              <a:off x="5700878" y="2809607"/>
              <a:ext cx="849526" cy="704385"/>
            </a:xfrm>
            <a:prstGeom prst="arc">
              <a:avLst>
                <a:gd name="adj1" fmla="val 15029967"/>
                <a:gd name="adj2" fmla="val 19361015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444812" y="278816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30</a:t>
              </a:r>
              <a:r>
                <a:rPr kumimoji="0" lang="en-US" sz="20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◦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2" name="Group 107"/>
          <p:cNvGrpSpPr/>
          <p:nvPr/>
        </p:nvGrpSpPr>
        <p:grpSpPr>
          <a:xfrm rot="449557">
            <a:off x="5368314" y="1544042"/>
            <a:ext cx="1563882" cy="1340241"/>
            <a:chOff x="7595420" y="1627065"/>
            <a:chExt cx="1563882" cy="1340241"/>
          </a:xfrm>
        </p:grpSpPr>
        <p:sp>
          <p:nvSpPr>
            <p:cNvPr id="103" name="Arc 102"/>
            <p:cNvSpPr/>
            <p:nvPr/>
          </p:nvSpPr>
          <p:spPr>
            <a:xfrm rot="14731227">
              <a:off x="7789191" y="1597196"/>
              <a:ext cx="1207771" cy="1532450"/>
            </a:xfrm>
            <a:prstGeom prst="arc">
              <a:avLst>
                <a:gd name="adj1" fmla="val 17074709"/>
                <a:gd name="adj2" fmla="val 6466364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95420" y="1627065"/>
              <a:ext cx="87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120</a:t>
              </a:r>
              <a:r>
                <a:rPr kumimoji="0" lang="en-US" sz="20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◦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5" name="Group 113"/>
          <p:cNvGrpSpPr/>
          <p:nvPr/>
        </p:nvGrpSpPr>
        <p:grpSpPr>
          <a:xfrm rot="3560675">
            <a:off x="5706094" y="1853394"/>
            <a:ext cx="2003497" cy="1652258"/>
            <a:chOff x="5525220" y="1731233"/>
            <a:chExt cx="2003497" cy="1652258"/>
          </a:xfrm>
        </p:grpSpPr>
        <p:sp>
          <p:nvSpPr>
            <p:cNvPr id="106" name="Arc 105"/>
            <p:cNvSpPr/>
            <p:nvPr/>
          </p:nvSpPr>
          <p:spPr>
            <a:xfrm rot="18708525">
              <a:off x="5797632" y="1846174"/>
              <a:ext cx="1264905" cy="1809730"/>
            </a:xfrm>
            <a:prstGeom prst="arc">
              <a:avLst>
                <a:gd name="adj1" fmla="val 18850070"/>
                <a:gd name="adj2" fmla="val 5366129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18039325">
              <a:off x="6889537" y="1970303"/>
              <a:ext cx="87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120</a:t>
              </a:r>
              <a:r>
                <a:rPr kumimoji="0" lang="en-US" sz="20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◦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8" name="Group 114"/>
          <p:cNvGrpSpPr/>
          <p:nvPr/>
        </p:nvGrpSpPr>
        <p:grpSpPr>
          <a:xfrm>
            <a:off x="4572000" y="2079490"/>
            <a:ext cx="1707012" cy="1617901"/>
            <a:chOff x="7086600" y="537491"/>
            <a:chExt cx="1707012" cy="1617901"/>
          </a:xfrm>
        </p:grpSpPr>
        <p:sp>
          <p:nvSpPr>
            <p:cNvPr id="109" name="Arc 108"/>
            <p:cNvSpPr/>
            <p:nvPr/>
          </p:nvSpPr>
          <p:spPr>
            <a:xfrm rot="8729265">
              <a:off x="7675112" y="537491"/>
              <a:ext cx="1118500" cy="1617901"/>
            </a:xfrm>
            <a:prstGeom prst="arc">
              <a:avLst>
                <a:gd name="adj1" fmla="val 15853351"/>
                <a:gd name="adj2" fmla="val 5581818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086600" y="1734601"/>
              <a:ext cx="878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120</a:t>
              </a:r>
              <a:r>
                <a:rPr kumimoji="0" lang="en-US" sz="20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◦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14" name="Group 52"/>
          <p:cNvGrpSpPr/>
          <p:nvPr/>
        </p:nvGrpSpPr>
        <p:grpSpPr>
          <a:xfrm>
            <a:off x="5867400" y="2820194"/>
            <a:ext cx="819455" cy="1389916"/>
            <a:chOff x="3124200" y="4115594"/>
            <a:chExt cx="819455" cy="1389916"/>
          </a:xfrm>
        </p:grpSpPr>
        <p:cxnSp>
          <p:nvCxnSpPr>
            <p:cNvPr id="115" name="Straight Arrow Connector 114"/>
            <p:cNvCxnSpPr/>
            <p:nvPr/>
          </p:nvCxnSpPr>
          <p:spPr>
            <a:xfrm rot="5400000">
              <a:off x="3009900" y="4610100"/>
              <a:ext cx="990600" cy="1588"/>
            </a:xfrm>
            <a:prstGeom prst="straightConnector1">
              <a:avLst/>
            </a:prstGeom>
            <a:ln w="603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24200" y="5105400"/>
              <a:ext cx="8194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100 N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17" name="Object 7"/>
          <p:cNvGraphicFramePr>
            <a:graphicFrameLocks noChangeAspect="1"/>
          </p:cNvGraphicFramePr>
          <p:nvPr>
            <p:extLst/>
          </p:nvPr>
        </p:nvGraphicFramePr>
        <p:xfrm>
          <a:off x="4584700" y="4572000"/>
          <a:ext cx="3168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572000"/>
                        <a:ext cx="31686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Rectangle 117"/>
          <p:cNvSpPr/>
          <p:nvPr/>
        </p:nvSpPr>
        <p:spPr>
          <a:xfrm>
            <a:off x="5486400" y="5715000"/>
            <a:ext cx="22284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100 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0" y="171287"/>
            <a:ext cx="3249450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9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49244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8"/>
            <a:ext cx="4443969" cy="367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2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5791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84984"/>
            <a:ext cx="29622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94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219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44958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06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" y="332656"/>
            <a:ext cx="7010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96952"/>
            <a:ext cx="24669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2198"/>
            <a:ext cx="49053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66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2863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57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identical rollers each of mass 50 kg are supported by an inclined plane and a vertical wall as shown in figure. Assuming smooth surfaces, find the reactions induced at the point of support A, B and 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995488"/>
            <a:ext cx="38195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body is in equilibrium and is acted upon by only two forces then these two forces must be in equal magnitude, opposite in direction and collinear.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87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two force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1981200"/>
            <a:ext cx="3657600" cy="1371600"/>
            <a:chOff x="2209800" y="1981200"/>
            <a:chExt cx="3657600" cy="1371600"/>
          </a:xfrm>
        </p:grpSpPr>
        <p:sp>
          <p:nvSpPr>
            <p:cNvPr id="6" name="Rectangle 5"/>
            <p:cNvSpPr/>
            <p:nvPr/>
          </p:nvSpPr>
          <p:spPr>
            <a:xfrm>
              <a:off x="2209800" y="1981200"/>
              <a:ext cx="228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034204" y="1519604"/>
              <a:ext cx="228600" cy="343779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867400" y="3352800"/>
            <a:ext cx="0" cy="117665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449644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585" y="14418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400" y="1947550"/>
            <a:ext cx="1600200" cy="3365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6708" y="1448548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6015" y="2976890"/>
            <a:ext cx="5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586316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17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71" y="908720"/>
            <a:ext cx="5775085" cy="465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3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714375"/>
            <a:ext cx="70485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70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71437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40290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77272"/>
            <a:ext cx="70008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09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771525"/>
            <a:ext cx="65055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98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0389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4784"/>
            <a:ext cx="4752528" cy="508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08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61508"/>
            <a:ext cx="38766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70675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26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0"/>
            <a:ext cx="6866334" cy="676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2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1629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32289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55711"/>
            <a:ext cx="27622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248" y="3231319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35" y="4077072"/>
            <a:ext cx="31146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20" y="4941168"/>
            <a:ext cx="3009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43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62388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1244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1700808"/>
            <a:ext cx="2905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29000"/>
            <a:ext cx="3834267" cy="312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5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body is in equilibrium and is acted upon by only two forces then these two forces must be in equal magnitude, opposite in direction and collinear.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87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two force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1981200"/>
            <a:ext cx="3657600" cy="1371600"/>
            <a:chOff x="2209800" y="1981200"/>
            <a:chExt cx="3657600" cy="1371600"/>
          </a:xfrm>
        </p:grpSpPr>
        <p:sp>
          <p:nvSpPr>
            <p:cNvPr id="6" name="Rectangle 5"/>
            <p:cNvSpPr/>
            <p:nvPr/>
          </p:nvSpPr>
          <p:spPr>
            <a:xfrm>
              <a:off x="2209800" y="1981200"/>
              <a:ext cx="228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034204" y="1519604"/>
              <a:ext cx="228600" cy="343779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791200" y="3429760"/>
            <a:ext cx="1295400" cy="60884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347983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585" y="144184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33400" y="1947550"/>
            <a:ext cx="1600200" cy="3365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6708" y="1448548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3439" y="2862590"/>
            <a:ext cx="5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10416"/>
              </p:ext>
            </p:extLst>
          </p:nvPr>
        </p:nvGraphicFramePr>
        <p:xfrm>
          <a:off x="3124200" y="3961640"/>
          <a:ext cx="1476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609480" imgH="253800" progId="Equation.3">
                  <p:embed/>
                </p:oleObj>
              </mc:Choice>
              <mc:Fallback>
                <p:oleObj name="Equation" r:id="rId3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1640"/>
                        <a:ext cx="14763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82763"/>
              </p:ext>
            </p:extLst>
          </p:nvPr>
        </p:nvGraphicFramePr>
        <p:xfrm>
          <a:off x="3032124" y="4839200"/>
          <a:ext cx="1660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685800" imgH="253800" progId="Equation.3">
                  <p:embed/>
                </p:oleObj>
              </mc:Choice>
              <mc:Fallback>
                <p:oleObj name="Equation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4" y="4839200"/>
                        <a:ext cx="16605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>
            <a:stCxn id="11" idx="0"/>
          </p:cNvCxnSpPr>
          <p:nvPr/>
        </p:nvCxnSpPr>
        <p:spPr>
          <a:xfrm>
            <a:off x="1122485" y="1441847"/>
            <a:ext cx="7335715" cy="3135743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73342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6229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32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5438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48615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47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8820472" cy="29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5" y="3861048"/>
            <a:ext cx="9054571" cy="292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456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5425"/>
            <a:ext cx="889248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925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100392" cy="48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8672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35528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76301"/>
            <a:ext cx="4392488" cy="3963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995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6029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938439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35242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420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8263"/>
            <a:ext cx="6210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54673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658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438275"/>
            <a:ext cx="58483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79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19" y="332656"/>
            <a:ext cx="34671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139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992888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077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16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body is in equilibrium and is acted upon by only two forces then these two forces must be in equal magnitude, opposite in direction and collinear.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87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two force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9800" y="2971800"/>
            <a:ext cx="3657600" cy="1371600"/>
            <a:chOff x="2209800" y="1981200"/>
            <a:chExt cx="3657600" cy="1371600"/>
          </a:xfrm>
        </p:grpSpPr>
        <p:sp>
          <p:nvSpPr>
            <p:cNvPr id="6" name="Rectangle 5"/>
            <p:cNvSpPr/>
            <p:nvPr/>
          </p:nvSpPr>
          <p:spPr>
            <a:xfrm>
              <a:off x="2209800" y="1981200"/>
              <a:ext cx="228600" cy="137160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034204" y="1519604"/>
              <a:ext cx="228600" cy="343779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791200" y="4420360"/>
            <a:ext cx="1295400" cy="60884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447043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9585" y="18360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1485" y="2233504"/>
            <a:ext cx="1447800" cy="652150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6708" y="2439148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23439" y="3853190"/>
            <a:ext cx="52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250977"/>
              </p:ext>
            </p:extLst>
          </p:nvPr>
        </p:nvGraphicFramePr>
        <p:xfrm>
          <a:off x="3276600" y="5334000"/>
          <a:ext cx="13843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571320" imgH="253800" progId="Equation.3">
                  <p:embed/>
                </p:oleObj>
              </mc:Choice>
              <mc:Fallback>
                <p:oleObj name="Equation" r:id="rId3" imgW="571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0"/>
                        <a:ext cx="13843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1122485" y="2413497"/>
            <a:ext cx="7335715" cy="3135743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1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411673" y="2899581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566" y="2438400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396067" y="4028304"/>
            <a:ext cx="381330" cy="543696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864" y="3795615"/>
            <a:ext cx="7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smooth balls A and B, having respective mass of 2 kg and 5 kg rest between the inclined plane. Determine the reactions of planes on balls. The radius of both balls is same. Assuming smooth surfaces.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74349" y="2983523"/>
            <a:ext cx="396240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009900" y="1905000"/>
            <a:ext cx="4953000" cy="2667000"/>
            <a:chOff x="3009900" y="1905000"/>
            <a:chExt cx="4953000" cy="2667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09900" y="4572000"/>
              <a:ext cx="495300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24201" y="1905000"/>
              <a:ext cx="609599" cy="2667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82386" y="317647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2064" y="27272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0389" y="1750368"/>
            <a:ext cx="0" cy="2833355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7648664">
            <a:off x="3191965" y="2699554"/>
            <a:ext cx="209772" cy="392698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8152" y="2091661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6474" y="3791634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411673" y="2899581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566" y="2438400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610612" y="4358349"/>
            <a:ext cx="123188" cy="239653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864" y="3795615"/>
            <a:ext cx="7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smooth balls A and B, having respective mass of 2 kg and 5 kg rest between the inclined plane. Determine the reactions of planes on balls. The radius of both balls is same. Assuming smooth surfaces.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74349" y="2983523"/>
            <a:ext cx="396240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009900" y="1905000"/>
            <a:ext cx="4953000" cy="2667000"/>
            <a:chOff x="3009900" y="1905000"/>
            <a:chExt cx="4953000" cy="2667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09900" y="4572000"/>
              <a:ext cx="495300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24201" y="1905000"/>
              <a:ext cx="609599" cy="2667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82386" y="317647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2064" y="27272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0389" y="1750368"/>
            <a:ext cx="0" cy="2833355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7648664">
            <a:off x="3191965" y="2699554"/>
            <a:ext cx="209772" cy="392698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8152" y="2091661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43015" y="2924653"/>
            <a:ext cx="51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1933" y="3071321"/>
            <a:ext cx="1089344" cy="312324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390769" y="3572419"/>
            <a:ext cx="443042" cy="851832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64766" y="4068364"/>
            <a:ext cx="51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278127" y="4063569"/>
            <a:ext cx="443042" cy="851832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52124" y="4559514"/>
            <a:ext cx="510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9432" y="3988564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411673" y="2899581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45566" y="2438400"/>
            <a:ext cx="1219200" cy="12192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610612" y="4358349"/>
            <a:ext cx="123188" cy="239653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864" y="3795615"/>
            <a:ext cx="78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smooth balls A and B, having respective mass of 2 kg and 5 kg rest between the inclined plane. Determine the reactions of planes on balls. The radius of both balls is same. Assuming smooth surfaces.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074349" y="2983523"/>
            <a:ext cx="3962400" cy="16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009900" y="1905000"/>
            <a:ext cx="4953000" cy="2667000"/>
            <a:chOff x="3009900" y="1905000"/>
            <a:chExt cx="4953000" cy="2667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09900" y="4572000"/>
              <a:ext cx="495300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24201" y="1905000"/>
              <a:ext cx="609599" cy="266700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82386" y="317647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62064" y="27272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kumimoji="0" lang="en-US" sz="36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0389" y="1750368"/>
            <a:ext cx="0" cy="2833355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 rot="17648664">
            <a:off x="3191965" y="2699554"/>
            <a:ext cx="209772" cy="392698"/>
          </a:xfrm>
          <a:custGeom>
            <a:avLst/>
            <a:gdLst>
              <a:gd name="connsiteX0" fmla="*/ 0 w 366672"/>
              <a:gd name="connsiteY0" fmla="*/ 0 h 555590"/>
              <a:gd name="connsiteX1" fmla="*/ 360485 w 366672"/>
              <a:gd name="connsiteY1" fmla="*/ 167054 h 555590"/>
              <a:gd name="connsiteX2" fmla="*/ 228600 w 366672"/>
              <a:gd name="connsiteY2" fmla="*/ 518746 h 555590"/>
              <a:gd name="connsiteX3" fmla="*/ 237393 w 366672"/>
              <a:gd name="connsiteY3" fmla="*/ 527539 h 55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672" h="555590">
                <a:moveTo>
                  <a:pt x="0" y="0"/>
                </a:moveTo>
                <a:cubicBezTo>
                  <a:pt x="161192" y="40298"/>
                  <a:pt x="322385" y="80596"/>
                  <a:pt x="360485" y="167054"/>
                </a:cubicBezTo>
                <a:cubicBezTo>
                  <a:pt x="398585" y="253512"/>
                  <a:pt x="249115" y="458665"/>
                  <a:pt x="228600" y="518746"/>
                </a:cubicBezTo>
                <a:cubicBezTo>
                  <a:pt x="208085" y="578827"/>
                  <a:pt x="222739" y="553183"/>
                  <a:pt x="237393" y="527539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8152" y="2091661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8040" y="2924653"/>
            <a:ext cx="1195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30.58 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1933" y="3071321"/>
            <a:ext cx="1089344" cy="312324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390769" y="3572419"/>
            <a:ext cx="443042" cy="851832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61807" y="4092640"/>
            <a:ext cx="1509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46.09 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278127" y="4063569"/>
            <a:ext cx="443042" cy="851832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29438" y="4915401"/>
            <a:ext cx="1282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38.0 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9432" y="3988564"/>
            <a:ext cx="65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</a:t>
            </a:r>
            <a:r>
              <a:rPr kumimoji="0" lang="en-US" sz="3600" b="1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◦</a:t>
            </a:r>
            <a:endParaRPr kumimoji="0" lang="en-US" sz="3600" b="1" i="1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1981200" y="2514600"/>
            <a:ext cx="4056062" cy="3487737"/>
            <a:chOff x="2973" y="3268"/>
            <a:chExt cx="3128" cy="2481"/>
          </a:xfrm>
        </p:grpSpPr>
        <p:sp>
          <p:nvSpPr>
            <p:cNvPr id="40963" name="Rectangle 3" descr="Wide downward diagonal"/>
            <p:cNvSpPr>
              <a:spLocks noChangeArrowheads="1"/>
            </p:cNvSpPr>
            <p:nvPr/>
          </p:nvSpPr>
          <p:spPr bwMode="auto">
            <a:xfrm>
              <a:off x="3295" y="3268"/>
              <a:ext cx="143" cy="2155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64" name="Rectangle 4" descr="Wide downward diagonal"/>
            <p:cNvSpPr>
              <a:spLocks noChangeArrowheads="1"/>
            </p:cNvSpPr>
            <p:nvPr/>
          </p:nvSpPr>
          <p:spPr bwMode="auto">
            <a:xfrm>
              <a:off x="5624" y="3283"/>
              <a:ext cx="143" cy="2155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65" name="Oval 5"/>
            <p:cNvSpPr>
              <a:spLocks noChangeArrowheads="1"/>
            </p:cNvSpPr>
            <p:nvPr/>
          </p:nvSpPr>
          <p:spPr bwMode="auto">
            <a:xfrm>
              <a:off x="3439" y="4134"/>
              <a:ext cx="1134" cy="11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66" name="Oval 6"/>
            <p:cNvSpPr>
              <a:spLocks noChangeArrowheads="1"/>
            </p:cNvSpPr>
            <p:nvPr/>
          </p:nvSpPr>
          <p:spPr bwMode="auto">
            <a:xfrm>
              <a:off x="4507" y="3764"/>
              <a:ext cx="1134" cy="11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67" name="Rectangle 7" descr="Wide downward diagonal"/>
            <p:cNvSpPr>
              <a:spLocks noChangeArrowheads="1"/>
            </p:cNvSpPr>
            <p:nvPr/>
          </p:nvSpPr>
          <p:spPr bwMode="auto">
            <a:xfrm>
              <a:off x="3438" y="5280"/>
              <a:ext cx="2329" cy="143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4173" y="3823"/>
              <a:ext cx="334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" pitchFamily="34" charset="0"/>
                  <a:cs typeface="Arial" pitchFamily="34" charset="0"/>
                </a:rPr>
                <a:t>B</a:t>
              </a:r>
              <a:endPara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776" y="5438"/>
              <a:ext cx="334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" pitchFamily="34" charset="0"/>
                  <a:cs typeface="Arial" pitchFamily="34" charset="0"/>
                </a:rPr>
                <a:t>C</a:t>
              </a:r>
              <a:endPara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767" y="4134"/>
              <a:ext cx="334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" pitchFamily="34" charset="0"/>
                  <a:cs typeface="Arial" pitchFamily="34" charset="0"/>
                </a:rPr>
                <a:t>A</a:t>
              </a:r>
              <a:endPara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973" y="4712"/>
              <a:ext cx="241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Arial" pitchFamily="34" charset="0"/>
                  <a:cs typeface="Arial" pitchFamily="34" charset="0"/>
                </a:rPr>
                <a:t>D</a:t>
              </a:r>
              <a:endPara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85800" y="3810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Two smooth spheres each of radius 100 mm and weighing 100 N, rest in a horizontal channel having vertical walls, the distance between which is 360 mm. Find the reactions at the points of contact A, B, C and D as shown in figure.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67000" y="2819400"/>
            <a:ext cx="275173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128887" y="2359838"/>
            <a:ext cx="1930554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360 mm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actor lifting  pi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2136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00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 descr="Wide downward diagonal"/>
          <p:cNvSpPr>
            <a:spLocks noChangeArrowheads="1"/>
          </p:cNvSpPr>
          <p:nvPr/>
        </p:nvSpPr>
        <p:spPr bwMode="auto">
          <a:xfrm>
            <a:off x="1331936" y="990600"/>
            <a:ext cx="185427" cy="3029453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64" name="Rectangle 4" descr="Wide downward diagonal"/>
          <p:cNvSpPr>
            <a:spLocks noChangeArrowheads="1"/>
          </p:cNvSpPr>
          <p:nvPr/>
        </p:nvSpPr>
        <p:spPr bwMode="auto">
          <a:xfrm>
            <a:off x="4351938" y="1011687"/>
            <a:ext cx="185427" cy="3029453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1518660" y="2208004"/>
            <a:ext cx="1470452" cy="159415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2903530" y="1687866"/>
            <a:ext cx="1470452" cy="159415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67" name="Rectangle 7" descr="Wide downward diagonal"/>
          <p:cNvSpPr>
            <a:spLocks noChangeArrowheads="1"/>
          </p:cNvSpPr>
          <p:nvPr/>
        </p:nvSpPr>
        <p:spPr bwMode="auto">
          <a:xfrm>
            <a:off x="1517363" y="3819027"/>
            <a:ext cx="3020003" cy="201026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470434" y="1770807"/>
            <a:ext cx="433096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B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955646" y="4041140"/>
            <a:ext cx="433096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C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669747" y="1989405"/>
            <a:ext cx="433096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A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887051" y="2791263"/>
            <a:ext cx="312503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D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67400" y="4267200"/>
            <a:ext cx="175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133.33 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166.66 N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200 N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133.33 N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73982" y="2473088"/>
            <a:ext cx="1024627" cy="9197"/>
          </a:xfrm>
          <a:prstGeom prst="straightConnector1">
            <a:avLst/>
          </a:prstGeom>
          <a:ln w="666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282361" y="3741670"/>
            <a:ext cx="43028" cy="995368"/>
          </a:xfrm>
          <a:prstGeom prst="straightConnector1">
            <a:avLst/>
          </a:prstGeom>
          <a:ln w="666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0692" y="3227419"/>
            <a:ext cx="1035319" cy="11723"/>
          </a:xfrm>
          <a:prstGeom prst="straightConnector1">
            <a:avLst/>
          </a:prstGeom>
          <a:ln w="666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56020" y="2587733"/>
            <a:ext cx="557261" cy="297770"/>
          </a:xfrm>
          <a:prstGeom prst="straightConnector1">
            <a:avLst/>
          </a:prstGeom>
          <a:ln w="666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89902" y="1261908"/>
            <a:ext cx="275173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051789" y="802346"/>
            <a:ext cx="1930554" cy="43719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Arial" pitchFamily="34" charset="0"/>
                <a:cs typeface="Arial" pitchFamily="34" charset="0"/>
              </a:rPr>
              <a:t>360 mm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431286">
            <a:off x="3513302" y="2616584"/>
            <a:ext cx="2845777" cy="2365176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body is in equilibrium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subjected to three forces coplanar forces then the  force system acting on the body should be either concurrent or parallel force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387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three force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05047" y="4909399"/>
            <a:ext cx="1154032" cy="1307843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61674" y="563866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038" y="134593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3762" y="2237397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41329" y="4769335"/>
            <a:ext cx="1332811" cy="1133961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58759" y="1474059"/>
            <a:ext cx="104042" cy="1123118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46702" y="3533960"/>
            <a:ext cx="2743200" cy="3200400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848669" y="3966979"/>
            <a:ext cx="2807633" cy="2538781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6860" y="4349656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67418" y="4786508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17454" y="538854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47947" y="5166525"/>
            <a:ext cx="156685" cy="1490479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7143" y="6223615"/>
            <a:ext cx="232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(of F1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F2)</a:t>
            </a:r>
            <a:endParaRPr kumimoji="0" lang="en-US" sz="240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281683" y="1521768"/>
            <a:ext cx="474179" cy="5172298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27802" y="3746795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4" grpId="0"/>
      <p:bldP spid="38" grpId="0"/>
      <p:bldP spid="39" grpId="0"/>
      <p:bldP spid="40" grpId="0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431286">
            <a:off x="3513302" y="2616584"/>
            <a:ext cx="2845777" cy="2365176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762000"/>
            <a:ext cx="838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body is in equilibrium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subjected to three forces coplanar forces then the  force system acting on the body should be either concurrent or parallel force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387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three force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038" y="134593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3762" y="2237397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495800" y="1474059"/>
            <a:ext cx="267001" cy="2564541"/>
          </a:xfrm>
          <a:prstGeom prst="straightConnector1">
            <a:avLst/>
          </a:prstGeom>
          <a:ln w="825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47947" y="4038600"/>
            <a:ext cx="247853" cy="2618405"/>
          </a:xfrm>
          <a:prstGeom prst="straightConnector1">
            <a:avLst/>
          </a:prstGeom>
          <a:ln w="825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7143" y="6223615"/>
            <a:ext cx="232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(of F1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F2)</a:t>
            </a:r>
            <a:endParaRPr kumimoji="0" lang="en-US" sz="240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281683" y="1521768"/>
            <a:ext cx="474179" cy="5172298"/>
          </a:xfrm>
          <a:prstGeom prst="line">
            <a:avLst/>
          </a:prstGeom>
          <a:ln w="2222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27802" y="3746795"/>
            <a:ext cx="42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endParaRPr kumimoji="0" 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3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654"/>
            <a:ext cx="3924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9790"/>
            <a:ext cx="8424936" cy="61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2019300"/>
            <a:ext cx="62198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6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img.docstoccdn.com/thumb/orig/33913947.png"/>
          <p:cNvPicPr>
            <a:picLocks noChangeAspect="1" noChangeArrowheads="1"/>
          </p:cNvPicPr>
          <p:nvPr/>
        </p:nvPicPr>
        <p:blipFill>
          <a:blip r:embed="rId2"/>
          <a:srcRect l="11986" t="41096" r="52381" b="12328"/>
          <a:stretch>
            <a:fillRect/>
          </a:stretch>
        </p:blipFill>
        <p:spPr bwMode="auto">
          <a:xfrm>
            <a:off x="304800" y="381000"/>
            <a:ext cx="4150659" cy="4191000"/>
          </a:xfrm>
          <a:prstGeom prst="rect">
            <a:avLst/>
          </a:prstGeom>
          <a:noFill/>
        </p:spPr>
      </p:pic>
      <p:pic>
        <p:nvPicPr>
          <p:cNvPr id="5" name="Picture 2" descr="http://img.docstoccdn.com/thumb/orig/33913947.png"/>
          <p:cNvPicPr>
            <a:picLocks noChangeAspect="1" noChangeArrowheads="1"/>
          </p:cNvPicPr>
          <p:nvPr/>
        </p:nvPicPr>
        <p:blipFill>
          <a:blip r:embed="rId2"/>
          <a:srcRect l="60317" t="41096" r="4762" b="12328"/>
          <a:stretch>
            <a:fillRect/>
          </a:stretch>
        </p:blipFill>
        <p:spPr bwMode="auto">
          <a:xfrm>
            <a:off x="5105400" y="1066800"/>
            <a:ext cx="37719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292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2514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" y="1772816"/>
            <a:ext cx="9112458" cy="248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86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550</Words>
  <Application>Microsoft Office PowerPoint</Application>
  <PresentationFormat>On-screen Show (4:3)</PresentationFormat>
  <Paragraphs>106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the reaction offered by surfaces. Weight of sphere = 100 N</vt:lpstr>
      <vt:lpstr>Find the reaction offered by surfaces. Weight of sphere = 100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identical rollers each of mass 50 kg are supported by an inclined plane and a vertical wall as shown in figure. Assuming smooth surfaces, find the reactions induced at the point of support A, B and C.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smooth balls A and B, having respective mass of 2 kg and 5 kg rest between the inclined plane. Determine the reactions of planes on balls. The radius of both balls is same. Assuming smooth surfaces.</vt:lpstr>
      <vt:lpstr>Two smooth balls A and B, having respective mass of 2 kg and 5 kg rest between the inclined plane. Determine the reactions of planes on balls. The radius of both balls is same. Assuming smooth surfaces.</vt:lpstr>
      <vt:lpstr>Two smooth balls A and B, having respective mass of 2 kg and 5 kg rest between the inclined plane. Determine the reactions of planes on balls. The radius of both balls is same. Assuming smooth surfaces.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IBALL</dc:creator>
  <cp:lastModifiedBy>IBALL</cp:lastModifiedBy>
  <cp:revision>9</cp:revision>
  <dcterms:created xsi:type="dcterms:W3CDTF">2021-04-13T09:11:36Z</dcterms:created>
  <dcterms:modified xsi:type="dcterms:W3CDTF">2021-04-26T03:00:52Z</dcterms:modified>
</cp:coreProperties>
</file>