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iaqhblZqkpEjCVPvRh+zgmOoD4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33" name="Google Shape;233;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89" name="Google Shape;289;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95" name="Google Shape;295;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01" name="Google Shape;301;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08" name="Google Shape;308;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3" name="Google Shape;313;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9" name="Google Shape;319;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25" name="Google Shape;325;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32" name="Google Shape;332;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38" name="Google Shape;338;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44" name="Google Shape;344;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39" name="Google Shape;239;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50" name="Google Shape;350;p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56" name="Google Shape;356;p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62" name="Google Shape;362;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68" name="Google Shape;368;p2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73" name="Google Shape;373;p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79" name="Google Shape;379;p2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85" name="Google Shape;385;p2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91" name="Google Shape;391;p2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96" name="Google Shape;396;p2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01" name="Google Shape;401;p2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45" name="Google Shape;245;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07" name="Google Shape;407;p3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13" name="Google Shape;413;p3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e544232f5_0_44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9" name="Google Shape;419;g12e544232f5_0_44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20" name="Google Shape;420;g12e544232f5_0_443: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26" name="Google Shape;426;p3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35" name="Google Shape;435;p3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41" name="Google Shape;441;p3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47" name="Google Shape;447;p3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53" name="Google Shape;453;p3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59" name="Google Shape;459;p4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65" name="Google Shape;465;p4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52" name="Google Shape;252;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70" name="Google Shape;470;p4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75" name="Google Shape;475;p4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e544232f5_0_17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1" name="Google Shape;481;g12e544232f5_0_17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82" name="Google Shape;482;g12e544232f5_0_171: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2ed6a6d1bb_0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88" name="Google Shape;488;g12ed6a6d1bb_0_0: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89" name="Google Shape;489;g12ed6a6d1bb_0_0: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ed6a6d1bb_0_12: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97" name="Google Shape;497;g12ed6a6d1bb_0_12: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498" name="Google Shape;498;g12ed6a6d1bb_0_12: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2e544232f5_0_17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4" name="Google Shape;504;g12e544232f5_0_177: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05" name="Google Shape;505;g12e544232f5_0_177: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2ed6a6d1bb_0_2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1" name="Google Shape;511;g12ed6a6d1bb_0_20: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12" name="Google Shape;512;g12ed6a6d1bb_0_20: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2e544232f5_0_18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0" name="Google Shape;520;g12e544232f5_0_18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21" name="Google Shape;521;g12e544232f5_0_183: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2ed6a6d1bb_0_3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7" name="Google Shape;527;g12ed6a6d1bb_0_39: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28" name="Google Shape;528;g12ed6a6d1bb_0_39: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2e544232f5_0_18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3" name="Google Shape;533;g12e544232f5_0_189: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34" name="Google Shape;534;g12e544232f5_0_189: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59" name="Google Shape;259;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2ed6a6d1bb_0_4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0" name="Google Shape;540;g12ed6a6d1bb_0_45: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41" name="Google Shape;541;g12ed6a6d1bb_0_45: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2e544232f5_0_19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6" name="Google Shape;546;g12e544232f5_0_195: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47" name="Google Shape;547;g12e544232f5_0_195: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2ed6a6d1bb_0_5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5" name="Google Shape;555;g12ed6a6d1bb_0_5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56" name="Google Shape;556;g12ed6a6d1bb_0_51: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2e544232f5_0_20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2" name="Google Shape;562;g12e544232f5_0_20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63" name="Google Shape;563;g12e544232f5_0_203: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2e544232f5_0_20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69" name="Google Shape;569;g12e544232f5_0_209: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570" name="Google Shape;570;g12e544232f5_0_209: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2f2e3aeaa3_2_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12f2e3aeaa3_2_0: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77" name="Google Shape;577;g12f2e3aeaa3_2_0: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65" name="Google Shape;265;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71" name="Google Shape;271;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77" name="Google Shape;277;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83" name="Google Shape;283;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5"/>
          <p:cNvSpPr/>
          <p:nvPr/>
        </p:nvSpPr>
        <p:spPr>
          <a:xfrm>
            <a:off x="1007533" y="0"/>
            <a:ext cx="7934348"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5"/>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5"/>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5"/>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4" name="Google Shape;24;p4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5"/>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54"/>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4"/>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06" name="Google Shape;106;p54"/>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54"/>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8" name="Google Shape;108;p5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5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1" name="Shape 111"/>
        <p:cNvGrpSpPr/>
        <p:nvPr/>
      </p:nvGrpSpPr>
      <p:grpSpPr>
        <a:xfrm>
          <a:off x="0" y="0"/>
          <a:ext cx="0" cy="0"/>
          <a:chOff x="0" y="0"/>
          <a:chExt cx="0" cy="0"/>
        </a:xfrm>
      </p:grpSpPr>
      <p:sp>
        <p:nvSpPr>
          <p:cNvPr id="112" name="Google Shape;112;p55"/>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5"/>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15" name="Google Shape;115;p55"/>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55"/>
          <p:cNvSpPr txBox="1"/>
          <p:nvPr>
            <p:ph idx="1" type="body"/>
          </p:nvPr>
        </p:nvSpPr>
        <p:spPr>
          <a:xfrm rot="5400000">
            <a:off x="3302435"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7" name="Google Shape;117;p5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5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5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12e544232f5_0_468"/>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12e544232f5_0_468"/>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12e544232f5_0_468"/>
          <p:cNvSpPr txBox="1"/>
          <p:nvPr>
            <p:ph type="title"/>
          </p:nvPr>
        </p:nvSpPr>
        <p:spPr>
          <a:xfrm>
            <a:off x="2611808" y="808056"/>
            <a:ext cx="7958400" cy="1077300"/>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12e544232f5_0_468"/>
          <p:cNvSpPr txBox="1"/>
          <p:nvPr>
            <p:ph idx="1" type="body"/>
          </p:nvPr>
        </p:nvSpPr>
        <p:spPr>
          <a:xfrm>
            <a:off x="2773599" y="2052116"/>
            <a:ext cx="7796400" cy="3997800"/>
          </a:xfrm>
          <a:prstGeom prst="rect">
            <a:avLst/>
          </a:prstGeom>
          <a:noFill/>
          <a:ln>
            <a:noFill/>
          </a:ln>
        </p:spPr>
        <p:txBody>
          <a:bodyPr anchorCtr="0" anchor="ctr" bIns="45700" lIns="91425" spcFirstLastPara="1" rIns="91425" wrap="square" tIns="45700">
            <a:no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35" name="Google Shape;135;g12e544232f5_0_468"/>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g12e544232f5_0_468"/>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12e544232f5_0_468"/>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g12e544232f5_0_468"/>
          <p:cNvSpPr txBox="1"/>
          <p:nvPr/>
        </p:nvSpPr>
        <p:spPr>
          <a:xfrm>
            <a:off x="2194943" y="641225"/>
            <a:ext cx="415500" cy="369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g12e544232f5_0_496"/>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12e544232f5_0_496"/>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12e544232f5_0_496"/>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12e544232f5_0_496"/>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g12e544232f5_0_496"/>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g12e544232f5_0_532"/>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2e544232f5_0_532"/>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2e544232f5_0_532"/>
          <p:cNvSpPr/>
          <p:nvPr>
            <p:ph idx="2" type="pic"/>
          </p:nvPr>
        </p:nvSpPr>
        <p:spPr>
          <a:xfrm>
            <a:off x="6747062" y="3229"/>
            <a:ext cx="4629600" cy="6858000"/>
          </a:xfrm>
          <a:prstGeom prst="rect">
            <a:avLst/>
          </a:prstGeom>
          <a:solidFill>
            <a:schemeClr val="lt1">
              <a:alpha val="9411"/>
            </a:schemeClr>
          </a:solidFill>
          <a:ln>
            <a:noFill/>
          </a:ln>
        </p:spPr>
      </p:sp>
      <p:sp>
        <p:nvSpPr>
          <p:cNvPr id="149" name="Google Shape;149;g12e544232f5_0_532"/>
          <p:cNvSpPr txBox="1"/>
          <p:nvPr/>
        </p:nvSpPr>
        <p:spPr>
          <a:xfrm>
            <a:off x="1554686" y="1127550"/>
            <a:ext cx="415500" cy="369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50" name="Google Shape;150;g12e544232f5_0_532"/>
          <p:cNvSpPr txBox="1"/>
          <p:nvPr>
            <p:ph type="title"/>
          </p:nvPr>
        </p:nvSpPr>
        <p:spPr>
          <a:xfrm>
            <a:off x="1971241" y="1282452"/>
            <a:ext cx="3971100" cy="19005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g12e544232f5_0_532"/>
          <p:cNvSpPr txBox="1"/>
          <p:nvPr>
            <p:ph idx="1" type="body"/>
          </p:nvPr>
        </p:nvSpPr>
        <p:spPr>
          <a:xfrm>
            <a:off x="1970322" y="3182928"/>
            <a:ext cx="3972000" cy="238650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152" name="Google Shape;152;g12e544232f5_0_532"/>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12e544232f5_0_532"/>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12e544232f5_0_532"/>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5" name="Shape 155"/>
        <p:cNvGrpSpPr/>
        <p:nvPr/>
      </p:nvGrpSpPr>
      <p:grpSpPr>
        <a:xfrm>
          <a:off x="0" y="0"/>
          <a:ext cx="0" cy="0"/>
          <a:chOff x="0" y="0"/>
          <a:chExt cx="0" cy="0"/>
        </a:xfrm>
      </p:grpSpPr>
      <p:sp>
        <p:nvSpPr>
          <p:cNvPr id="156" name="Google Shape;156;g12e544232f5_0_522"/>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12e544232f5_0_522"/>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12e544232f5_0_522"/>
          <p:cNvSpPr txBox="1"/>
          <p:nvPr/>
        </p:nvSpPr>
        <p:spPr>
          <a:xfrm>
            <a:off x="1554154" y="1127550"/>
            <a:ext cx="415500" cy="369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59" name="Google Shape;159;g12e544232f5_0_522"/>
          <p:cNvSpPr txBox="1"/>
          <p:nvPr>
            <p:ph type="title"/>
          </p:nvPr>
        </p:nvSpPr>
        <p:spPr>
          <a:xfrm>
            <a:off x="1970323" y="1282451"/>
            <a:ext cx="2664300" cy="1903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12e544232f5_0_522"/>
          <p:cNvSpPr txBox="1"/>
          <p:nvPr>
            <p:ph idx="1" type="body"/>
          </p:nvPr>
        </p:nvSpPr>
        <p:spPr>
          <a:xfrm>
            <a:off x="5120154" y="805818"/>
            <a:ext cx="5446200" cy="5244000"/>
          </a:xfrm>
          <a:prstGeom prst="rect">
            <a:avLst/>
          </a:prstGeom>
          <a:noFill/>
          <a:ln>
            <a:noFill/>
          </a:ln>
        </p:spPr>
        <p:txBody>
          <a:bodyPr anchorCtr="0" anchor="ctr" bIns="45700" lIns="91425" spcFirstLastPara="1" rIns="91425" wrap="square" tIns="45700">
            <a:no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61" name="Google Shape;161;g12e544232f5_0_522"/>
          <p:cNvSpPr txBox="1"/>
          <p:nvPr>
            <p:ph idx="2" type="body"/>
          </p:nvPr>
        </p:nvSpPr>
        <p:spPr>
          <a:xfrm>
            <a:off x="1970322" y="3186154"/>
            <a:ext cx="2664300" cy="2386500"/>
          </a:xfrm>
          <a:prstGeom prst="rect">
            <a:avLst/>
          </a:prstGeom>
          <a:noFill/>
          <a:ln>
            <a:noFill/>
          </a:ln>
        </p:spPr>
        <p:txBody>
          <a:bodyPr anchorCtr="0" anchor="t" bIns="45700" lIns="91425" spcFirstLastPara="1" rIns="91425" wrap="square" tIns="45700">
            <a:no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162" name="Google Shape;162;g12e544232f5_0_522"/>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g12e544232f5_0_522"/>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g12e544232f5_0_522"/>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g12e544232f5_0_459"/>
          <p:cNvSpPr/>
          <p:nvPr/>
        </p:nvSpPr>
        <p:spPr>
          <a:xfrm>
            <a:off x="1007533" y="0"/>
            <a:ext cx="79344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12e544232f5_0_459"/>
          <p:cNvSpPr/>
          <p:nvPr/>
        </p:nvSpPr>
        <p:spPr>
          <a:xfrm>
            <a:off x="8941881"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12e544232f5_0_459"/>
          <p:cNvSpPr txBox="1"/>
          <p:nvPr>
            <p:ph type="ctrTitle"/>
          </p:nvPr>
        </p:nvSpPr>
        <p:spPr>
          <a:xfrm>
            <a:off x="2611808" y="3428998"/>
            <a:ext cx="5518200" cy="2268600"/>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Clr>
                <a:schemeClr val="lt1"/>
              </a:buClr>
              <a:buSzPts val="60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g12e544232f5_0_459"/>
          <p:cNvSpPr txBox="1"/>
          <p:nvPr>
            <p:ph idx="1" type="subTitle"/>
          </p:nvPr>
        </p:nvSpPr>
        <p:spPr>
          <a:xfrm>
            <a:off x="2772274" y="2268786"/>
            <a:ext cx="5357700" cy="1160100"/>
          </a:xfrm>
          <a:prstGeom prst="rect">
            <a:avLst/>
          </a:prstGeom>
          <a:noFill/>
          <a:ln>
            <a:noFill/>
          </a:ln>
        </p:spPr>
        <p:txBody>
          <a:bodyPr anchorCtr="0" anchor="b" bIns="45700" lIns="91425" spcFirstLastPara="1" rIns="91425" wrap="square" tIns="0">
            <a:no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170" name="Google Shape;170;g12e544232f5_0_459"/>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g12e544232f5_0_459"/>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g12e544232f5_0_459"/>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3" name="Google Shape;173;g12e544232f5_0_459"/>
          <p:cNvSpPr txBox="1"/>
          <p:nvPr/>
        </p:nvSpPr>
        <p:spPr>
          <a:xfrm>
            <a:off x="2191282" y="3262852"/>
            <a:ext cx="415500" cy="461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400"/>
              <a:buFont typeface="Arial"/>
              <a:buNone/>
            </a:pPr>
            <a:r>
              <a:rPr b="0" i="0" lang="en-U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g12e544232f5_0_477"/>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12e544232f5_0_477"/>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2e544232f5_0_477"/>
          <p:cNvSpPr txBox="1"/>
          <p:nvPr>
            <p:ph type="title"/>
          </p:nvPr>
        </p:nvSpPr>
        <p:spPr>
          <a:xfrm>
            <a:off x="2609873" y="805817"/>
            <a:ext cx="7950900" cy="1081800"/>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g12e544232f5_0_477"/>
          <p:cNvSpPr txBox="1"/>
          <p:nvPr>
            <p:ph idx="1" type="body"/>
          </p:nvPr>
        </p:nvSpPr>
        <p:spPr>
          <a:xfrm>
            <a:off x="2605374" y="2052116"/>
            <a:ext cx="3891900" cy="3997800"/>
          </a:xfrm>
          <a:prstGeom prst="rect">
            <a:avLst/>
          </a:prstGeom>
          <a:noFill/>
          <a:ln>
            <a:noFill/>
          </a:ln>
        </p:spPr>
        <p:txBody>
          <a:bodyPr anchorCtr="0" anchor="t" bIns="45700" lIns="91425" spcFirstLastPara="1" rIns="91425" wrap="square" tIns="45700">
            <a:no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79" name="Google Shape;179;g12e544232f5_0_477"/>
          <p:cNvSpPr txBox="1"/>
          <p:nvPr>
            <p:ph idx="2" type="body"/>
          </p:nvPr>
        </p:nvSpPr>
        <p:spPr>
          <a:xfrm>
            <a:off x="6666636" y="2052114"/>
            <a:ext cx="3894300" cy="3997800"/>
          </a:xfrm>
          <a:prstGeom prst="rect">
            <a:avLst/>
          </a:prstGeom>
          <a:noFill/>
          <a:ln>
            <a:noFill/>
          </a:ln>
        </p:spPr>
        <p:txBody>
          <a:bodyPr anchorCtr="0" anchor="t" bIns="45700" lIns="91425" spcFirstLastPara="1" rIns="91425" wrap="square" tIns="45700">
            <a:no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80" name="Google Shape;180;g12e544232f5_0_477"/>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g12e544232f5_0_477"/>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g12e544232f5_0_477"/>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g12e544232f5_0_477"/>
          <p:cNvSpPr txBox="1"/>
          <p:nvPr/>
        </p:nvSpPr>
        <p:spPr>
          <a:xfrm>
            <a:off x="2196172" y="641223"/>
            <a:ext cx="415500" cy="369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4" name="Shape 184"/>
        <p:cNvGrpSpPr/>
        <p:nvPr/>
      </p:nvGrpSpPr>
      <p:grpSpPr>
        <a:xfrm>
          <a:off x="0" y="0"/>
          <a:ext cx="0" cy="0"/>
          <a:chOff x="0" y="0"/>
          <a:chExt cx="0" cy="0"/>
        </a:xfrm>
      </p:grpSpPr>
      <p:sp>
        <p:nvSpPr>
          <p:cNvPr id="185" name="Google Shape;185;g12e544232f5_0_487"/>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2e544232f5_0_487"/>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2e544232f5_0_487"/>
          <p:cNvSpPr txBox="1"/>
          <p:nvPr/>
        </p:nvSpPr>
        <p:spPr>
          <a:xfrm>
            <a:off x="2191843" y="2962586"/>
            <a:ext cx="415500" cy="369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88" name="Google Shape;188;g12e544232f5_0_487"/>
          <p:cNvSpPr txBox="1"/>
          <p:nvPr>
            <p:ph type="title"/>
          </p:nvPr>
        </p:nvSpPr>
        <p:spPr>
          <a:xfrm>
            <a:off x="2609873" y="3147254"/>
            <a:ext cx="7956600" cy="1424700"/>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12e544232f5_0_487"/>
          <p:cNvSpPr txBox="1"/>
          <p:nvPr>
            <p:ph idx="1" type="body"/>
          </p:nvPr>
        </p:nvSpPr>
        <p:spPr>
          <a:xfrm>
            <a:off x="2773968" y="2268786"/>
            <a:ext cx="7791900" cy="878400"/>
          </a:xfrm>
          <a:prstGeom prst="rect">
            <a:avLst/>
          </a:prstGeom>
          <a:noFill/>
          <a:ln>
            <a:noFill/>
          </a:ln>
        </p:spPr>
        <p:txBody>
          <a:bodyPr anchorCtr="0" anchor="b" bIns="45700" lIns="91425" spcFirstLastPara="1" rIns="91425" wrap="square" tIns="0">
            <a:no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190" name="Google Shape;190;g12e544232f5_0_487"/>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g12e544232f5_0_487"/>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g12e544232f5_0_487"/>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3" name="Shape 193"/>
        <p:cNvGrpSpPr/>
        <p:nvPr/>
      </p:nvGrpSpPr>
      <p:grpSpPr>
        <a:xfrm>
          <a:off x="0" y="0"/>
          <a:ext cx="0" cy="0"/>
          <a:chOff x="0" y="0"/>
          <a:chExt cx="0" cy="0"/>
        </a:xfrm>
      </p:grpSpPr>
      <p:sp>
        <p:nvSpPr>
          <p:cNvPr id="194" name="Google Shape;194;g12e544232f5_0_502"/>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12e544232f5_0_502"/>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12e544232f5_0_502"/>
          <p:cNvSpPr txBox="1"/>
          <p:nvPr/>
        </p:nvSpPr>
        <p:spPr>
          <a:xfrm>
            <a:off x="2193650" y="636424"/>
            <a:ext cx="415500" cy="369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197" name="Google Shape;197;g12e544232f5_0_502"/>
          <p:cNvSpPr txBox="1"/>
          <p:nvPr>
            <p:ph type="title"/>
          </p:nvPr>
        </p:nvSpPr>
        <p:spPr>
          <a:xfrm>
            <a:off x="2609873" y="805818"/>
            <a:ext cx="7956600" cy="1078200"/>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g12e544232f5_0_502"/>
          <p:cNvSpPr txBox="1"/>
          <p:nvPr>
            <p:ph idx="1" type="body"/>
          </p:nvPr>
        </p:nvSpPr>
        <p:spPr>
          <a:xfrm>
            <a:off x="2609285" y="2052115"/>
            <a:ext cx="3896400" cy="713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199" name="Google Shape;199;g12e544232f5_0_502"/>
          <p:cNvSpPr txBox="1"/>
          <p:nvPr>
            <p:ph idx="2" type="body"/>
          </p:nvPr>
        </p:nvSpPr>
        <p:spPr>
          <a:xfrm>
            <a:off x="2609285" y="2851331"/>
            <a:ext cx="3893700" cy="3071400"/>
          </a:xfrm>
          <a:prstGeom prst="rect">
            <a:avLst/>
          </a:prstGeom>
          <a:noFill/>
          <a:ln>
            <a:noFill/>
          </a:ln>
        </p:spPr>
        <p:txBody>
          <a:bodyPr anchorCtr="0" anchor="t" bIns="45700" lIns="91425" spcFirstLastPara="1" rIns="91425" wrap="square" tIns="45700">
            <a:no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00" name="Google Shape;200;g12e544232f5_0_502"/>
          <p:cNvSpPr txBox="1"/>
          <p:nvPr>
            <p:ph idx="3" type="body"/>
          </p:nvPr>
        </p:nvSpPr>
        <p:spPr>
          <a:xfrm>
            <a:off x="6666634" y="2052115"/>
            <a:ext cx="3899700" cy="7137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201" name="Google Shape;201;g12e544232f5_0_502"/>
          <p:cNvSpPr txBox="1"/>
          <p:nvPr>
            <p:ph idx="4" type="body"/>
          </p:nvPr>
        </p:nvSpPr>
        <p:spPr>
          <a:xfrm>
            <a:off x="6666635" y="2851331"/>
            <a:ext cx="3899700" cy="3071400"/>
          </a:xfrm>
          <a:prstGeom prst="rect">
            <a:avLst/>
          </a:prstGeom>
          <a:noFill/>
          <a:ln>
            <a:noFill/>
          </a:ln>
        </p:spPr>
        <p:txBody>
          <a:bodyPr anchorCtr="0" anchor="t" bIns="45700" lIns="91425" spcFirstLastPara="1" rIns="91425" wrap="square" tIns="45700">
            <a:no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02" name="Google Shape;202;g12e544232f5_0_502"/>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g12e544232f5_0_502"/>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g12e544232f5_0_502"/>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6"/>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6"/>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33" name="Google Shape;33;p4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46"/>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5" name="Shape 205"/>
        <p:cNvGrpSpPr/>
        <p:nvPr/>
      </p:nvGrpSpPr>
      <p:grpSpPr>
        <a:xfrm>
          <a:off x="0" y="0"/>
          <a:ext cx="0" cy="0"/>
          <a:chOff x="0" y="0"/>
          <a:chExt cx="0" cy="0"/>
        </a:xfrm>
      </p:grpSpPr>
      <p:sp>
        <p:nvSpPr>
          <p:cNvPr id="206" name="Google Shape;206;g12e544232f5_0_514"/>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12e544232f5_0_514"/>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12e544232f5_0_514"/>
          <p:cNvSpPr txBox="1"/>
          <p:nvPr>
            <p:ph type="title"/>
          </p:nvPr>
        </p:nvSpPr>
        <p:spPr>
          <a:xfrm>
            <a:off x="2611808" y="808056"/>
            <a:ext cx="7958400" cy="1077300"/>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g12e544232f5_0_514"/>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g12e544232f5_0_514"/>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g12e544232f5_0_514"/>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2" name="Google Shape;212;g12e544232f5_0_514"/>
          <p:cNvSpPr txBox="1"/>
          <p:nvPr/>
        </p:nvSpPr>
        <p:spPr>
          <a:xfrm>
            <a:off x="2196172" y="641226"/>
            <a:ext cx="415500" cy="369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3" name="Shape 213"/>
        <p:cNvGrpSpPr/>
        <p:nvPr/>
      </p:nvGrpSpPr>
      <p:grpSpPr>
        <a:xfrm>
          <a:off x="0" y="0"/>
          <a:ext cx="0" cy="0"/>
          <a:chOff x="0" y="0"/>
          <a:chExt cx="0" cy="0"/>
        </a:xfrm>
      </p:grpSpPr>
      <p:sp>
        <p:nvSpPr>
          <p:cNvPr id="214" name="Google Shape;214;g12e544232f5_0_542"/>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12e544232f5_0_542"/>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12e544232f5_0_542"/>
          <p:cNvSpPr txBox="1"/>
          <p:nvPr/>
        </p:nvSpPr>
        <p:spPr>
          <a:xfrm>
            <a:off x="2194236" y="641225"/>
            <a:ext cx="415500" cy="369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217" name="Google Shape;217;g12e544232f5_0_542"/>
          <p:cNvSpPr txBox="1"/>
          <p:nvPr>
            <p:ph type="title"/>
          </p:nvPr>
        </p:nvSpPr>
        <p:spPr>
          <a:xfrm>
            <a:off x="2611808" y="808056"/>
            <a:ext cx="7954200" cy="1077300"/>
          </a:xfrm>
          <a:prstGeom prst="rect">
            <a:avLst/>
          </a:prstGeom>
          <a:noFill/>
          <a:ln>
            <a:noFill/>
          </a:ln>
        </p:spPr>
        <p:txBody>
          <a:bodyPr anchorCtr="0" anchor="t" bIns="45700" lIns="91425" spcFirstLastPara="1" rIns="91425" wrap="square" tIns="45700">
            <a:no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g12e544232f5_0_542"/>
          <p:cNvSpPr txBox="1"/>
          <p:nvPr>
            <p:ph idx="1" type="body"/>
          </p:nvPr>
        </p:nvSpPr>
        <p:spPr>
          <a:xfrm rot="5400000">
            <a:off x="4673039" y="152816"/>
            <a:ext cx="3997800" cy="7796400"/>
          </a:xfrm>
          <a:prstGeom prst="rect">
            <a:avLst/>
          </a:prstGeom>
          <a:noFill/>
          <a:ln>
            <a:noFill/>
          </a:ln>
        </p:spPr>
        <p:txBody>
          <a:bodyPr anchorCtr="0" anchor="t" bIns="45700" lIns="91425" spcFirstLastPara="1" rIns="91425" wrap="square" tIns="45700">
            <a:no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19" name="Google Shape;219;g12e544232f5_0_542"/>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g12e544232f5_0_542"/>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g12e544232f5_0_542"/>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2" name="Shape 222"/>
        <p:cNvGrpSpPr/>
        <p:nvPr/>
      </p:nvGrpSpPr>
      <p:grpSpPr>
        <a:xfrm>
          <a:off x="0" y="0"/>
          <a:ext cx="0" cy="0"/>
          <a:chOff x="0" y="0"/>
          <a:chExt cx="0" cy="0"/>
        </a:xfrm>
      </p:grpSpPr>
      <p:sp>
        <p:nvSpPr>
          <p:cNvPr id="223" name="Google Shape;223;g12e544232f5_0_551"/>
          <p:cNvSpPr/>
          <p:nvPr/>
        </p:nvSpPr>
        <p:spPr>
          <a:xfrm>
            <a:off x="1004479" y="0"/>
            <a:ext cx="10372200" cy="6858000"/>
          </a:xfrm>
          <a:prstGeom prst="rect">
            <a:avLst/>
          </a:prstGeom>
          <a:solidFill>
            <a:schemeClr val="dk2">
              <a:alpha val="9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12e544232f5_0_551"/>
          <p:cNvSpPr/>
          <p:nvPr/>
        </p:nvSpPr>
        <p:spPr>
          <a:xfrm>
            <a:off x="11377328" y="0"/>
            <a:ext cx="273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12e544232f5_0_551"/>
          <p:cNvSpPr txBox="1"/>
          <p:nvPr/>
        </p:nvSpPr>
        <p:spPr>
          <a:xfrm rot="5400000">
            <a:off x="10337225" y="416009"/>
            <a:ext cx="415500" cy="3693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226" name="Google Shape;226;g12e544232f5_0_551"/>
          <p:cNvSpPr txBox="1"/>
          <p:nvPr>
            <p:ph type="title"/>
          </p:nvPr>
        </p:nvSpPr>
        <p:spPr>
          <a:xfrm rot="5400000">
            <a:off x="7280599" y="2764518"/>
            <a:ext cx="5244000" cy="13266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g12e544232f5_0_551"/>
          <p:cNvSpPr txBox="1"/>
          <p:nvPr>
            <p:ph idx="1" type="body"/>
          </p:nvPr>
        </p:nvSpPr>
        <p:spPr>
          <a:xfrm rot="5400000">
            <a:off x="3302454" y="276810"/>
            <a:ext cx="5079600" cy="6466800"/>
          </a:xfrm>
          <a:prstGeom prst="rect">
            <a:avLst/>
          </a:prstGeom>
          <a:noFill/>
          <a:ln>
            <a:noFill/>
          </a:ln>
        </p:spPr>
        <p:txBody>
          <a:bodyPr anchorCtr="0" anchor="t" bIns="45700" lIns="91425" spcFirstLastPara="1" rIns="91425" wrap="square" tIns="45700">
            <a:no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228" name="Google Shape;228;g12e544232f5_0_551"/>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g12e544232f5_0_551"/>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g12e544232f5_0_551"/>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7"/>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7"/>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7"/>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2" name="Google Shape;42;p47"/>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43" name="Google Shape;43;p4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47"/>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8"/>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8"/>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51" name="Google Shape;51;p48"/>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8"/>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53" name="Google Shape;53;p4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49"/>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50"/>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0"/>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66" name="Google Shape;66;p50"/>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0"/>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8" name="Google Shape;68;p50"/>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9" name="Google Shape;69;p50"/>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70" name="Google Shape;70;p50"/>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71" name="Google Shape;71;p5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51"/>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51"/>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52"/>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2"/>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86" name="Google Shape;86;p52"/>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2"/>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8" name="Google Shape;88;p52"/>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9" name="Google Shape;89;p5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53"/>
          <p:cNvSpPr/>
          <p:nvPr/>
        </p:nvSpPr>
        <p:spPr>
          <a:xfrm>
            <a:off x="1004479" y="0"/>
            <a:ext cx="10372316" cy="6858000"/>
          </a:xfrm>
          <a:prstGeom prst="rect">
            <a:avLst/>
          </a:prstGeom>
          <a:solidFill>
            <a:schemeClr val="dk2">
              <a:alpha val="9098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3"/>
          <p:cNvSpPr/>
          <p:nvPr>
            <p:ph idx="2" type="pic"/>
          </p:nvPr>
        </p:nvSpPr>
        <p:spPr>
          <a:xfrm>
            <a:off x="6747062" y="3229"/>
            <a:ext cx="4629734" cy="6858000"/>
          </a:xfrm>
          <a:prstGeom prst="rect">
            <a:avLst/>
          </a:prstGeom>
          <a:solidFill>
            <a:schemeClr val="lt1">
              <a:alpha val="9019"/>
            </a:schemeClr>
          </a:solidFill>
          <a:ln>
            <a:noFill/>
          </a:ln>
        </p:spPr>
      </p:sp>
      <p:sp>
        <p:nvSpPr>
          <p:cNvPr id="96" name="Google Shape;96;p53"/>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
        <p:nvSpPr>
          <p:cNvPr id="97" name="Google Shape;97;p53"/>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3"/>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9" name="Google Shape;99;p5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6.jp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2.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44"/>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1" name="Google Shape;11;p44"/>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2" name="Google Shape;12;p44"/>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44"/>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5" name="Google Shape;15;p4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6" name="Google Shape;16;p4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7" name="Google Shape;17;p4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44"/>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0" name="Shape 120"/>
        <p:cNvGrpSpPr/>
        <p:nvPr/>
      </p:nvGrpSpPr>
      <p:grpSpPr>
        <a:xfrm>
          <a:off x="0" y="0"/>
          <a:ext cx="0" cy="0"/>
          <a:chOff x="0" y="0"/>
          <a:chExt cx="0" cy="0"/>
        </a:xfrm>
      </p:grpSpPr>
      <p:pic>
        <p:nvPicPr>
          <p:cNvPr id="121" name="Google Shape;121;g12e544232f5_0_449"/>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22" name="Google Shape;122;g12e544232f5_0_449"/>
          <p:cNvPicPr preferRelativeResize="0"/>
          <p:nvPr/>
        </p:nvPicPr>
        <p:blipFill rotWithShape="1">
          <a:blip r:embed="rId3">
            <a:alphaModFix/>
          </a:blip>
          <a:srcRect b="0" l="0" r="0" t="0"/>
          <a:stretch/>
        </p:blipFill>
        <p:spPr>
          <a:xfrm>
            <a:off x="0" y="0"/>
            <a:ext cx="12189866" cy="6858000"/>
          </a:xfrm>
          <a:prstGeom prst="rect">
            <a:avLst/>
          </a:prstGeom>
          <a:noFill/>
          <a:ln>
            <a:noFill/>
          </a:ln>
        </p:spPr>
      </p:pic>
      <p:sp>
        <p:nvSpPr>
          <p:cNvPr id="123" name="Google Shape;123;g12e544232f5_0_449"/>
          <p:cNvSpPr/>
          <p:nvPr/>
        </p:nvSpPr>
        <p:spPr>
          <a:xfrm>
            <a:off x="0" y="0"/>
            <a:ext cx="9642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12e544232f5_0_449"/>
          <p:cNvSpPr txBox="1"/>
          <p:nvPr>
            <p:ph type="title"/>
          </p:nvPr>
        </p:nvSpPr>
        <p:spPr>
          <a:xfrm>
            <a:off x="2611808" y="808056"/>
            <a:ext cx="7958400" cy="1077300"/>
          </a:xfrm>
          <a:prstGeom prst="rect">
            <a:avLst/>
          </a:prstGeom>
          <a:noFill/>
          <a:ln>
            <a:noFill/>
          </a:ln>
        </p:spPr>
        <p:txBody>
          <a:bodyPr anchorCtr="0" anchor="t" bIns="45700" lIns="91425" spcFirstLastPara="1" rIns="91425" wrap="square" tIns="45700">
            <a:no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5" name="Google Shape;125;g12e544232f5_0_449"/>
          <p:cNvSpPr txBox="1"/>
          <p:nvPr>
            <p:ph idx="1" type="body"/>
          </p:nvPr>
        </p:nvSpPr>
        <p:spPr>
          <a:xfrm>
            <a:off x="2773599" y="2052116"/>
            <a:ext cx="7796400" cy="39978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26" name="Google Shape;126;g12e544232f5_0_449"/>
          <p:cNvSpPr txBox="1"/>
          <p:nvPr>
            <p:ph idx="10" type="dt"/>
          </p:nvPr>
        </p:nvSpPr>
        <p:spPr>
          <a:xfrm rot="5400000">
            <a:off x="-810160" y="5270580"/>
            <a:ext cx="2662800" cy="183000"/>
          </a:xfrm>
          <a:prstGeom prst="rect">
            <a:avLst/>
          </a:prstGeom>
          <a:noFill/>
          <a:ln>
            <a:noFill/>
          </a:ln>
        </p:spPr>
        <p:txBody>
          <a:bodyPr anchorCtr="0" anchor="t" bIns="45700" lIns="91425" spcFirstLastPara="1" rIns="91425" wrap="square" tIns="18275">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27" name="Google Shape;127;g12e544232f5_0_449"/>
          <p:cNvSpPr txBox="1"/>
          <p:nvPr>
            <p:ph idx="11" type="ftr"/>
          </p:nvPr>
        </p:nvSpPr>
        <p:spPr>
          <a:xfrm rot="5400000">
            <a:off x="-2237116" y="3661206"/>
            <a:ext cx="5885400" cy="179100"/>
          </a:xfrm>
          <a:prstGeom prst="rect">
            <a:avLst/>
          </a:prstGeom>
          <a:noFill/>
          <a:ln>
            <a:noFill/>
          </a:ln>
        </p:spPr>
        <p:txBody>
          <a:bodyPr anchorCtr="0" anchor="b" bIns="18275"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28" name="Google Shape;128;g12e544232f5_0_449"/>
          <p:cNvSpPr txBox="1"/>
          <p:nvPr>
            <p:ph idx="12" type="sldNum"/>
          </p:nvPr>
        </p:nvSpPr>
        <p:spPr>
          <a:xfrm>
            <a:off x="158407" y="164592"/>
            <a:ext cx="636600" cy="322800"/>
          </a:xfrm>
          <a:prstGeom prst="rect">
            <a:avLst/>
          </a:prstGeom>
          <a:noFill/>
          <a:ln>
            <a:noFill/>
          </a:ln>
        </p:spPr>
        <p:txBody>
          <a:bodyPr anchorCtr="0" anchor="ctr" bIns="45700" lIns="91425" spcFirstLastPara="1" rIns="45700"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g12e544232f5_0_449"/>
          <p:cNvSpPr/>
          <p:nvPr/>
        </p:nvSpPr>
        <p:spPr>
          <a:xfrm>
            <a:off x="962042" y="0"/>
            <a:ext cx="45600"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oxfordonlineenglish.com/english-level-test/read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hyperlink" Target="http://www.readingsof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2.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6.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hyperlink" Target="https://agendaweb.org/reading/reading-pdf-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ph type="ctrTitle"/>
          </p:nvPr>
        </p:nvSpPr>
        <p:spPr>
          <a:xfrm>
            <a:off x="1145975" y="3429000"/>
            <a:ext cx="6195600" cy="22686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6000"/>
              <a:buFont typeface="Arial"/>
              <a:buNone/>
            </a:pPr>
            <a:r>
              <a:rPr lang="en-US"/>
              <a:t>Reading  Skills</a:t>
            </a:r>
            <a:endParaRPr/>
          </a:p>
        </p:txBody>
      </p:sp>
      <p:sp>
        <p:nvSpPr>
          <p:cNvPr id="236" name="Google Shape;236;p1"/>
          <p:cNvSpPr txBox="1"/>
          <p:nvPr/>
        </p:nvSpPr>
        <p:spPr>
          <a:xfrm>
            <a:off x="1673100" y="4538500"/>
            <a:ext cx="68370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hlink"/>
                </a:solidFill>
                <a:highlight>
                  <a:srgbClr val="FFC000"/>
                </a:highlight>
                <a:latin typeface="Arial"/>
                <a:ea typeface="Arial"/>
                <a:cs typeface="Arial"/>
                <a:sym typeface="Arial"/>
                <a:hlinkClick r:id="rId3"/>
              </a:rPr>
              <a:t>https://www.oxfordonlineenglish.com/english-level-test/reading</a:t>
            </a:r>
            <a:endParaRPr b="0" i="0" sz="1800" u="none" cap="none" strike="noStrike">
              <a:solidFill>
                <a:srgbClr val="000000"/>
              </a:solidFill>
              <a:highlight>
                <a:srgbClr val="FFC0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highlight>
                <a:srgbClr val="FFC000"/>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0"/>
          <p:cNvSpPr txBox="1"/>
          <p:nvPr>
            <p:ph type="title"/>
          </p:nvPr>
        </p:nvSpPr>
        <p:spPr>
          <a:xfrm>
            <a:off x="2417300" y="808050"/>
            <a:ext cx="81528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Punctuation</a:t>
            </a:r>
            <a:endParaRPr/>
          </a:p>
        </p:txBody>
      </p:sp>
      <p:sp>
        <p:nvSpPr>
          <p:cNvPr id="292" name="Google Shape;292;p10"/>
          <p:cNvSpPr txBox="1"/>
          <p:nvPr>
            <p:ph idx="1" type="body"/>
          </p:nvPr>
        </p:nvSpPr>
        <p:spPr>
          <a:xfrm>
            <a:off x="2202450" y="2052125"/>
            <a:ext cx="8469600" cy="2137800"/>
          </a:xfrm>
          <a:prstGeom prst="rect">
            <a:avLst/>
          </a:prstGeom>
          <a:noFill/>
          <a:ln>
            <a:noFill/>
          </a:ln>
        </p:spPr>
        <p:txBody>
          <a:bodyPr anchorCtr="0" anchor="ctr" bIns="45700" lIns="91425" spcFirstLastPara="1" rIns="91425" wrap="square" tIns="45700">
            <a:normAutofit/>
          </a:bodyPr>
          <a:lstStyle/>
          <a:p>
            <a:pPr indent="-325438" lvl="0" marL="344488" rtl="0" algn="just">
              <a:lnSpc>
                <a:spcPct val="150000"/>
              </a:lnSpc>
              <a:spcBef>
                <a:spcPts val="0"/>
              </a:spcBef>
              <a:spcAft>
                <a:spcPts val="0"/>
              </a:spcAft>
              <a:buSzPts val="1680"/>
              <a:buChar char="▪"/>
            </a:pPr>
            <a:r>
              <a:rPr lang="en-US" sz="1900"/>
              <a:t>Punctuation is partly based on grammar. For example, commas are often used to separate clauses. Punctuation marks also indicate how the author wants you to interpret a piece of text.</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1"/>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Seen and Unseen Passages</a:t>
            </a:r>
            <a:endParaRPr/>
          </a:p>
        </p:txBody>
      </p:sp>
      <p:sp>
        <p:nvSpPr>
          <p:cNvPr id="298" name="Google Shape;298;p11"/>
          <p:cNvSpPr txBox="1"/>
          <p:nvPr>
            <p:ph idx="1" type="body"/>
          </p:nvPr>
        </p:nvSpPr>
        <p:spPr>
          <a:xfrm>
            <a:off x="2403325" y="2052125"/>
            <a:ext cx="8071800" cy="2925900"/>
          </a:xfrm>
          <a:prstGeom prst="rect">
            <a:avLst/>
          </a:prstGeom>
          <a:noFill/>
          <a:ln>
            <a:noFill/>
          </a:ln>
        </p:spPr>
        <p:txBody>
          <a:bodyPr anchorCtr="0" anchor="ctr" bIns="45700" lIns="91425" spcFirstLastPara="1" rIns="91425" wrap="square" tIns="45700">
            <a:normAutofit/>
          </a:bodyPr>
          <a:lstStyle/>
          <a:p>
            <a:pPr indent="-331470" lvl="0" marL="344170" rtl="0" algn="just">
              <a:lnSpc>
                <a:spcPct val="150000"/>
              </a:lnSpc>
              <a:spcBef>
                <a:spcPts val="0"/>
              </a:spcBef>
              <a:spcAft>
                <a:spcPts val="0"/>
              </a:spcAft>
              <a:buSzPts val="1690"/>
              <a:buChar char="▪"/>
            </a:pPr>
            <a:r>
              <a:rPr lang="en-US" sz="1900"/>
              <a:t>A </a:t>
            </a:r>
            <a:r>
              <a:rPr b="1" lang="en-US" sz="1900"/>
              <a:t>seen passage</a:t>
            </a:r>
            <a:r>
              <a:rPr lang="en-US" sz="1900"/>
              <a:t> refers to the one you might have discussed or </a:t>
            </a:r>
            <a:r>
              <a:rPr b="1" lang="en-US" sz="1900"/>
              <a:t>seen </a:t>
            </a:r>
            <a:r>
              <a:rPr lang="en-US" sz="1900"/>
              <a:t>before while an </a:t>
            </a:r>
            <a:r>
              <a:rPr b="1" lang="en-US" sz="1900"/>
              <a:t>unseen passage</a:t>
            </a:r>
            <a:r>
              <a:rPr lang="en-US" sz="1900"/>
              <a:t> is often a </a:t>
            </a:r>
            <a:r>
              <a:rPr b="1" lang="en-US" sz="1900"/>
              <a:t>passage</a:t>
            </a:r>
            <a:r>
              <a:rPr lang="en-US" sz="1900"/>
              <a:t> which is used to test the knowledge that you have grasped by understanding it. Though they both include questions which you give answers too.</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2"/>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400"/>
              <a:buFont typeface="Arial"/>
              <a:buNone/>
            </a:pPr>
            <a:r>
              <a:rPr lang="en-US"/>
              <a:t> Literary Vs Technical Writing</a:t>
            </a:r>
            <a:endParaRPr/>
          </a:p>
        </p:txBody>
      </p:sp>
      <p:sp>
        <p:nvSpPr>
          <p:cNvPr id="304" name="Google Shape;304;p12"/>
          <p:cNvSpPr txBox="1"/>
          <p:nvPr>
            <p:ph idx="1" type="body"/>
          </p:nvPr>
        </p:nvSpPr>
        <p:spPr>
          <a:xfrm>
            <a:off x="1969650" y="2184525"/>
            <a:ext cx="4404900" cy="3865500"/>
          </a:xfrm>
          <a:prstGeom prst="rect">
            <a:avLst/>
          </a:prstGeom>
          <a:noFill/>
          <a:ln>
            <a:noFill/>
          </a:ln>
        </p:spPr>
        <p:txBody>
          <a:bodyPr anchorCtr="0" anchor="t" bIns="45700" lIns="91425" spcFirstLastPara="1" rIns="91425" wrap="square" tIns="45700">
            <a:normAutofit/>
          </a:bodyPr>
          <a:lstStyle/>
          <a:p>
            <a:pPr indent="-344170" lvl="0" marL="344170" rtl="0" algn="l">
              <a:lnSpc>
                <a:spcPct val="100000"/>
              </a:lnSpc>
              <a:spcBef>
                <a:spcPts val="0"/>
              </a:spcBef>
              <a:spcAft>
                <a:spcPts val="0"/>
              </a:spcAft>
              <a:buSzPts val="1600"/>
              <a:buChar char="▪"/>
            </a:pPr>
            <a:r>
              <a:rPr lang="en-US" sz="1600"/>
              <a:t>Literary writing is a style of writing that is used in creative and literary work.</a:t>
            </a:r>
            <a:endParaRPr sz="1600"/>
          </a:p>
          <a:p>
            <a:pPr indent="-344170" lvl="0" marL="344170" rtl="0" algn="l">
              <a:lnSpc>
                <a:spcPct val="100000"/>
              </a:lnSpc>
              <a:spcBef>
                <a:spcPts val="1600"/>
              </a:spcBef>
              <a:spcAft>
                <a:spcPts val="0"/>
              </a:spcAft>
              <a:buSzPts val="1600"/>
              <a:buChar char="▪"/>
            </a:pPr>
            <a:r>
              <a:rPr lang="en-US" sz="1600"/>
              <a:t>This is the style of writing that is used in fiction. </a:t>
            </a:r>
            <a:endParaRPr sz="1600"/>
          </a:p>
          <a:p>
            <a:pPr indent="-344170" lvl="0" marL="344170" rtl="0" algn="l">
              <a:lnSpc>
                <a:spcPct val="100000"/>
              </a:lnSpc>
              <a:spcBef>
                <a:spcPts val="1600"/>
              </a:spcBef>
              <a:spcAft>
                <a:spcPts val="0"/>
              </a:spcAft>
              <a:buSzPts val="1600"/>
              <a:buChar char="▪"/>
            </a:pPr>
            <a:r>
              <a:rPr lang="en-US" sz="1600"/>
              <a:t>Examples for literary writing includes poems, novels, short stories, dramas etc. </a:t>
            </a:r>
            <a:endParaRPr sz="1600"/>
          </a:p>
          <a:p>
            <a:pPr indent="-344170" lvl="0" marL="344170" rtl="0" algn="l">
              <a:lnSpc>
                <a:spcPct val="100000"/>
              </a:lnSpc>
              <a:spcBef>
                <a:spcPts val="1600"/>
              </a:spcBef>
              <a:spcAft>
                <a:spcPts val="0"/>
              </a:spcAft>
              <a:buSzPts val="1600"/>
              <a:buChar char="▪"/>
            </a:pPr>
            <a:r>
              <a:rPr lang="en-US" sz="1600"/>
              <a:t>The most significant difference between literary writing and other styles of writing is that the language used in literary writing uses many literary figures. </a:t>
            </a:r>
            <a:endParaRPr sz="1600"/>
          </a:p>
        </p:txBody>
      </p:sp>
      <p:sp>
        <p:nvSpPr>
          <p:cNvPr id="305" name="Google Shape;305;p12"/>
          <p:cNvSpPr txBox="1"/>
          <p:nvPr>
            <p:ph idx="2" type="body"/>
          </p:nvPr>
        </p:nvSpPr>
        <p:spPr>
          <a:xfrm>
            <a:off x="6497275" y="2052125"/>
            <a:ext cx="4676100" cy="3997800"/>
          </a:xfrm>
          <a:prstGeom prst="rect">
            <a:avLst/>
          </a:prstGeom>
          <a:noFill/>
          <a:ln>
            <a:noFill/>
          </a:ln>
        </p:spPr>
        <p:txBody>
          <a:bodyPr anchorCtr="0" anchor="t" bIns="45700" lIns="91425" spcFirstLastPara="1" rIns="91425" wrap="square" tIns="45700">
            <a:normAutofit/>
          </a:bodyPr>
          <a:lstStyle/>
          <a:p>
            <a:pPr indent="-344170" lvl="0" marL="344170" rtl="0" algn="l">
              <a:lnSpc>
                <a:spcPct val="100000"/>
              </a:lnSpc>
              <a:spcBef>
                <a:spcPts val="0"/>
              </a:spcBef>
              <a:spcAft>
                <a:spcPts val="0"/>
              </a:spcAft>
              <a:buSzPts val="1600"/>
              <a:buChar char="▪"/>
            </a:pPr>
            <a:r>
              <a:rPr lang="en-US" sz="1600"/>
              <a:t>Technical writing is a style of writing used in delivering technical information regarding a particular subject. </a:t>
            </a:r>
            <a:endParaRPr sz="1600"/>
          </a:p>
          <a:p>
            <a:pPr indent="-344170" lvl="0" marL="344170" rtl="0" algn="l">
              <a:lnSpc>
                <a:spcPct val="100000"/>
              </a:lnSpc>
              <a:spcBef>
                <a:spcPts val="1600"/>
              </a:spcBef>
              <a:spcAft>
                <a:spcPts val="0"/>
              </a:spcAft>
              <a:buSzPts val="1600"/>
              <a:buChar char="▪"/>
            </a:pPr>
            <a:r>
              <a:rPr lang="en-US" sz="1600"/>
              <a:t>Technical writing is the style of writing that is mostly observed in Non-fiction. </a:t>
            </a:r>
            <a:endParaRPr sz="1600"/>
          </a:p>
          <a:p>
            <a:pPr indent="-344170" lvl="0" marL="344170" rtl="0" algn="l">
              <a:lnSpc>
                <a:spcPct val="100000"/>
              </a:lnSpc>
              <a:spcBef>
                <a:spcPts val="1600"/>
              </a:spcBef>
              <a:spcAft>
                <a:spcPts val="0"/>
              </a:spcAft>
              <a:buSzPts val="1600"/>
              <a:buChar char="▪"/>
            </a:pPr>
            <a:r>
              <a:rPr lang="en-US" sz="1600"/>
              <a:t>Examples for technical writing include essays, manuals, reports etc. This style of writing is direct and simple. </a:t>
            </a:r>
            <a:endParaRPr sz="1600"/>
          </a:p>
          <a:p>
            <a:pPr indent="-343217" lvl="0" marL="344487" rtl="0" algn="l">
              <a:lnSpc>
                <a:spcPct val="100000"/>
              </a:lnSpc>
              <a:spcBef>
                <a:spcPts val="1600"/>
              </a:spcBef>
              <a:spcAft>
                <a:spcPts val="0"/>
              </a:spcAft>
              <a:buSzPts val="1600"/>
              <a:buChar char="▪"/>
            </a:pPr>
            <a:r>
              <a:rPr lang="en-US" sz="1600"/>
              <a:t>Here, the intended audience should have a certain knowledge about the subject in order to understand the technical jargon and the meaning of the text.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3"/>
          <p:cNvSpPr txBox="1"/>
          <p:nvPr>
            <p:ph type="title"/>
          </p:nvPr>
        </p:nvSpPr>
        <p:spPr>
          <a:xfrm>
            <a:off x="2363600" y="3147250"/>
            <a:ext cx="8202900" cy="142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a:t>Reading with Speed and Accuracy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4"/>
          <p:cNvSpPr txBox="1"/>
          <p:nvPr>
            <p:ph type="title"/>
          </p:nvPr>
        </p:nvSpPr>
        <p:spPr>
          <a:xfrm>
            <a:off x="2488925" y="808050"/>
            <a:ext cx="8081400" cy="714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Developing a good reading speed </a:t>
            </a:r>
            <a:endParaRPr/>
          </a:p>
        </p:txBody>
      </p:sp>
      <p:sp>
        <p:nvSpPr>
          <p:cNvPr id="316" name="Google Shape;316;p14"/>
          <p:cNvSpPr txBox="1"/>
          <p:nvPr>
            <p:ph idx="1" type="body"/>
          </p:nvPr>
        </p:nvSpPr>
        <p:spPr>
          <a:xfrm>
            <a:off x="2148725" y="1347625"/>
            <a:ext cx="8684400" cy="5104800"/>
          </a:xfrm>
          <a:prstGeom prst="rect">
            <a:avLst/>
          </a:prstGeom>
          <a:noFill/>
          <a:ln>
            <a:noFill/>
          </a:ln>
        </p:spPr>
        <p:txBody>
          <a:bodyPr anchorCtr="0" anchor="ctr" bIns="45700" lIns="91425" spcFirstLastPara="1" rIns="91425" wrap="square" tIns="45700">
            <a:normAutofit/>
          </a:bodyPr>
          <a:lstStyle/>
          <a:p>
            <a:pPr indent="-337820" lvl="0" marL="344170" rtl="0" algn="just">
              <a:lnSpc>
                <a:spcPct val="120000"/>
              </a:lnSpc>
              <a:spcBef>
                <a:spcPts val="0"/>
              </a:spcBef>
              <a:spcAft>
                <a:spcPts val="0"/>
              </a:spcAft>
              <a:buSzPts val="1700"/>
              <a:buChar char="▪"/>
            </a:pPr>
            <a:r>
              <a:rPr lang="en-US" sz="1900"/>
              <a:t>As we have to read both extensively as well as intensively, we cannot afford to read slowly. </a:t>
            </a:r>
            <a:endParaRPr sz="1900"/>
          </a:p>
          <a:p>
            <a:pPr indent="-337820" lvl="0" marL="344170" rtl="0" algn="just">
              <a:lnSpc>
                <a:spcPct val="120000"/>
              </a:lnSpc>
              <a:spcBef>
                <a:spcPts val="1600"/>
              </a:spcBef>
              <a:spcAft>
                <a:spcPts val="0"/>
              </a:spcAft>
              <a:buSzPts val="1700"/>
              <a:buChar char="▪"/>
            </a:pPr>
            <a:r>
              <a:rPr lang="en-US" sz="1900"/>
              <a:t>Extensive reading is a must to broaden our general understanding of a subject while intensive reading is required to get an in-depth knowledge and understanding of the finer details of a subject. </a:t>
            </a:r>
            <a:endParaRPr sz="1900"/>
          </a:p>
          <a:p>
            <a:pPr indent="-337820" lvl="0" marL="344170" rtl="0" algn="just">
              <a:lnSpc>
                <a:spcPct val="120000"/>
              </a:lnSpc>
              <a:spcBef>
                <a:spcPts val="1600"/>
              </a:spcBef>
              <a:spcAft>
                <a:spcPts val="0"/>
              </a:spcAft>
              <a:buSzPts val="1700"/>
              <a:buChar char="▪"/>
            </a:pPr>
            <a:r>
              <a:rPr lang="en-US" sz="1900"/>
              <a:t>Most productive examinations demand selective intensive reading of some topics. On the other hand, recognition type examinations such as objective tests (true/false, multiple choice) demand wide extensive reading of a large number of topics. </a:t>
            </a:r>
            <a:endParaRPr sz="1900"/>
          </a:p>
          <a:p>
            <a:pPr indent="-337820" lvl="0" marL="344170" rtl="0" algn="just">
              <a:lnSpc>
                <a:spcPct val="120000"/>
              </a:lnSpc>
              <a:spcBef>
                <a:spcPts val="1600"/>
              </a:spcBef>
              <a:spcAft>
                <a:spcPts val="0"/>
              </a:spcAft>
              <a:buSzPts val="1700"/>
              <a:buChar char="▪"/>
            </a:pPr>
            <a:r>
              <a:rPr lang="en-US" sz="1900"/>
              <a:t>The reading needs may vary but in order to improve reading efficiency reading speed has to be increased.</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5"/>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Developing a good reading speed</a:t>
            </a:r>
            <a:endParaRPr/>
          </a:p>
        </p:txBody>
      </p:sp>
      <p:sp>
        <p:nvSpPr>
          <p:cNvPr id="322" name="Google Shape;322;p15"/>
          <p:cNvSpPr txBox="1"/>
          <p:nvPr>
            <p:ph idx="1" type="body"/>
          </p:nvPr>
        </p:nvSpPr>
        <p:spPr>
          <a:xfrm>
            <a:off x="2345675" y="2052125"/>
            <a:ext cx="8093400" cy="3122700"/>
          </a:xfrm>
          <a:prstGeom prst="rect">
            <a:avLst/>
          </a:prstGeom>
          <a:noFill/>
          <a:ln>
            <a:noFill/>
          </a:ln>
        </p:spPr>
        <p:txBody>
          <a:bodyPr anchorCtr="0" anchor="ctr" bIns="45700" lIns="91425" spcFirstLastPara="1" rIns="91425" wrap="square" tIns="45700">
            <a:normAutofit/>
          </a:bodyPr>
          <a:lstStyle/>
          <a:p>
            <a:pPr indent="-337820" lvl="0" marL="344170" rtl="0" algn="just">
              <a:lnSpc>
                <a:spcPct val="120000"/>
              </a:lnSpc>
              <a:spcBef>
                <a:spcPts val="0"/>
              </a:spcBef>
              <a:spcAft>
                <a:spcPts val="0"/>
              </a:spcAft>
              <a:buSzPts val="1700"/>
              <a:buChar char="▪"/>
            </a:pPr>
            <a:r>
              <a:rPr lang="en-US" sz="1900"/>
              <a:t>Reading speed is measured in words per minute (wpm). </a:t>
            </a:r>
            <a:endParaRPr sz="1900"/>
          </a:p>
          <a:p>
            <a:pPr indent="-337820" lvl="0" marL="344170" rtl="0" algn="just">
              <a:lnSpc>
                <a:spcPct val="120000"/>
              </a:lnSpc>
              <a:spcBef>
                <a:spcPts val="1600"/>
              </a:spcBef>
              <a:spcAft>
                <a:spcPts val="0"/>
              </a:spcAft>
              <a:buSzPts val="1700"/>
              <a:buChar char="▪"/>
            </a:pPr>
            <a:r>
              <a:rPr lang="en-US" sz="1900"/>
              <a:t>Casual or general reading such as reading novels, poems, stories, and humorous articles do not require much concentration and, therefore, the reading speed is faster than that of serious reading. </a:t>
            </a:r>
            <a:endParaRPr sz="1900"/>
          </a:p>
          <a:p>
            <a:pPr indent="-337820" lvl="0" marL="344170" rtl="0" algn="just">
              <a:lnSpc>
                <a:spcPct val="120000"/>
              </a:lnSpc>
              <a:spcBef>
                <a:spcPts val="1600"/>
              </a:spcBef>
              <a:spcAft>
                <a:spcPts val="0"/>
              </a:spcAft>
              <a:buSzPts val="1700"/>
              <a:buChar char="▪"/>
            </a:pPr>
            <a:r>
              <a:rPr lang="en-US" sz="1900"/>
              <a:t>However, academic or professional reading such as reading technical texts, articles, and proposals require more concentration and reading speed cannot be increased at the cost of reading efficiency.</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Reading Speed Indicators for Different Purposes</a:t>
            </a:r>
            <a:endParaRPr/>
          </a:p>
        </p:txBody>
      </p:sp>
      <p:pic>
        <p:nvPicPr>
          <p:cNvPr descr="A picture containing table  Description automatically generated" id="328" name="Google Shape;328;p16"/>
          <p:cNvPicPr preferRelativeResize="0"/>
          <p:nvPr>
            <p:ph idx="1" type="body"/>
          </p:nvPr>
        </p:nvPicPr>
        <p:blipFill rotWithShape="1">
          <a:blip r:embed="rId3">
            <a:alphaModFix/>
          </a:blip>
          <a:srcRect b="0" l="0" r="0" t="0"/>
          <a:stretch/>
        </p:blipFill>
        <p:spPr>
          <a:xfrm>
            <a:off x="1082313" y="2755360"/>
            <a:ext cx="10503378" cy="1829339"/>
          </a:xfrm>
          <a:prstGeom prst="rect">
            <a:avLst/>
          </a:prstGeom>
          <a:noFill/>
          <a:ln>
            <a:noFill/>
          </a:ln>
        </p:spPr>
      </p:pic>
      <p:sp>
        <p:nvSpPr>
          <p:cNvPr id="329" name="Google Shape;329;p16"/>
          <p:cNvSpPr txBox="1"/>
          <p:nvPr/>
        </p:nvSpPr>
        <p:spPr>
          <a:xfrm>
            <a:off x="3659400" y="5374850"/>
            <a:ext cx="4390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US" sz="2300" u="sng" cap="none" strike="noStrike">
                <a:solidFill>
                  <a:schemeClr val="hlink"/>
                </a:solidFill>
                <a:latin typeface="Arial"/>
                <a:ea typeface="Arial"/>
                <a:cs typeface="Arial"/>
                <a:sym typeface="Arial"/>
                <a:hlinkClick r:id="rId4"/>
              </a:rPr>
              <a:t>http://www.readingsoft.com/</a:t>
            </a:r>
            <a:endParaRPr b="0" i="0" sz="23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7"/>
          <p:cNvSpPr txBox="1"/>
          <p:nvPr>
            <p:ph type="title"/>
          </p:nvPr>
        </p:nvSpPr>
        <p:spPr>
          <a:xfrm>
            <a:off x="2248900" y="808050"/>
            <a:ext cx="83214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sz="4000"/>
              <a:t>Scanning and Skimming</a:t>
            </a:r>
            <a:endParaRPr/>
          </a:p>
        </p:txBody>
      </p:sp>
      <p:sp>
        <p:nvSpPr>
          <p:cNvPr id="335" name="Google Shape;335;p17"/>
          <p:cNvSpPr txBox="1"/>
          <p:nvPr>
            <p:ph idx="1" type="body"/>
          </p:nvPr>
        </p:nvSpPr>
        <p:spPr>
          <a:xfrm>
            <a:off x="2166625" y="1718975"/>
            <a:ext cx="9060300" cy="49794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SzPts val="1620"/>
              <a:buNone/>
            </a:pPr>
            <a:r>
              <a:rPr lang="en-US" sz="1900"/>
              <a:t>Before starting to read a text in detail, you should take a moment to preview the text. Read quickly, without pausing to study the details. This is called skim reading or skimming. You should understand</a:t>
            </a:r>
            <a:endParaRPr sz="1900"/>
          </a:p>
          <a:p>
            <a:pPr indent="0" lvl="0" marL="0" rtl="0" algn="just">
              <a:lnSpc>
                <a:spcPct val="100000"/>
              </a:lnSpc>
              <a:spcBef>
                <a:spcPts val="1600"/>
              </a:spcBef>
              <a:spcAft>
                <a:spcPts val="0"/>
              </a:spcAft>
              <a:buSzPts val="1620"/>
              <a:buNone/>
            </a:pPr>
            <a:r>
              <a:rPr lang="en-US" sz="1900"/>
              <a:t>  • for which audience the text was written (general public, professionals, laymen)</a:t>
            </a:r>
            <a:endParaRPr sz="1900"/>
          </a:p>
          <a:p>
            <a:pPr indent="0" lvl="0" marL="0" rtl="0" algn="just">
              <a:lnSpc>
                <a:spcPct val="100000"/>
              </a:lnSpc>
              <a:spcBef>
                <a:spcPts val="1600"/>
              </a:spcBef>
              <a:spcAft>
                <a:spcPts val="0"/>
              </a:spcAft>
              <a:buSzPts val="1620"/>
              <a:buNone/>
            </a:pPr>
            <a:r>
              <a:rPr lang="en-US" sz="1900"/>
              <a:t>  • what type of text it is (report, informal letter, formal letter, article, advertisement)</a:t>
            </a:r>
            <a:endParaRPr sz="1900"/>
          </a:p>
          <a:p>
            <a:pPr indent="0" lvl="0" marL="0" rtl="0" algn="just">
              <a:lnSpc>
                <a:spcPct val="100000"/>
              </a:lnSpc>
              <a:spcBef>
                <a:spcPts val="1600"/>
              </a:spcBef>
              <a:spcAft>
                <a:spcPts val="0"/>
              </a:spcAft>
              <a:buSzPts val="1620"/>
              <a:buNone/>
            </a:pPr>
            <a:r>
              <a:rPr lang="en-US" sz="1900"/>
              <a:t>  • what the purpose of the author is (to describe, to inform, to explain, to instruct, to persuade); and</a:t>
            </a:r>
            <a:endParaRPr sz="1900"/>
          </a:p>
          <a:p>
            <a:pPr indent="0" lvl="0" marL="0" rtl="0" algn="just">
              <a:lnSpc>
                <a:spcPct val="100000"/>
              </a:lnSpc>
              <a:spcBef>
                <a:spcPts val="1600"/>
              </a:spcBef>
              <a:spcAft>
                <a:spcPts val="0"/>
              </a:spcAft>
              <a:buSzPts val="1620"/>
              <a:buNone/>
            </a:pPr>
            <a:r>
              <a:rPr lang="en-US" sz="1900"/>
              <a:t>  • the general contents of the text.</a:t>
            </a:r>
            <a:endParaRPr sz="1900"/>
          </a:p>
          <a:p>
            <a:pPr indent="0" lvl="0" marL="0" rtl="0" algn="just">
              <a:lnSpc>
                <a:spcPct val="100000"/>
              </a:lnSpc>
              <a:spcBef>
                <a:spcPts val="1600"/>
              </a:spcBef>
              <a:spcAft>
                <a:spcPts val="0"/>
              </a:spcAft>
              <a:buSzPts val="1620"/>
              <a:buNone/>
            </a:pPr>
            <a:r>
              <a:rPr lang="en-US" sz="1900"/>
              <a:t>After having skimmed the text, you can study it in more detail, reading more slowly and carefully and looking for specific information that you are interested in. This is called scanning.</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8"/>
          <p:cNvSpPr txBox="1"/>
          <p:nvPr>
            <p:ph type="title"/>
          </p:nvPr>
        </p:nvSpPr>
        <p:spPr>
          <a:xfrm>
            <a:off x="2488925" y="808050"/>
            <a:ext cx="80811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Scanning</a:t>
            </a:r>
            <a:endParaRPr/>
          </a:p>
        </p:txBody>
      </p:sp>
      <p:sp>
        <p:nvSpPr>
          <p:cNvPr id="341" name="Google Shape;341;p18"/>
          <p:cNvSpPr txBox="1"/>
          <p:nvPr>
            <p:ph idx="1" type="body"/>
          </p:nvPr>
        </p:nvSpPr>
        <p:spPr>
          <a:xfrm>
            <a:off x="2381500" y="2052125"/>
            <a:ext cx="8720100" cy="32301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n-US" sz="1900"/>
              <a:t>Scanning is reading something rapidly for some specific piece of information. </a:t>
            </a:r>
            <a:endParaRPr sz="1900"/>
          </a:p>
          <a:p>
            <a:pPr indent="0" lvl="0" marL="0" rtl="0" algn="just">
              <a:lnSpc>
                <a:spcPct val="120000"/>
              </a:lnSpc>
              <a:spcBef>
                <a:spcPts val="1600"/>
              </a:spcBef>
              <a:spcAft>
                <a:spcPts val="0"/>
              </a:spcAft>
              <a:buSzPts val="1800"/>
              <a:buNone/>
            </a:pPr>
            <a:r>
              <a:rPr lang="en-US" sz="1900"/>
              <a:t>You can use this skill when you are in search of keywords, for example, scanning a telephone book or a dictionary to look for a name or a word. You ‘see’ every item on the page but you do not necessarily read all the pages—you skip anything you are not looking for. You just have to concentrate on the key word and need not recall the exact content of the page. Scanning saves time but it has to be done with accuracy. This skill develops with practice.</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9"/>
          <p:cNvSpPr txBox="1"/>
          <p:nvPr>
            <p:ph type="title"/>
          </p:nvPr>
        </p:nvSpPr>
        <p:spPr>
          <a:xfrm>
            <a:off x="2453125" y="808050"/>
            <a:ext cx="81171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Purposes of scanning</a:t>
            </a:r>
            <a:endParaRPr/>
          </a:p>
        </p:txBody>
      </p:sp>
      <p:sp>
        <p:nvSpPr>
          <p:cNvPr id="347" name="Google Shape;347;p19"/>
          <p:cNvSpPr txBox="1"/>
          <p:nvPr>
            <p:ph idx="1" type="body"/>
          </p:nvPr>
        </p:nvSpPr>
        <p:spPr>
          <a:xfrm>
            <a:off x="2309875" y="2052125"/>
            <a:ext cx="8260200" cy="44868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n-US" sz="1900"/>
              <a:t>(a) A specific point or fact in a text </a:t>
            </a:r>
            <a:endParaRPr sz="1900"/>
          </a:p>
          <a:p>
            <a:pPr indent="0" lvl="0" marL="0" rtl="0" algn="l">
              <a:lnSpc>
                <a:spcPct val="120000"/>
              </a:lnSpc>
              <a:spcBef>
                <a:spcPts val="1600"/>
              </a:spcBef>
              <a:spcAft>
                <a:spcPts val="0"/>
              </a:spcAft>
              <a:buSzPts val="1800"/>
              <a:buNone/>
            </a:pPr>
            <a:r>
              <a:rPr lang="en-US" sz="1900"/>
              <a:t>(b) Relevant graphic details </a:t>
            </a:r>
            <a:endParaRPr sz="1900"/>
          </a:p>
          <a:p>
            <a:pPr indent="0" lvl="0" marL="0" rtl="0" algn="l">
              <a:lnSpc>
                <a:spcPct val="120000"/>
              </a:lnSpc>
              <a:spcBef>
                <a:spcPts val="1600"/>
              </a:spcBef>
              <a:spcAft>
                <a:spcPts val="0"/>
              </a:spcAft>
              <a:buSzPts val="1800"/>
              <a:buNone/>
            </a:pPr>
            <a:r>
              <a:rPr lang="en-US" sz="1900"/>
              <a:t>(c) A formulae in a text </a:t>
            </a:r>
            <a:endParaRPr sz="1900"/>
          </a:p>
          <a:p>
            <a:pPr indent="0" lvl="0" marL="0" rtl="0" algn="l">
              <a:lnSpc>
                <a:spcPct val="120000"/>
              </a:lnSpc>
              <a:spcBef>
                <a:spcPts val="1600"/>
              </a:spcBef>
              <a:spcAft>
                <a:spcPts val="0"/>
              </a:spcAft>
              <a:buSzPts val="1800"/>
              <a:buNone/>
            </a:pPr>
            <a:r>
              <a:rPr lang="en-US" sz="1900"/>
              <a:t>(d) A word in a dictionary </a:t>
            </a:r>
            <a:endParaRPr sz="1900"/>
          </a:p>
          <a:p>
            <a:pPr indent="0" lvl="0" marL="0" rtl="0" algn="l">
              <a:lnSpc>
                <a:spcPct val="120000"/>
              </a:lnSpc>
              <a:spcBef>
                <a:spcPts val="1600"/>
              </a:spcBef>
              <a:spcAft>
                <a:spcPts val="0"/>
              </a:spcAft>
              <a:buSzPts val="1800"/>
              <a:buNone/>
            </a:pPr>
            <a:r>
              <a:rPr lang="en-US" sz="1900"/>
              <a:t>(e) Train or television schedules </a:t>
            </a:r>
            <a:endParaRPr sz="1900"/>
          </a:p>
          <a:p>
            <a:pPr indent="0" lvl="0" marL="0" rtl="0" algn="l">
              <a:lnSpc>
                <a:spcPct val="120000"/>
              </a:lnSpc>
              <a:spcBef>
                <a:spcPts val="1600"/>
              </a:spcBef>
              <a:spcAft>
                <a:spcPts val="0"/>
              </a:spcAft>
              <a:buSzPts val="1800"/>
              <a:buNone/>
            </a:pPr>
            <a:r>
              <a:rPr lang="en-US" sz="1900"/>
              <a:t>(f) Any references or bibliographical listings </a:t>
            </a:r>
            <a:endParaRPr sz="1900"/>
          </a:p>
          <a:p>
            <a:pPr indent="0" lvl="0" marL="0" rtl="0" algn="l">
              <a:lnSpc>
                <a:spcPct val="120000"/>
              </a:lnSpc>
              <a:spcBef>
                <a:spcPts val="1600"/>
              </a:spcBef>
              <a:spcAft>
                <a:spcPts val="0"/>
              </a:spcAft>
              <a:buSzPts val="1800"/>
              <a:buNone/>
            </a:pPr>
            <a:r>
              <a:rPr lang="en-US" sz="1900"/>
              <a:t>(g) Examination results </a:t>
            </a:r>
            <a:endParaRPr sz="1900"/>
          </a:p>
          <a:p>
            <a:pPr indent="0" lvl="0" marL="0" rtl="0" algn="l">
              <a:lnSpc>
                <a:spcPct val="120000"/>
              </a:lnSpc>
              <a:spcBef>
                <a:spcPts val="1600"/>
              </a:spcBef>
              <a:spcAft>
                <a:spcPts val="0"/>
              </a:spcAft>
              <a:buSzPts val="1800"/>
              <a:buNone/>
            </a:pPr>
            <a:r>
              <a:rPr lang="en-US" sz="1900"/>
              <a:t>(h) Any notes/questions/remarks at the end of the text</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txBox="1"/>
          <p:nvPr>
            <p:ph type="title"/>
          </p:nvPr>
        </p:nvSpPr>
        <p:spPr>
          <a:xfrm>
            <a:off x="2524750" y="808050"/>
            <a:ext cx="80454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Reading Skill</a:t>
            </a:r>
            <a:endParaRPr/>
          </a:p>
        </p:txBody>
      </p:sp>
      <p:sp>
        <p:nvSpPr>
          <p:cNvPr id="242" name="Google Shape;242;p2"/>
          <p:cNvSpPr txBox="1"/>
          <p:nvPr>
            <p:ph idx="1" type="body"/>
          </p:nvPr>
        </p:nvSpPr>
        <p:spPr>
          <a:xfrm>
            <a:off x="2202450" y="2070025"/>
            <a:ext cx="8630400" cy="3337500"/>
          </a:xfrm>
          <a:prstGeom prst="rect">
            <a:avLst/>
          </a:prstGeom>
          <a:noFill/>
          <a:ln>
            <a:noFill/>
          </a:ln>
        </p:spPr>
        <p:txBody>
          <a:bodyPr anchorCtr="0" anchor="ctr" bIns="45700" lIns="91425" spcFirstLastPara="1" rIns="91425" wrap="square" tIns="45700">
            <a:normAutofit/>
          </a:bodyPr>
          <a:lstStyle/>
          <a:p>
            <a:pPr indent="-337820" lvl="0" marL="344170" rtl="0" algn="just">
              <a:lnSpc>
                <a:spcPct val="120000"/>
              </a:lnSpc>
              <a:spcBef>
                <a:spcPts val="0"/>
              </a:spcBef>
              <a:spcAft>
                <a:spcPts val="0"/>
              </a:spcAft>
              <a:buSzPts val="1700"/>
              <a:buChar char="▪"/>
            </a:pPr>
            <a:r>
              <a:rPr lang="en-US" sz="1900"/>
              <a:t>Average college student- read 150-200 words/min. Fast readers-250-400 words/ min.</a:t>
            </a:r>
            <a:endParaRPr sz="1900"/>
          </a:p>
          <a:p>
            <a:pPr indent="-337820" lvl="0" marL="344170" rtl="0" algn="just">
              <a:lnSpc>
                <a:spcPct val="120000"/>
              </a:lnSpc>
              <a:spcBef>
                <a:spcPts val="1600"/>
              </a:spcBef>
              <a:spcAft>
                <a:spcPts val="0"/>
              </a:spcAft>
              <a:buSzPts val="1700"/>
              <a:buChar char="▪"/>
            </a:pPr>
            <a:r>
              <a:rPr lang="en-US" sz="1900"/>
              <a:t>Reading is one of the most important activities any successful student does in any course of study. It is important to note that reading is an active process; you need to apply strategies that will enable you make sense of what you read.</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0"/>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Suggestions to increase proficiency at scanning.</a:t>
            </a:r>
            <a:endParaRPr/>
          </a:p>
        </p:txBody>
      </p:sp>
      <p:sp>
        <p:nvSpPr>
          <p:cNvPr id="353" name="Google Shape;353;p20"/>
          <p:cNvSpPr txBox="1"/>
          <p:nvPr>
            <p:ph idx="1" type="body"/>
          </p:nvPr>
        </p:nvSpPr>
        <p:spPr>
          <a:xfrm>
            <a:off x="2238250" y="2052125"/>
            <a:ext cx="8331900" cy="3997800"/>
          </a:xfrm>
          <a:prstGeom prst="rect">
            <a:avLst/>
          </a:prstGeom>
          <a:noFill/>
          <a:ln>
            <a:noFill/>
          </a:ln>
        </p:spPr>
        <p:txBody>
          <a:bodyPr anchorCtr="0" anchor="ctr" bIns="45700" lIns="91425" spcFirstLastPara="1" rIns="91425" wrap="square" tIns="45700">
            <a:normAutofit/>
          </a:bodyPr>
          <a:lstStyle/>
          <a:p>
            <a:pPr indent="-337820" lvl="0" marL="344170" rtl="0" algn="just">
              <a:lnSpc>
                <a:spcPct val="120000"/>
              </a:lnSpc>
              <a:spcBef>
                <a:spcPts val="0"/>
              </a:spcBef>
              <a:spcAft>
                <a:spcPts val="0"/>
              </a:spcAft>
              <a:buSzPts val="1700"/>
              <a:buChar char="▪"/>
            </a:pPr>
            <a:r>
              <a:rPr b="1" lang="en-US" sz="1900">
                <a:solidFill>
                  <a:srgbClr val="00FF00"/>
                </a:solidFill>
              </a:rPr>
              <a:t>Use Guides and Aids</a:t>
            </a:r>
            <a:r>
              <a:rPr lang="en-US" sz="1900"/>
              <a:t>: Every reading material contains certain guides and aids, which should be used to find what the reader wants. </a:t>
            </a:r>
            <a:endParaRPr sz="1900"/>
          </a:p>
          <a:p>
            <a:pPr indent="-337820" lvl="0" marL="344170" rtl="0" algn="just">
              <a:lnSpc>
                <a:spcPct val="120000"/>
              </a:lnSpc>
              <a:spcBef>
                <a:spcPts val="1600"/>
              </a:spcBef>
              <a:spcAft>
                <a:spcPts val="0"/>
              </a:spcAft>
              <a:buSzPts val="1700"/>
              <a:buChar char="▪"/>
            </a:pPr>
            <a:r>
              <a:rPr b="1" lang="en-US" sz="1900">
                <a:solidFill>
                  <a:srgbClr val="00FF00"/>
                </a:solidFill>
              </a:rPr>
              <a:t>Know the Organisation of the Material to be Read</a:t>
            </a:r>
            <a:r>
              <a:rPr lang="en-US" sz="1900"/>
              <a:t>: The reader needs to know the organisation of the reading material to scan it with speed and accuracy. Practise scanning different kinds of reading materials, such as newspaper listings, dictionaries, telephone directories, and analyse the way information is structured in these materials.</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1"/>
          <p:cNvSpPr txBox="1"/>
          <p:nvPr>
            <p:ph type="title"/>
          </p:nvPr>
        </p:nvSpPr>
        <p:spPr>
          <a:xfrm>
            <a:off x="2399400" y="884250"/>
            <a:ext cx="81708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Suggestions to increase proficiency at scanning.</a:t>
            </a:r>
            <a:endParaRPr/>
          </a:p>
        </p:txBody>
      </p:sp>
      <p:sp>
        <p:nvSpPr>
          <p:cNvPr id="359" name="Google Shape;359;p21"/>
          <p:cNvSpPr txBox="1"/>
          <p:nvPr>
            <p:ph idx="1" type="body"/>
          </p:nvPr>
        </p:nvSpPr>
        <p:spPr>
          <a:xfrm>
            <a:off x="2041275" y="2052125"/>
            <a:ext cx="8529000" cy="4608900"/>
          </a:xfrm>
          <a:prstGeom prst="rect">
            <a:avLst/>
          </a:prstGeom>
          <a:noFill/>
          <a:ln>
            <a:noFill/>
          </a:ln>
        </p:spPr>
        <p:txBody>
          <a:bodyPr anchorCtr="0" anchor="ctr" bIns="45700" lIns="91425" spcFirstLastPara="1" rIns="91425" wrap="square" tIns="45700">
            <a:normAutofit/>
          </a:bodyPr>
          <a:lstStyle/>
          <a:p>
            <a:pPr indent="-337820" lvl="0" marL="344170" rtl="0" algn="just">
              <a:lnSpc>
                <a:spcPct val="120000"/>
              </a:lnSpc>
              <a:spcBef>
                <a:spcPts val="0"/>
              </a:spcBef>
              <a:spcAft>
                <a:spcPts val="0"/>
              </a:spcAft>
              <a:buSzPts val="1700"/>
              <a:buChar char="▪"/>
            </a:pPr>
            <a:r>
              <a:rPr b="1" lang="en-US" sz="1900">
                <a:solidFill>
                  <a:srgbClr val="00FF00"/>
                </a:solidFill>
              </a:rPr>
              <a:t>Know What You Want to Find</a:t>
            </a:r>
            <a:r>
              <a:rPr lang="en-US" sz="1900"/>
              <a:t> : In order to scan any reading material, the reader needs to know what he/she wants to find. If he/she does not know what he/she is looking for, he/she will not be able to scan well. So, the purpose of scanning should be determined and the reader should not be confused about the information that he/she requires. </a:t>
            </a:r>
            <a:endParaRPr sz="1900"/>
          </a:p>
          <a:p>
            <a:pPr indent="-337820" lvl="0" marL="344170" rtl="0" algn="just">
              <a:lnSpc>
                <a:spcPct val="120000"/>
              </a:lnSpc>
              <a:spcBef>
                <a:spcPts val="1600"/>
              </a:spcBef>
              <a:spcAft>
                <a:spcPts val="0"/>
              </a:spcAft>
              <a:buSzPts val="1700"/>
              <a:buChar char="▪"/>
            </a:pPr>
            <a:r>
              <a:rPr b="1" lang="en-US" sz="1900">
                <a:solidFill>
                  <a:srgbClr val="00FF00"/>
                </a:solidFill>
              </a:rPr>
              <a:t>Do Not Read Everything</a:t>
            </a:r>
            <a:r>
              <a:rPr b="1" lang="en-US" sz="1900"/>
              <a:t>:</a:t>
            </a:r>
            <a:r>
              <a:rPr lang="en-US" sz="1900"/>
              <a:t> As the reader knows what he/she is looking for before he/she begins to read, he/she should not read everything. He/she should concentrate on the information that he/she needs with his/her eyes only on the particular word, phrase, and word group or thought unit that he/she is looking for. The attempt should be to perceive word groups and thought units quickly. </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2"/>
          <p:cNvSpPr txBox="1"/>
          <p:nvPr>
            <p:ph type="title"/>
          </p:nvPr>
        </p:nvSpPr>
        <p:spPr>
          <a:xfrm>
            <a:off x="2417300" y="808050"/>
            <a:ext cx="81528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Suggestions to increase proficiency at scanning.</a:t>
            </a:r>
            <a:endParaRPr/>
          </a:p>
        </p:txBody>
      </p:sp>
      <p:sp>
        <p:nvSpPr>
          <p:cNvPr id="365" name="Google Shape;365;p22"/>
          <p:cNvSpPr txBox="1"/>
          <p:nvPr>
            <p:ph idx="1" type="body"/>
          </p:nvPr>
        </p:nvSpPr>
        <p:spPr>
          <a:xfrm>
            <a:off x="2041275" y="2052125"/>
            <a:ext cx="8397900" cy="2746800"/>
          </a:xfrm>
          <a:prstGeom prst="rect">
            <a:avLst/>
          </a:prstGeom>
          <a:noFill/>
          <a:ln>
            <a:noFill/>
          </a:ln>
        </p:spPr>
        <p:txBody>
          <a:bodyPr anchorCtr="0" anchor="ctr" bIns="45700" lIns="91425" spcFirstLastPara="1" rIns="91425" wrap="square" tIns="45700">
            <a:normAutofit/>
          </a:bodyPr>
          <a:lstStyle/>
          <a:p>
            <a:pPr indent="-337820" lvl="0" marL="344170" rtl="0" algn="just">
              <a:lnSpc>
                <a:spcPct val="120000"/>
              </a:lnSpc>
              <a:spcBef>
                <a:spcPts val="0"/>
              </a:spcBef>
              <a:spcAft>
                <a:spcPts val="0"/>
              </a:spcAft>
              <a:buSzPts val="1700"/>
              <a:buChar char="▪"/>
            </a:pPr>
            <a:r>
              <a:rPr b="1" lang="en-US" sz="1900">
                <a:solidFill>
                  <a:srgbClr val="00FF00"/>
                </a:solidFill>
              </a:rPr>
              <a:t>Concentrate While Scanning</a:t>
            </a:r>
            <a:r>
              <a:rPr b="1" lang="en-US" sz="1900"/>
              <a:t>:</a:t>
            </a:r>
            <a:r>
              <a:rPr lang="en-US" sz="1900"/>
              <a:t> The reader needs to concentrate while scanning a reading material. He/she must have the urge to read and scan the material. This will improve his visual perception and help him identify the required information quickly. </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23"/>
          <p:cNvPicPr preferRelativeResize="0"/>
          <p:nvPr/>
        </p:nvPicPr>
        <p:blipFill rotWithShape="1">
          <a:blip r:embed="rId3">
            <a:alphaModFix/>
          </a:blip>
          <a:srcRect b="0" l="0" r="0" t="0"/>
          <a:stretch/>
        </p:blipFill>
        <p:spPr>
          <a:xfrm>
            <a:off x="204666" y="0"/>
            <a:ext cx="11684641"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4"/>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Skimming</a:t>
            </a:r>
            <a:endParaRPr/>
          </a:p>
        </p:txBody>
      </p:sp>
      <p:sp>
        <p:nvSpPr>
          <p:cNvPr id="376" name="Google Shape;376;p24"/>
          <p:cNvSpPr txBox="1"/>
          <p:nvPr>
            <p:ph idx="1" type="body"/>
          </p:nvPr>
        </p:nvSpPr>
        <p:spPr>
          <a:xfrm>
            <a:off x="2291975" y="2052125"/>
            <a:ext cx="8451600" cy="3480900"/>
          </a:xfrm>
          <a:prstGeom prst="rect">
            <a:avLst/>
          </a:prstGeom>
          <a:noFill/>
          <a:ln>
            <a:noFill/>
          </a:ln>
        </p:spPr>
        <p:txBody>
          <a:bodyPr anchorCtr="0" anchor="ctr" bIns="45700" lIns="91425" spcFirstLastPara="1" rIns="91425" wrap="square" tIns="45700">
            <a:noAutofit/>
          </a:bodyPr>
          <a:lstStyle/>
          <a:p>
            <a:pPr indent="-338138" lvl="0" marL="344488" rtl="0" algn="just">
              <a:lnSpc>
                <a:spcPct val="120000"/>
              </a:lnSpc>
              <a:spcBef>
                <a:spcPts val="0"/>
              </a:spcBef>
              <a:spcAft>
                <a:spcPts val="0"/>
              </a:spcAft>
              <a:buSzPts val="1700"/>
              <a:buChar char="▪"/>
            </a:pPr>
            <a:r>
              <a:rPr lang="en-US" sz="1900"/>
              <a:t>Skimming is reading a text quickly to gain a general impression whether the text is of any use to you or not. </a:t>
            </a:r>
            <a:endParaRPr sz="1900"/>
          </a:p>
          <a:p>
            <a:pPr indent="-338138" lvl="0" marL="344488" rtl="0" algn="just">
              <a:lnSpc>
                <a:spcPct val="120000"/>
              </a:lnSpc>
              <a:spcBef>
                <a:spcPts val="1600"/>
              </a:spcBef>
              <a:spcAft>
                <a:spcPts val="0"/>
              </a:spcAft>
              <a:buSzPts val="1700"/>
              <a:buChar char="▪"/>
            </a:pPr>
            <a:r>
              <a:rPr lang="en-US" sz="1900"/>
              <a:t>You can see people skimming through books in a bookstore before they decide to buy them. You need not necessarily search for a specific item or a key word and many parts of the material may be left unread. </a:t>
            </a:r>
            <a:endParaRPr sz="1900"/>
          </a:p>
          <a:p>
            <a:pPr indent="-338138" lvl="0" marL="344488" rtl="0" algn="just">
              <a:lnSpc>
                <a:spcPct val="120000"/>
              </a:lnSpc>
              <a:spcBef>
                <a:spcPts val="1600"/>
              </a:spcBef>
              <a:spcAft>
                <a:spcPts val="0"/>
              </a:spcAft>
              <a:buSzPts val="1700"/>
              <a:buChar char="▪"/>
            </a:pPr>
            <a:r>
              <a:rPr lang="en-US" sz="1900"/>
              <a:t>The purpose of skimming is to get an ‘overview’ of the text that is to check its relevance, grasp its central theme and the main points. It prepares you for the more concentrated effort of detailed reading, which is to follow, if the text is useful.</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type="title"/>
          </p:nvPr>
        </p:nvSpPr>
        <p:spPr>
          <a:xfrm>
            <a:off x="2417300" y="808050"/>
            <a:ext cx="81528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Skimming should answer the following questions about a text.</a:t>
            </a:r>
            <a:endParaRPr/>
          </a:p>
        </p:txBody>
      </p:sp>
      <p:sp>
        <p:nvSpPr>
          <p:cNvPr id="382" name="Google Shape;382;p25"/>
          <p:cNvSpPr txBox="1"/>
          <p:nvPr>
            <p:ph idx="1" type="body"/>
          </p:nvPr>
        </p:nvSpPr>
        <p:spPr>
          <a:xfrm>
            <a:off x="2417175" y="2052125"/>
            <a:ext cx="8152800" cy="42687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n-US" sz="1900"/>
              <a:t>1. What is the overall purpose of the text? </a:t>
            </a:r>
            <a:endParaRPr sz="1900"/>
          </a:p>
          <a:p>
            <a:pPr indent="0" lvl="0" marL="0" rtl="0" algn="l">
              <a:lnSpc>
                <a:spcPct val="120000"/>
              </a:lnSpc>
              <a:spcBef>
                <a:spcPts val="1600"/>
              </a:spcBef>
              <a:spcAft>
                <a:spcPts val="0"/>
              </a:spcAft>
              <a:buSzPts val="1800"/>
              <a:buNone/>
            </a:pPr>
            <a:r>
              <a:rPr lang="en-US" sz="1900"/>
              <a:t>2. What is the central idea or theme? </a:t>
            </a:r>
            <a:endParaRPr sz="1900"/>
          </a:p>
          <a:p>
            <a:pPr indent="0" lvl="0" marL="0" rtl="0" algn="l">
              <a:lnSpc>
                <a:spcPct val="120000"/>
              </a:lnSpc>
              <a:spcBef>
                <a:spcPts val="1600"/>
              </a:spcBef>
              <a:spcAft>
                <a:spcPts val="0"/>
              </a:spcAft>
              <a:buSzPts val="1800"/>
              <a:buNone/>
            </a:pPr>
            <a:r>
              <a:rPr lang="en-US" sz="1900"/>
              <a:t>3. What is the logical organisation? (general to specific, specific to general, chronological, more important to less important, less important to more important, and so on.) </a:t>
            </a:r>
            <a:endParaRPr sz="1900"/>
          </a:p>
          <a:p>
            <a:pPr indent="0" lvl="0" marL="0" rtl="0" algn="l">
              <a:lnSpc>
                <a:spcPct val="120000"/>
              </a:lnSpc>
              <a:spcBef>
                <a:spcPts val="1600"/>
              </a:spcBef>
              <a:spcAft>
                <a:spcPts val="0"/>
              </a:spcAft>
              <a:buSzPts val="1800"/>
              <a:buNone/>
            </a:pPr>
            <a:r>
              <a:rPr lang="en-US" sz="1900"/>
              <a:t>4. What does the author intend to do? (describe, instruct, report, narrate, explain, argue, persuade, illustrate, and so on.) </a:t>
            </a:r>
            <a:endParaRPr sz="1900"/>
          </a:p>
          <a:p>
            <a:pPr indent="0" lvl="0" marL="0" rtl="0" algn="l">
              <a:lnSpc>
                <a:spcPct val="120000"/>
              </a:lnSpc>
              <a:spcBef>
                <a:spcPts val="1600"/>
              </a:spcBef>
              <a:spcAft>
                <a:spcPts val="0"/>
              </a:spcAft>
              <a:buSzPts val="1800"/>
              <a:buNone/>
            </a:pPr>
            <a:r>
              <a:rPr lang="en-US" sz="1900"/>
              <a:t>5. What are the main points of the text?</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6"/>
          <p:cNvSpPr txBox="1"/>
          <p:nvPr>
            <p:ph type="title"/>
          </p:nvPr>
        </p:nvSpPr>
        <p:spPr>
          <a:xfrm>
            <a:off x="2399400" y="808050"/>
            <a:ext cx="81708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Here is how you skim a chapter:</a:t>
            </a:r>
            <a:br>
              <a:rPr lang="en-US"/>
            </a:br>
            <a:endParaRPr/>
          </a:p>
        </p:txBody>
      </p:sp>
      <p:sp>
        <p:nvSpPr>
          <p:cNvPr id="388" name="Google Shape;388;p26"/>
          <p:cNvSpPr txBox="1"/>
          <p:nvPr>
            <p:ph idx="1" type="body"/>
          </p:nvPr>
        </p:nvSpPr>
        <p:spPr>
          <a:xfrm>
            <a:off x="2005475" y="2052125"/>
            <a:ext cx="9168000" cy="3997800"/>
          </a:xfrm>
          <a:prstGeom prst="rect">
            <a:avLst/>
          </a:prstGeom>
          <a:noFill/>
          <a:ln>
            <a:noFill/>
          </a:ln>
        </p:spPr>
        <p:txBody>
          <a:bodyPr anchorCtr="0" anchor="ctr" bIns="45700" lIns="91425" spcFirstLastPara="1" rIns="91425" wrap="square" tIns="45700">
            <a:noAutofit/>
          </a:bodyPr>
          <a:lstStyle/>
          <a:p>
            <a:pPr indent="-338138" lvl="0" marL="344488" rtl="0" algn="l">
              <a:lnSpc>
                <a:spcPct val="120000"/>
              </a:lnSpc>
              <a:spcBef>
                <a:spcPts val="0"/>
              </a:spcBef>
              <a:spcAft>
                <a:spcPts val="0"/>
              </a:spcAft>
              <a:buSzPts val="1700"/>
              <a:buChar char="▪"/>
            </a:pPr>
            <a:r>
              <a:rPr lang="en-US" sz="1900"/>
              <a:t>Read the first paragraph of the chapter line by line.</a:t>
            </a:r>
            <a:endParaRPr sz="1900"/>
          </a:p>
          <a:p>
            <a:pPr indent="-338138" lvl="0" marL="344488" rtl="0" algn="l">
              <a:lnSpc>
                <a:spcPct val="120000"/>
              </a:lnSpc>
              <a:spcBef>
                <a:spcPts val="1600"/>
              </a:spcBef>
              <a:spcAft>
                <a:spcPts val="0"/>
              </a:spcAft>
              <a:buSzPts val="1700"/>
              <a:buChar char="▪"/>
            </a:pPr>
            <a:r>
              <a:rPr lang="en-US" sz="1900"/>
              <a:t>Next, read all the bold print headings starting at the beginning.</a:t>
            </a:r>
            <a:endParaRPr sz="1900"/>
          </a:p>
          <a:p>
            <a:pPr indent="-338138" lvl="0" marL="344488" rtl="0" algn="l">
              <a:lnSpc>
                <a:spcPct val="120000"/>
              </a:lnSpc>
              <a:spcBef>
                <a:spcPts val="1600"/>
              </a:spcBef>
              <a:spcAft>
                <a:spcPts val="0"/>
              </a:spcAft>
              <a:buSzPts val="1700"/>
              <a:buChar char="▪"/>
            </a:pPr>
            <a:r>
              <a:rPr lang="en-US" sz="1900"/>
              <a:t>Read the first sentence of every paragraph.</a:t>
            </a:r>
            <a:endParaRPr sz="1900"/>
          </a:p>
          <a:p>
            <a:pPr indent="-338138" lvl="0" marL="344488" rtl="0" algn="l">
              <a:lnSpc>
                <a:spcPct val="120000"/>
              </a:lnSpc>
              <a:spcBef>
                <a:spcPts val="1600"/>
              </a:spcBef>
              <a:spcAft>
                <a:spcPts val="0"/>
              </a:spcAft>
              <a:buSzPts val="1700"/>
              <a:buChar char="▪"/>
            </a:pPr>
            <a:r>
              <a:rPr lang="en-US" sz="1900"/>
              <a:t>Study any pictures, graphs, charts, and maps.</a:t>
            </a:r>
            <a:endParaRPr sz="1900"/>
          </a:p>
          <a:p>
            <a:pPr indent="-338138" lvl="0" marL="344488" rtl="0" algn="l">
              <a:lnSpc>
                <a:spcPct val="120000"/>
              </a:lnSpc>
              <a:spcBef>
                <a:spcPts val="1600"/>
              </a:spcBef>
              <a:spcAft>
                <a:spcPts val="0"/>
              </a:spcAft>
              <a:buSzPts val="1700"/>
              <a:buChar char="▪"/>
            </a:pPr>
            <a:r>
              <a:rPr lang="en-US" sz="1900"/>
              <a:t>Finally, read the last paragraph of the chapter.</a:t>
            </a:r>
            <a:endParaRPr sz="1900"/>
          </a:p>
          <a:p>
            <a:pPr indent="-338138" lvl="0" marL="344488" rtl="0" algn="l">
              <a:lnSpc>
                <a:spcPct val="120000"/>
              </a:lnSpc>
              <a:spcBef>
                <a:spcPts val="1600"/>
              </a:spcBef>
              <a:spcAft>
                <a:spcPts val="0"/>
              </a:spcAft>
              <a:buSzPts val="1700"/>
              <a:buChar char="▪"/>
            </a:pPr>
            <a:r>
              <a:rPr lang="en-US" sz="1900"/>
              <a:t>As you skim, you could write down the main ideas and develop a chapter outline.</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27"/>
          <p:cNvPicPr preferRelativeResize="0"/>
          <p:nvPr/>
        </p:nvPicPr>
        <p:blipFill rotWithShape="1">
          <a:blip r:embed="rId3">
            <a:alphaModFix/>
          </a:blip>
          <a:srcRect b="0" l="0" r="0" t="0"/>
          <a:stretch/>
        </p:blipFill>
        <p:spPr>
          <a:xfrm>
            <a:off x="878340" y="1197625"/>
            <a:ext cx="10503538" cy="44627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28"/>
          <p:cNvPicPr preferRelativeResize="0"/>
          <p:nvPr/>
        </p:nvPicPr>
        <p:blipFill rotWithShape="1">
          <a:blip r:embed="rId3">
            <a:alphaModFix/>
          </a:blip>
          <a:srcRect b="0" l="0" r="0" t="0"/>
          <a:stretch/>
        </p:blipFill>
        <p:spPr>
          <a:xfrm>
            <a:off x="886962" y="1194018"/>
            <a:ext cx="10527146" cy="44699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29"/>
          <p:cNvPicPr preferRelativeResize="0"/>
          <p:nvPr/>
        </p:nvPicPr>
        <p:blipFill rotWithShape="1">
          <a:blip r:embed="rId3">
            <a:alphaModFix/>
          </a:blip>
          <a:srcRect b="0" l="0" r="0" t="0"/>
          <a:stretch/>
        </p:blipFill>
        <p:spPr>
          <a:xfrm>
            <a:off x="883226" y="117162"/>
            <a:ext cx="10581409" cy="4087755"/>
          </a:xfrm>
          <a:prstGeom prst="rect">
            <a:avLst/>
          </a:prstGeom>
          <a:noFill/>
          <a:ln>
            <a:noFill/>
          </a:ln>
        </p:spPr>
      </p:pic>
      <p:pic>
        <p:nvPicPr>
          <p:cNvPr id="404" name="Google Shape;404;p29"/>
          <p:cNvPicPr preferRelativeResize="0"/>
          <p:nvPr/>
        </p:nvPicPr>
        <p:blipFill rotWithShape="1">
          <a:blip r:embed="rId4">
            <a:alphaModFix/>
          </a:blip>
          <a:srcRect b="0" l="0" r="0" t="0"/>
          <a:stretch/>
        </p:blipFill>
        <p:spPr>
          <a:xfrm>
            <a:off x="926632" y="4273301"/>
            <a:ext cx="10105050" cy="24420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The reading process</a:t>
            </a:r>
            <a:endParaRPr/>
          </a:p>
        </p:txBody>
      </p:sp>
      <p:sp>
        <p:nvSpPr>
          <p:cNvPr id="248" name="Google Shape;248;p3"/>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t/>
            </a:r>
            <a:endParaRPr/>
          </a:p>
        </p:txBody>
      </p:sp>
      <p:pic>
        <p:nvPicPr>
          <p:cNvPr id="249" name="Google Shape;249;p3"/>
          <p:cNvPicPr preferRelativeResize="0"/>
          <p:nvPr/>
        </p:nvPicPr>
        <p:blipFill rotWithShape="1">
          <a:blip r:embed="rId3">
            <a:alphaModFix/>
          </a:blip>
          <a:srcRect b="0" l="0" r="0" t="0"/>
          <a:stretch/>
        </p:blipFill>
        <p:spPr>
          <a:xfrm>
            <a:off x="1012542" y="2021085"/>
            <a:ext cx="10365502" cy="512649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0"/>
          <p:cNvSpPr txBox="1"/>
          <p:nvPr>
            <p:ph type="title"/>
          </p:nvPr>
        </p:nvSpPr>
        <p:spPr>
          <a:xfrm>
            <a:off x="2471025" y="808050"/>
            <a:ext cx="80991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Distinguishing between Facts and Opinions</a:t>
            </a:r>
            <a:endParaRPr/>
          </a:p>
        </p:txBody>
      </p:sp>
      <p:sp>
        <p:nvSpPr>
          <p:cNvPr id="410" name="Google Shape;410;p30"/>
          <p:cNvSpPr txBox="1"/>
          <p:nvPr>
            <p:ph idx="1" type="body"/>
          </p:nvPr>
        </p:nvSpPr>
        <p:spPr>
          <a:xfrm>
            <a:off x="2148725" y="2052125"/>
            <a:ext cx="8421300" cy="3997800"/>
          </a:xfrm>
          <a:prstGeom prst="rect">
            <a:avLst/>
          </a:prstGeom>
          <a:noFill/>
          <a:ln>
            <a:noFill/>
          </a:ln>
        </p:spPr>
        <p:txBody>
          <a:bodyPr anchorCtr="0" anchor="ctr" bIns="45700" lIns="91425" spcFirstLastPara="1" rIns="91425" wrap="square" tIns="45700">
            <a:normAutofit/>
          </a:bodyPr>
          <a:lstStyle/>
          <a:p>
            <a:pPr indent="-337820" lvl="0" marL="344170" rtl="0" algn="just">
              <a:lnSpc>
                <a:spcPct val="120000"/>
              </a:lnSpc>
              <a:spcBef>
                <a:spcPts val="0"/>
              </a:spcBef>
              <a:spcAft>
                <a:spcPts val="0"/>
              </a:spcAft>
              <a:buSzPts val="1700"/>
              <a:buChar char="▪"/>
            </a:pPr>
            <a:r>
              <a:rPr lang="en-US" sz="1900"/>
              <a:t>A reader should be able to distinguish facts from opinions and ideas. </a:t>
            </a:r>
            <a:endParaRPr sz="1900"/>
          </a:p>
          <a:p>
            <a:pPr indent="-337820" lvl="0" marL="344170" rtl="0" algn="just">
              <a:lnSpc>
                <a:spcPct val="120000"/>
              </a:lnSpc>
              <a:spcBef>
                <a:spcPts val="1600"/>
              </a:spcBef>
              <a:spcAft>
                <a:spcPts val="0"/>
              </a:spcAft>
              <a:buSzPts val="1700"/>
              <a:buChar char="▪"/>
            </a:pPr>
            <a:r>
              <a:rPr lang="en-US" sz="1900"/>
              <a:t>Distinguishing between facts and opinions requires the ability to read with critical response and analyse the information in a text. </a:t>
            </a:r>
            <a:endParaRPr sz="1900"/>
          </a:p>
          <a:p>
            <a:pPr indent="-337820" lvl="0" marL="344170" rtl="0" algn="just">
              <a:lnSpc>
                <a:spcPct val="120000"/>
              </a:lnSpc>
              <a:spcBef>
                <a:spcPts val="1600"/>
              </a:spcBef>
              <a:spcAft>
                <a:spcPts val="0"/>
              </a:spcAft>
              <a:buSzPts val="1700"/>
              <a:buChar char="▪"/>
            </a:pPr>
            <a:r>
              <a:rPr lang="en-US" sz="1900"/>
              <a:t>It requires contributions by, both, the author and the reader and involves critical and analytical skills. So, it involves the reader’s understanding of a text as well as his/her response to it.</a:t>
            </a: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1"/>
          <p:cNvSpPr txBox="1"/>
          <p:nvPr>
            <p:ph type="title"/>
          </p:nvPr>
        </p:nvSpPr>
        <p:spPr>
          <a:xfrm>
            <a:off x="2542650" y="808050"/>
            <a:ext cx="80274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Distinguishing between Facts and Opinions</a:t>
            </a:r>
            <a:endParaRPr/>
          </a:p>
        </p:txBody>
      </p:sp>
      <p:sp>
        <p:nvSpPr>
          <p:cNvPr id="416" name="Google Shape;416;p31"/>
          <p:cNvSpPr txBox="1"/>
          <p:nvPr>
            <p:ph idx="1" type="body"/>
          </p:nvPr>
        </p:nvSpPr>
        <p:spPr>
          <a:xfrm>
            <a:off x="2220350" y="2052125"/>
            <a:ext cx="7645800" cy="3997800"/>
          </a:xfrm>
          <a:prstGeom prst="rect">
            <a:avLst/>
          </a:prstGeom>
          <a:noFill/>
          <a:ln>
            <a:noFill/>
          </a:ln>
        </p:spPr>
        <p:txBody>
          <a:bodyPr anchorCtr="0" anchor="ctr" bIns="45700" lIns="91425" spcFirstLastPara="1" rIns="91425" wrap="square" tIns="45700">
            <a:normAutofit/>
          </a:bodyPr>
          <a:lstStyle/>
          <a:p>
            <a:pPr indent="-337820" lvl="0" marL="344170" rtl="0" algn="just">
              <a:lnSpc>
                <a:spcPct val="120000"/>
              </a:lnSpc>
              <a:spcBef>
                <a:spcPts val="0"/>
              </a:spcBef>
              <a:spcAft>
                <a:spcPts val="0"/>
              </a:spcAft>
              <a:buSzPts val="1700"/>
              <a:buChar char="▪"/>
            </a:pPr>
            <a:r>
              <a:rPr lang="en-US" sz="1900"/>
              <a:t>A fact is a truth that can be objectively verified by observation or experimentation. </a:t>
            </a:r>
            <a:endParaRPr sz="1900"/>
          </a:p>
          <a:p>
            <a:pPr indent="-337820" lvl="0" marL="344170" rtl="0" algn="just">
              <a:lnSpc>
                <a:spcPct val="120000"/>
              </a:lnSpc>
              <a:spcBef>
                <a:spcPts val="1600"/>
              </a:spcBef>
              <a:spcAft>
                <a:spcPts val="0"/>
              </a:spcAft>
              <a:buSzPts val="1700"/>
              <a:buChar char="▪"/>
            </a:pPr>
            <a:r>
              <a:rPr lang="en-US" sz="1900"/>
              <a:t>On the contrary, an opinion is something subjective, which cannot be objectively verified. </a:t>
            </a:r>
            <a:endParaRPr sz="1900"/>
          </a:p>
          <a:p>
            <a:pPr indent="-337820" lvl="0" marL="344170" rtl="0" algn="just">
              <a:lnSpc>
                <a:spcPct val="120000"/>
              </a:lnSpc>
              <a:spcBef>
                <a:spcPts val="1600"/>
              </a:spcBef>
              <a:spcAft>
                <a:spcPts val="0"/>
              </a:spcAft>
              <a:buSzPts val="1700"/>
              <a:buChar char="▪"/>
            </a:pPr>
            <a:r>
              <a:rPr lang="en-US" sz="1900"/>
              <a:t>Although science is mainly concerned with facts, opinions are also important. </a:t>
            </a:r>
            <a:endParaRPr sz="1900"/>
          </a:p>
          <a:p>
            <a:pPr indent="-337820" lvl="0" marL="344170" rtl="0" algn="just">
              <a:lnSpc>
                <a:spcPct val="120000"/>
              </a:lnSpc>
              <a:spcBef>
                <a:spcPts val="1600"/>
              </a:spcBef>
              <a:spcAft>
                <a:spcPts val="0"/>
              </a:spcAft>
              <a:buSzPts val="1700"/>
              <a:buChar char="▪"/>
            </a:pPr>
            <a:r>
              <a:rPr lang="en-US" sz="1900"/>
              <a:t>A discerning reader must make a distinction between the two to avoid confusion and misunderstanding. </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12e544232f5_0_443"/>
          <p:cNvSpPr txBox="1"/>
          <p:nvPr>
            <p:ph type="title"/>
          </p:nvPr>
        </p:nvSpPr>
        <p:spPr>
          <a:xfrm>
            <a:off x="2555208" y="431706"/>
            <a:ext cx="7958400" cy="10773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lang="en-US"/>
              <a:t>Find out the facts and opinions from the given statements.</a:t>
            </a:r>
            <a:endParaRPr/>
          </a:p>
        </p:txBody>
      </p:sp>
      <p:sp>
        <p:nvSpPr>
          <p:cNvPr id="423" name="Google Shape;423;g12e544232f5_0_443"/>
          <p:cNvSpPr txBox="1"/>
          <p:nvPr>
            <p:ph idx="1" type="body"/>
          </p:nvPr>
        </p:nvSpPr>
        <p:spPr>
          <a:xfrm>
            <a:off x="1924000" y="1717600"/>
            <a:ext cx="9220800" cy="4660800"/>
          </a:xfrm>
          <a:prstGeom prst="rect">
            <a:avLst/>
          </a:prstGeom>
          <a:noFill/>
          <a:ln>
            <a:noFill/>
          </a:ln>
        </p:spPr>
        <p:txBody>
          <a:bodyPr anchorCtr="0" anchor="ctr" bIns="45700" lIns="91425" spcFirstLastPara="1" rIns="91425" wrap="square" tIns="45700">
            <a:noAutofit/>
          </a:bodyPr>
          <a:lstStyle/>
          <a:p>
            <a:pPr indent="-342900" lvl="0" marL="457200" rtl="0" algn="just">
              <a:lnSpc>
                <a:spcPct val="150000"/>
              </a:lnSpc>
              <a:spcBef>
                <a:spcPts val="1600"/>
              </a:spcBef>
              <a:spcAft>
                <a:spcPts val="0"/>
              </a:spcAft>
              <a:buSzPts val="1800"/>
              <a:buChar char="▪"/>
            </a:pPr>
            <a:r>
              <a:rPr lang="en-US" sz="1800"/>
              <a:t>Nearly two-thirds of India’s population depends directly on agriculture for its livelihood.</a:t>
            </a:r>
            <a:endParaRPr sz="1800"/>
          </a:p>
          <a:p>
            <a:pPr indent="-342900" lvl="0" marL="457200" rtl="0" algn="l">
              <a:lnSpc>
                <a:spcPct val="150000"/>
              </a:lnSpc>
              <a:spcBef>
                <a:spcPts val="0"/>
              </a:spcBef>
              <a:spcAft>
                <a:spcPts val="0"/>
              </a:spcAft>
              <a:buSzPts val="1800"/>
              <a:buChar char="▪"/>
            </a:pPr>
            <a:r>
              <a:rPr lang="en-US" sz="1800"/>
              <a:t>The coming of multinational companies to India has boosted the Indian economy.</a:t>
            </a:r>
            <a:endParaRPr sz="1800"/>
          </a:p>
          <a:p>
            <a:pPr indent="-342900" lvl="0" marL="457200" rtl="0" algn="just">
              <a:lnSpc>
                <a:spcPct val="150000"/>
              </a:lnSpc>
              <a:spcBef>
                <a:spcPts val="0"/>
              </a:spcBef>
              <a:spcAft>
                <a:spcPts val="0"/>
              </a:spcAft>
              <a:buSzPts val="1800"/>
              <a:buChar char="▪"/>
            </a:pPr>
            <a:r>
              <a:rPr lang="en-US" sz="1800"/>
              <a:t>Several multinational companies have opened their offices in India.</a:t>
            </a:r>
            <a:endParaRPr sz="1800"/>
          </a:p>
          <a:p>
            <a:pPr indent="-342900" lvl="0" marL="457200" rtl="0" algn="just">
              <a:lnSpc>
                <a:spcPct val="150000"/>
              </a:lnSpc>
              <a:spcBef>
                <a:spcPts val="0"/>
              </a:spcBef>
              <a:spcAft>
                <a:spcPts val="0"/>
              </a:spcAft>
              <a:buSzPts val="1800"/>
              <a:buChar char="▪"/>
            </a:pPr>
            <a:r>
              <a:rPr lang="en-US" sz="1800"/>
              <a:t>India is an agricultural country.</a:t>
            </a:r>
            <a:endParaRPr sz="1800"/>
          </a:p>
          <a:p>
            <a:pPr indent="-342900" lvl="0" marL="457200" rtl="0" algn="just">
              <a:lnSpc>
                <a:spcPct val="150000"/>
              </a:lnSpc>
              <a:spcBef>
                <a:spcPts val="0"/>
              </a:spcBef>
              <a:spcAft>
                <a:spcPts val="0"/>
              </a:spcAft>
              <a:buSzPts val="1800"/>
              <a:buChar char="▪"/>
            </a:pPr>
            <a:r>
              <a:rPr lang="en-US" sz="1800"/>
              <a:t>The Government of India has reduced IIM fees.</a:t>
            </a:r>
            <a:endParaRPr sz="1800"/>
          </a:p>
          <a:p>
            <a:pPr indent="-342900" lvl="0" marL="457200" rtl="0" algn="l">
              <a:lnSpc>
                <a:spcPct val="150000"/>
              </a:lnSpc>
              <a:spcBef>
                <a:spcPts val="0"/>
              </a:spcBef>
              <a:spcAft>
                <a:spcPts val="0"/>
              </a:spcAft>
              <a:buSzPts val="1800"/>
              <a:buChar char="▪"/>
            </a:pPr>
            <a:r>
              <a:rPr lang="en-US" sz="1800"/>
              <a:t>India is a great country</a:t>
            </a:r>
            <a:endParaRPr sz="1800"/>
          </a:p>
          <a:p>
            <a:pPr indent="-342900" lvl="0" marL="457200" rtl="0" algn="l">
              <a:lnSpc>
                <a:spcPct val="150000"/>
              </a:lnSpc>
              <a:spcBef>
                <a:spcPts val="0"/>
              </a:spcBef>
              <a:spcAft>
                <a:spcPts val="0"/>
              </a:spcAft>
              <a:buSzPts val="1800"/>
              <a:buChar char="▪"/>
            </a:pPr>
            <a:r>
              <a:rPr lang="en-US" sz="1800"/>
              <a:t>Indian farmers are the best in the world.</a:t>
            </a:r>
            <a:endParaRPr sz="1800"/>
          </a:p>
          <a:p>
            <a:pPr indent="-342900" lvl="0" marL="457200" rtl="0" algn="l">
              <a:lnSpc>
                <a:spcPct val="150000"/>
              </a:lnSpc>
              <a:spcBef>
                <a:spcPts val="0"/>
              </a:spcBef>
              <a:spcAft>
                <a:spcPts val="0"/>
              </a:spcAft>
              <a:buSzPts val="1800"/>
              <a:buChar char="▪"/>
            </a:pPr>
            <a:r>
              <a:rPr lang="en-US" sz="1800"/>
              <a:t>Reduction of IIM fees by the government is a retrograde step.</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2"/>
          <p:cNvSpPr txBox="1"/>
          <p:nvPr>
            <p:ph type="title"/>
          </p:nvPr>
        </p:nvSpPr>
        <p:spPr>
          <a:xfrm>
            <a:off x="2274075" y="805825"/>
            <a:ext cx="8292300" cy="1078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Differences Between Facts and Opinions</a:t>
            </a:r>
            <a:endParaRPr/>
          </a:p>
        </p:txBody>
      </p:sp>
      <p:sp>
        <p:nvSpPr>
          <p:cNvPr id="429" name="Google Shape;429;p32"/>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980"/>
              <a:buNone/>
            </a:pPr>
            <a:r>
              <a:rPr lang="en-US"/>
              <a:t>Fact</a:t>
            </a:r>
            <a:endParaRPr/>
          </a:p>
        </p:txBody>
      </p:sp>
      <p:sp>
        <p:nvSpPr>
          <p:cNvPr id="430" name="Google Shape;430;p32"/>
          <p:cNvSpPr txBox="1"/>
          <p:nvPr>
            <p:ph idx="2" type="body"/>
          </p:nvPr>
        </p:nvSpPr>
        <p:spPr>
          <a:xfrm>
            <a:off x="1142800" y="2851325"/>
            <a:ext cx="4766100" cy="3790200"/>
          </a:xfrm>
          <a:prstGeom prst="rect">
            <a:avLst/>
          </a:prstGeom>
          <a:noFill/>
          <a:ln>
            <a:noFill/>
          </a:ln>
        </p:spPr>
        <p:txBody>
          <a:bodyPr anchorCtr="0" anchor="t" bIns="45700" lIns="91425" spcFirstLastPara="1" rIns="91425" wrap="square" tIns="45700">
            <a:normAutofit/>
          </a:bodyPr>
          <a:lstStyle/>
          <a:p>
            <a:pPr indent="-450850" lvl="0" marL="457200" rtl="0" algn="just">
              <a:lnSpc>
                <a:spcPct val="120000"/>
              </a:lnSpc>
              <a:spcBef>
                <a:spcPts val="0"/>
              </a:spcBef>
              <a:spcAft>
                <a:spcPts val="0"/>
              </a:spcAft>
              <a:buSzPts val="1700"/>
              <a:buAutoNum type="arabicPeriod"/>
            </a:pPr>
            <a:r>
              <a:rPr lang="en-US" sz="1900"/>
              <a:t>India is an agricultural country.</a:t>
            </a:r>
            <a:endParaRPr sz="1900"/>
          </a:p>
          <a:p>
            <a:pPr indent="-450850" lvl="0" marL="457200" rtl="0" algn="just">
              <a:lnSpc>
                <a:spcPct val="120000"/>
              </a:lnSpc>
              <a:spcBef>
                <a:spcPts val="1600"/>
              </a:spcBef>
              <a:spcAft>
                <a:spcPts val="0"/>
              </a:spcAft>
              <a:buSzPts val="1700"/>
              <a:buAutoNum type="arabicPeriod"/>
            </a:pPr>
            <a:r>
              <a:rPr lang="en-US" sz="1900"/>
              <a:t>Nearly two-thirds of India’s population depends directly on agriculture for its livelihood.</a:t>
            </a:r>
            <a:endParaRPr sz="1900"/>
          </a:p>
          <a:p>
            <a:pPr indent="-450850" lvl="0" marL="457200" rtl="0" algn="just">
              <a:lnSpc>
                <a:spcPct val="120000"/>
              </a:lnSpc>
              <a:spcBef>
                <a:spcPts val="1600"/>
              </a:spcBef>
              <a:spcAft>
                <a:spcPts val="0"/>
              </a:spcAft>
              <a:buSzPts val="1700"/>
              <a:buAutoNum type="arabicPeriod"/>
            </a:pPr>
            <a:r>
              <a:rPr lang="en-US" sz="1900"/>
              <a:t>Several multinational companies have opened their offices in India.</a:t>
            </a:r>
            <a:endParaRPr sz="1900"/>
          </a:p>
          <a:p>
            <a:pPr indent="-450850" lvl="0" marL="457200" rtl="0" algn="just">
              <a:lnSpc>
                <a:spcPct val="120000"/>
              </a:lnSpc>
              <a:spcBef>
                <a:spcPts val="1600"/>
              </a:spcBef>
              <a:spcAft>
                <a:spcPts val="0"/>
              </a:spcAft>
              <a:buSzPts val="1700"/>
              <a:buAutoNum type="arabicPeriod"/>
            </a:pPr>
            <a:r>
              <a:rPr lang="en-US" sz="1900"/>
              <a:t>The Government of India has reduced IIM fees.</a:t>
            </a:r>
            <a:endParaRPr sz="1900"/>
          </a:p>
        </p:txBody>
      </p:sp>
      <p:sp>
        <p:nvSpPr>
          <p:cNvPr id="431" name="Google Shape;431;p32"/>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980"/>
              <a:buNone/>
            </a:pPr>
            <a:r>
              <a:rPr lang="en-US"/>
              <a:t>Opinion</a:t>
            </a:r>
            <a:endParaRPr/>
          </a:p>
        </p:txBody>
      </p:sp>
      <p:sp>
        <p:nvSpPr>
          <p:cNvPr id="432" name="Google Shape;432;p32"/>
          <p:cNvSpPr txBox="1"/>
          <p:nvPr>
            <p:ph idx="4" type="body"/>
          </p:nvPr>
        </p:nvSpPr>
        <p:spPr>
          <a:xfrm>
            <a:off x="6392450" y="2851325"/>
            <a:ext cx="4173900" cy="3684300"/>
          </a:xfrm>
          <a:prstGeom prst="rect">
            <a:avLst/>
          </a:prstGeom>
          <a:noFill/>
          <a:ln>
            <a:noFill/>
          </a:ln>
        </p:spPr>
        <p:txBody>
          <a:bodyPr anchorCtr="0" anchor="t" bIns="45700" lIns="91425" spcFirstLastPara="1" rIns="91425" wrap="square" tIns="45700">
            <a:normAutofit/>
          </a:bodyPr>
          <a:lstStyle/>
          <a:p>
            <a:pPr indent="-450850" lvl="0" marL="457200" rtl="0" algn="l">
              <a:lnSpc>
                <a:spcPct val="120000"/>
              </a:lnSpc>
              <a:spcBef>
                <a:spcPts val="0"/>
              </a:spcBef>
              <a:spcAft>
                <a:spcPts val="0"/>
              </a:spcAft>
              <a:buSzPts val="1700"/>
              <a:buAutoNum type="arabicPeriod"/>
            </a:pPr>
            <a:r>
              <a:rPr lang="en-US" sz="1900"/>
              <a:t>India is a great country</a:t>
            </a:r>
            <a:endParaRPr sz="1900"/>
          </a:p>
          <a:p>
            <a:pPr indent="-450850" lvl="0" marL="457200" rtl="0" algn="l">
              <a:lnSpc>
                <a:spcPct val="120000"/>
              </a:lnSpc>
              <a:spcBef>
                <a:spcPts val="1600"/>
              </a:spcBef>
              <a:spcAft>
                <a:spcPts val="0"/>
              </a:spcAft>
              <a:buSzPts val="1700"/>
              <a:buAutoNum type="arabicPeriod"/>
            </a:pPr>
            <a:r>
              <a:rPr lang="en-US" sz="1900"/>
              <a:t>Indian farmers are the best in the world.</a:t>
            </a:r>
            <a:endParaRPr sz="1900"/>
          </a:p>
          <a:p>
            <a:pPr indent="-450850" lvl="0" marL="457200" rtl="0" algn="l">
              <a:lnSpc>
                <a:spcPct val="120000"/>
              </a:lnSpc>
              <a:spcBef>
                <a:spcPts val="1600"/>
              </a:spcBef>
              <a:spcAft>
                <a:spcPts val="0"/>
              </a:spcAft>
              <a:buSzPts val="1700"/>
              <a:buAutoNum type="arabicPeriod"/>
            </a:pPr>
            <a:r>
              <a:rPr lang="en-US" sz="1900"/>
              <a:t>The coming of multinational companies to India has boosted the Indian economy</a:t>
            </a:r>
            <a:endParaRPr sz="1900"/>
          </a:p>
          <a:p>
            <a:pPr indent="-450850" lvl="0" marL="457200" rtl="0" algn="l">
              <a:lnSpc>
                <a:spcPct val="120000"/>
              </a:lnSpc>
              <a:spcBef>
                <a:spcPts val="1600"/>
              </a:spcBef>
              <a:spcAft>
                <a:spcPts val="0"/>
              </a:spcAft>
              <a:buSzPts val="1700"/>
              <a:buAutoNum type="arabicPeriod"/>
            </a:pPr>
            <a:r>
              <a:rPr lang="en-US" sz="1900"/>
              <a:t>Reduction of IIM fees by the government is a retrograde step.</a:t>
            </a: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type="title"/>
          </p:nvPr>
        </p:nvSpPr>
        <p:spPr>
          <a:xfrm>
            <a:off x="2453125" y="808050"/>
            <a:ext cx="81171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b="1" lang="en-US"/>
              <a:t>Understanding Topic and Argument</a:t>
            </a:r>
            <a:endParaRPr/>
          </a:p>
          <a:p>
            <a:pPr indent="0" lvl="0" marL="0" rtl="0" algn="l">
              <a:lnSpc>
                <a:spcPct val="90000"/>
              </a:lnSpc>
              <a:spcBef>
                <a:spcPts val="0"/>
              </a:spcBef>
              <a:spcAft>
                <a:spcPts val="0"/>
              </a:spcAft>
              <a:buClr>
                <a:schemeClr val="lt1"/>
              </a:buClr>
              <a:buSzPts val="3400"/>
              <a:buFont typeface="Arial"/>
              <a:buNone/>
            </a:pPr>
            <a:r>
              <a:t/>
            </a:r>
            <a:endParaRPr/>
          </a:p>
        </p:txBody>
      </p:sp>
      <p:sp>
        <p:nvSpPr>
          <p:cNvPr id="438" name="Google Shape;438;p33"/>
          <p:cNvSpPr txBox="1"/>
          <p:nvPr>
            <p:ph idx="1" type="body"/>
          </p:nvPr>
        </p:nvSpPr>
        <p:spPr>
          <a:xfrm>
            <a:off x="2130825" y="2052125"/>
            <a:ext cx="7806900" cy="3997800"/>
          </a:xfrm>
          <a:prstGeom prst="rect">
            <a:avLst/>
          </a:prstGeom>
          <a:noFill/>
          <a:ln>
            <a:noFill/>
          </a:ln>
        </p:spPr>
        <p:txBody>
          <a:bodyPr anchorCtr="0" anchor="ctr" bIns="45700" lIns="91425" spcFirstLastPara="1" rIns="91425" wrap="square" tIns="45700">
            <a:normAutofit/>
          </a:bodyPr>
          <a:lstStyle/>
          <a:p>
            <a:pPr indent="-331470" lvl="0" marL="344170" rtl="0" algn="just">
              <a:lnSpc>
                <a:spcPct val="120000"/>
              </a:lnSpc>
              <a:spcBef>
                <a:spcPts val="0"/>
              </a:spcBef>
              <a:spcAft>
                <a:spcPts val="0"/>
              </a:spcAft>
              <a:buSzPts val="1690"/>
              <a:buChar char="▪"/>
            </a:pPr>
            <a:r>
              <a:rPr lang="en-US" sz="1900"/>
              <a:t>The </a:t>
            </a:r>
            <a:r>
              <a:rPr b="1" lang="en-US" sz="1900"/>
              <a:t>topic </a:t>
            </a:r>
            <a:r>
              <a:rPr lang="en-US" sz="1900"/>
              <a:t>of a passage is what the passage is about. </a:t>
            </a:r>
            <a:endParaRPr sz="1900"/>
          </a:p>
          <a:p>
            <a:pPr indent="-331470" lvl="0" marL="344170" rtl="0" algn="just">
              <a:lnSpc>
                <a:spcPct val="120000"/>
              </a:lnSpc>
              <a:spcBef>
                <a:spcPts val="0"/>
              </a:spcBef>
              <a:spcAft>
                <a:spcPts val="0"/>
              </a:spcAft>
              <a:buSzPts val="1690"/>
              <a:buChar char="▪"/>
            </a:pPr>
            <a:r>
              <a:rPr lang="en-US" sz="1900"/>
              <a:t>The </a:t>
            </a:r>
            <a:r>
              <a:rPr b="1" lang="en-US" sz="1900"/>
              <a:t>argument</a:t>
            </a:r>
            <a:r>
              <a:rPr lang="en-US" sz="1900"/>
              <a:t> of a passage is the author's point of view about the topic. </a:t>
            </a:r>
            <a:endParaRPr sz="1900"/>
          </a:p>
          <a:p>
            <a:pPr indent="-331470" lvl="0" marL="344170" rtl="0" algn="just">
              <a:lnSpc>
                <a:spcPct val="120000"/>
              </a:lnSpc>
              <a:spcBef>
                <a:spcPts val="1600"/>
              </a:spcBef>
              <a:spcAft>
                <a:spcPts val="0"/>
              </a:spcAft>
              <a:buSzPts val="1690"/>
              <a:buChar char="▪"/>
            </a:pPr>
            <a:r>
              <a:rPr lang="en-US" sz="1900"/>
              <a:t>The argument is sometimes also called the main claim or the thesis. The argument will be something debatable - if you can't argue the other side of the issue, it isn't an argument.</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4"/>
          <p:cNvSpPr txBox="1"/>
          <p:nvPr>
            <p:ph type="title"/>
          </p:nvPr>
        </p:nvSpPr>
        <p:spPr>
          <a:xfrm>
            <a:off x="2238251" y="808050"/>
            <a:ext cx="83319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b="1" lang="en-US"/>
              <a:t>Understanding Topic and Argument</a:t>
            </a:r>
            <a:endParaRPr/>
          </a:p>
          <a:p>
            <a:pPr indent="0" lvl="0" marL="0" rtl="0" algn="l">
              <a:lnSpc>
                <a:spcPct val="90000"/>
              </a:lnSpc>
              <a:spcBef>
                <a:spcPts val="0"/>
              </a:spcBef>
              <a:spcAft>
                <a:spcPts val="0"/>
              </a:spcAft>
              <a:buClr>
                <a:schemeClr val="lt1"/>
              </a:buClr>
              <a:buSzPts val="3400"/>
              <a:buFont typeface="Arial"/>
              <a:buNone/>
            </a:pPr>
            <a:r>
              <a:t/>
            </a:r>
            <a:endParaRPr/>
          </a:p>
        </p:txBody>
      </p:sp>
      <p:sp>
        <p:nvSpPr>
          <p:cNvPr id="444" name="Google Shape;444;p34"/>
          <p:cNvSpPr txBox="1"/>
          <p:nvPr>
            <p:ph idx="1" type="body"/>
          </p:nvPr>
        </p:nvSpPr>
        <p:spPr>
          <a:xfrm>
            <a:off x="2238250" y="2052125"/>
            <a:ext cx="8935200" cy="4400400"/>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1800"/>
              <a:buNone/>
            </a:pPr>
            <a:r>
              <a:rPr lang="en-US" sz="1900"/>
              <a:t>Passages on the same topic can make different arguments. For example, imagine three passages all on the topic of global warming:</a:t>
            </a:r>
            <a:endParaRPr sz="1900"/>
          </a:p>
          <a:p>
            <a:pPr indent="-450850" lvl="0" marL="457200" rtl="0" algn="just">
              <a:lnSpc>
                <a:spcPct val="120000"/>
              </a:lnSpc>
              <a:spcBef>
                <a:spcPts val="1600"/>
              </a:spcBef>
              <a:spcAft>
                <a:spcPts val="0"/>
              </a:spcAft>
              <a:buSzPts val="1700"/>
              <a:buAutoNum type="arabicPeriod"/>
            </a:pPr>
            <a:r>
              <a:rPr lang="en-US" sz="1900"/>
              <a:t>Passage one argues that it does exist and is caused by human activities.</a:t>
            </a:r>
            <a:endParaRPr sz="1900"/>
          </a:p>
          <a:p>
            <a:pPr indent="-450850" lvl="0" marL="457200" rtl="0" algn="just">
              <a:lnSpc>
                <a:spcPct val="120000"/>
              </a:lnSpc>
              <a:spcBef>
                <a:spcPts val="1600"/>
              </a:spcBef>
              <a:spcAft>
                <a:spcPts val="0"/>
              </a:spcAft>
              <a:buSzPts val="1700"/>
              <a:buAutoNum type="arabicPeriod"/>
            </a:pPr>
            <a:r>
              <a:rPr lang="en-US" sz="1900"/>
              <a:t>Passage two argues that it does exist, but is not caused by human activities.</a:t>
            </a:r>
            <a:endParaRPr sz="1900"/>
          </a:p>
          <a:p>
            <a:pPr indent="-450850" lvl="0" marL="457200" rtl="0" algn="just">
              <a:lnSpc>
                <a:spcPct val="120000"/>
              </a:lnSpc>
              <a:spcBef>
                <a:spcPts val="1600"/>
              </a:spcBef>
              <a:spcAft>
                <a:spcPts val="0"/>
              </a:spcAft>
              <a:buSzPts val="1700"/>
              <a:buAutoNum type="arabicPeriod"/>
            </a:pPr>
            <a:r>
              <a:rPr lang="en-US" sz="1900"/>
              <a:t>Passage three argues that it doesn't exist at all.</a:t>
            </a:r>
            <a:endParaRPr sz="1900"/>
          </a:p>
          <a:p>
            <a:pPr indent="0" lvl="0" marL="0" rtl="0" algn="just">
              <a:lnSpc>
                <a:spcPct val="120000"/>
              </a:lnSpc>
              <a:spcBef>
                <a:spcPts val="1600"/>
              </a:spcBef>
              <a:spcAft>
                <a:spcPts val="0"/>
              </a:spcAft>
              <a:buSzPts val="1800"/>
              <a:buNone/>
            </a:pPr>
            <a:r>
              <a:rPr lang="en-US" sz="1900"/>
              <a:t>Same topic; different arguments.</a:t>
            </a:r>
            <a:endParaRPr sz="1900"/>
          </a:p>
          <a:p>
            <a:pPr indent="-229870" lvl="0" marL="344170" rtl="0" algn="just">
              <a:lnSpc>
                <a:spcPct val="120000"/>
              </a:lnSpc>
              <a:spcBef>
                <a:spcPts val="1600"/>
              </a:spcBef>
              <a:spcAft>
                <a:spcPts val="0"/>
              </a:spcAft>
              <a:buSzPts val="1800"/>
              <a:buNone/>
            </a:pPr>
            <a:r>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type="title"/>
          </p:nvPr>
        </p:nvSpPr>
        <p:spPr>
          <a:xfrm>
            <a:off x="2363600" y="808050"/>
            <a:ext cx="8206500" cy="875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THE SQ3R METHOD</a:t>
            </a:r>
            <a:endParaRPr/>
          </a:p>
        </p:txBody>
      </p:sp>
      <p:sp>
        <p:nvSpPr>
          <p:cNvPr id="450" name="Google Shape;450;p38"/>
          <p:cNvSpPr txBox="1"/>
          <p:nvPr>
            <p:ph idx="1" type="body"/>
          </p:nvPr>
        </p:nvSpPr>
        <p:spPr>
          <a:xfrm>
            <a:off x="2363600" y="2052125"/>
            <a:ext cx="7932300" cy="3997800"/>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1800"/>
              <a:buNone/>
            </a:pPr>
            <a:r>
              <a:rPr lang="en-US" sz="1900"/>
              <a:t>The SQ3R method was put together by Francis Robinson in 1970 as an active and effective method of reading. It is one of the methods best known for reading faster and retaining more. SQ3R stands for the steps in reading: survey, question, read, recite, review. The following are the steps in detail.</a:t>
            </a:r>
            <a:endParaRPr sz="1900"/>
          </a:p>
          <a:p>
            <a:pPr indent="0" lvl="0" marL="0" rtl="0" algn="just">
              <a:lnSpc>
                <a:spcPct val="120000"/>
              </a:lnSpc>
              <a:spcBef>
                <a:spcPts val="1600"/>
              </a:spcBef>
              <a:spcAft>
                <a:spcPts val="0"/>
              </a:spcAft>
              <a:buSzPts val="1800"/>
              <a:buNone/>
            </a:pPr>
            <a:r>
              <a:rPr lang="en-US" sz="1900">
                <a:solidFill>
                  <a:srgbClr val="FFC000"/>
                </a:solidFill>
              </a:rPr>
              <a:t>Survey</a:t>
            </a:r>
            <a:endParaRPr sz="1900">
              <a:solidFill>
                <a:srgbClr val="FFC000"/>
              </a:solidFill>
            </a:endParaRPr>
          </a:p>
          <a:p>
            <a:pPr indent="0" lvl="0" marL="0" rtl="0" algn="just">
              <a:lnSpc>
                <a:spcPct val="120000"/>
              </a:lnSpc>
              <a:spcBef>
                <a:spcPts val="1600"/>
              </a:spcBef>
              <a:spcAft>
                <a:spcPts val="0"/>
              </a:spcAft>
              <a:buSzPts val="1800"/>
              <a:buNone/>
            </a:pPr>
            <a:r>
              <a:rPr lang="en-US" sz="1900"/>
              <a:t>Before reading, survey the material. Look through the main and the sub-headings and try to get an overview. Skim the sections and read the final summary paragraph to get an idea of what the chapter is about. Pay attention to introductory and summary paragraphs and references.</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9"/>
          <p:cNvSpPr txBox="1"/>
          <p:nvPr>
            <p:ph type="title"/>
          </p:nvPr>
        </p:nvSpPr>
        <p:spPr>
          <a:xfrm>
            <a:off x="2417300" y="808050"/>
            <a:ext cx="8152800" cy="83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THE SQ3R METHOD</a:t>
            </a:r>
            <a:endParaRPr/>
          </a:p>
        </p:txBody>
      </p:sp>
      <p:sp>
        <p:nvSpPr>
          <p:cNvPr id="456" name="Google Shape;456;p39"/>
          <p:cNvSpPr txBox="1"/>
          <p:nvPr>
            <p:ph idx="1" type="body"/>
          </p:nvPr>
        </p:nvSpPr>
        <p:spPr>
          <a:xfrm>
            <a:off x="1736875" y="1647450"/>
            <a:ext cx="9221700" cy="4780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350"/>
              <a:buNone/>
            </a:pPr>
            <a:r>
              <a:rPr lang="en-US" sz="1700">
                <a:solidFill>
                  <a:srgbClr val="FFC000"/>
                </a:solidFill>
              </a:rPr>
              <a:t>Question</a:t>
            </a:r>
            <a:endParaRPr sz="1700">
              <a:solidFill>
                <a:srgbClr val="FFC000"/>
              </a:solidFill>
            </a:endParaRPr>
          </a:p>
          <a:p>
            <a:pPr indent="0" lvl="0" marL="0" rtl="0" algn="l">
              <a:lnSpc>
                <a:spcPct val="70000"/>
              </a:lnSpc>
              <a:spcBef>
                <a:spcPts val="1600"/>
              </a:spcBef>
              <a:spcAft>
                <a:spcPts val="0"/>
              </a:spcAft>
              <a:buSzPts val="1350"/>
              <a:buNone/>
            </a:pPr>
            <a:r>
              <a:rPr lang="en-US" sz="1700"/>
              <a:t>Ask yourself what this chapter is about: What is the question the reading material is trying to </a:t>
            </a:r>
            <a:endParaRPr sz="1700"/>
          </a:p>
          <a:p>
            <a:pPr indent="0" lvl="0" marL="0" rtl="0" algn="l">
              <a:lnSpc>
                <a:spcPct val="70000"/>
              </a:lnSpc>
              <a:spcBef>
                <a:spcPts val="1600"/>
              </a:spcBef>
              <a:spcAft>
                <a:spcPts val="0"/>
              </a:spcAft>
              <a:buSzPts val="1350"/>
              <a:buNone/>
            </a:pPr>
            <a:r>
              <a:rPr lang="en-US" sz="1700"/>
              <a:t>answer? Repeat this process with each subsequent section, turning each heading into a ques-</a:t>
            </a:r>
            <a:endParaRPr sz="1700"/>
          </a:p>
          <a:p>
            <a:pPr indent="0" lvl="0" marL="0" rtl="0" algn="l">
              <a:lnSpc>
                <a:spcPct val="70000"/>
              </a:lnSpc>
              <a:spcBef>
                <a:spcPts val="1600"/>
              </a:spcBef>
              <a:spcAft>
                <a:spcPts val="0"/>
              </a:spcAft>
              <a:buSzPts val="1350"/>
              <a:buNone/>
            </a:pPr>
            <a:r>
              <a:rPr lang="en-US" sz="1700"/>
              <a:t>tion. Asking questions focuses your concentration on what you need to learn or get out of </a:t>
            </a:r>
            <a:endParaRPr sz="1700"/>
          </a:p>
          <a:p>
            <a:pPr indent="0" lvl="0" marL="0" rtl="0" algn="l">
              <a:lnSpc>
                <a:spcPct val="70000"/>
              </a:lnSpc>
              <a:spcBef>
                <a:spcPts val="1600"/>
              </a:spcBef>
              <a:spcAft>
                <a:spcPts val="0"/>
              </a:spcAft>
              <a:buSzPts val="1350"/>
              <a:buNone/>
            </a:pPr>
            <a:r>
              <a:rPr lang="en-US" sz="1700"/>
              <a:t>your reading. This step requires conscious effort that it leads to active reading, the best way </a:t>
            </a:r>
            <a:endParaRPr sz="1700"/>
          </a:p>
          <a:p>
            <a:pPr indent="0" lvl="0" marL="0" rtl="0" algn="l">
              <a:lnSpc>
                <a:spcPct val="70000"/>
              </a:lnSpc>
              <a:spcBef>
                <a:spcPts val="1600"/>
              </a:spcBef>
              <a:spcAft>
                <a:spcPts val="0"/>
              </a:spcAft>
              <a:buSzPts val="1350"/>
              <a:buNone/>
            </a:pPr>
            <a:r>
              <a:rPr lang="en-US" sz="1700"/>
              <a:t>to retain written material.</a:t>
            </a:r>
            <a:endParaRPr sz="1700"/>
          </a:p>
          <a:p>
            <a:pPr indent="0" lvl="0" marL="0" rtl="0" algn="l">
              <a:lnSpc>
                <a:spcPct val="70000"/>
              </a:lnSpc>
              <a:spcBef>
                <a:spcPts val="1600"/>
              </a:spcBef>
              <a:spcAft>
                <a:spcPts val="0"/>
              </a:spcAft>
              <a:buSzPts val="1350"/>
              <a:buNone/>
            </a:pPr>
            <a:r>
              <a:rPr lang="en-US" sz="1700">
                <a:solidFill>
                  <a:srgbClr val="FFC000"/>
                </a:solidFill>
              </a:rPr>
              <a:t>Read</a:t>
            </a:r>
            <a:endParaRPr sz="1700">
              <a:solidFill>
                <a:srgbClr val="FFC000"/>
              </a:solidFill>
            </a:endParaRPr>
          </a:p>
          <a:p>
            <a:pPr indent="0" lvl="0" marL="0" rtl="0" algn="l">
              <a:lnSpc>
                <a:spcPct val="70000"/>
              </a:lnSpc>
              <a:spcBef>
                <a:spcPts val="1600"/>
              </a:spcBef>
              <a:spcAft>
                <a:spcPts val="0"/>
              </a:spcAft>
              <a:buSzPts val="1350"/>
              <a:buNone/>
            </a:pPr>
            <a:r>
              <a:rPr lang="en-US" sz="1700"/>
              <a:t>Read one section at a time, looking for the answer to the question proposed by the heading. </a:t>
            </a:r>
            <a:endParaRPr sz="1700"/>
          </a:p>
          <a:p>
            <a:pPr indent="0" lvl="0" marL="0" rtl="0" algn="l">
              <a:lnSpc>
                <a:spcPct val="70000"/>
              </a:lnSpc>
              <a:spcBef>
                <a:spcPts val="1600"/>
              </a:spcBef>
              <a:spcAft>
                <a:spcPts val="0"/>
              </a:spcAft>
              <a:buSzPts val="1350"/>
              <a:buNone/>
            </a:pPr>
            <a:r>
              <a:rPr lang="en-US" sz="1700"/>
              <a:t>This is active reading and requires concentration. If you finish the section and have not an-</a:t>
            </a:r>
            <a:endParaRPr sz="1700"/>
          </a:p>
          <a:p>
            <a:pPr indent="0" lvl="0" marL="0" rtl="0" algn="l">
              <a:lnSpc>
                <a:spcPct val="70000"/>
              </a:lnSpc>
              <a:spcBef>
                <a:spcPts val="1600"/>
              </a:spcBef>
              <a:spcAft>
                <a:spcPts val="0"/>
              </a:spcAft>
              <a:buSzPts val="1350"/>
              <a:buNone/>
            </a:pPr>
            <a:r>
              <a:rPr lang="en-US" sz="1700"/>
              <a:t>swered the question, reread it. Think while reading. Consider what the author is trying to say, </a:t>
            </a:r>
            <a:endParaRPr sz="1700"/>
          </a:p>
          <a:p>
            <a:pPr indent="0" lvl="0" marL="0" rtl="0" algn="l">
              <a:lnSpc>
                <a:spcPct val="70000"/>
              </a:lnSpc>
              <a:spcBef>
                <a:spcPts val="1600"/>
              </a:spcBef>
              <a:spcAft>
                <a:spcPts val="0"/>
              </a:spcAft>
              <a:buSzPts val="1350"/>
              <a:buNone/>
            </a:pPr>
            <a:r>
              <a:rPr lang="en-US" sz="1700"/>
              <a:t>and think about how you can use that information.</a:t>
            </a:r>
            <a:endParaRPr sz="17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0"/>
          <p:cNvSpPr txBox="1"/>
          <p:nvPr>
            <p:ph type="title"/>
          </p:nvPr>
        </p:nvSpPr>
        <p:spPr>
          <a:xfrm>
            <a:off x="2291975" y="808050"/>
            <a:ext cx="8278200" cy="839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THE SQ3R METHOD</a:t>
            </a:r>
            <a:endParaRPr/>
          </a:p>
        </p:txBody>
      </p:sp>
      <p:sp>
        <p:nvSpPr>
          <p:cNvPr id="462" name="Google Shape;462;p40"/>
          <p:cNvSpPr txBox="1"/>
          <p:nvPr>
            <p:ph idx="1" type="body"/>
          </p:nvPr>
        </p:nvSpPr>
        <p:spPr>
          <a:xfrm>
            <a:off x="2291975" y="1754800"/>
            <a:ext cx="8379900" cy="45123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SzPts val="1620"/>
              <a:buNone/>
            </a:pPr>
            <a:r>
              <a:rPr lang="en-US" sz="1900">
                <a:solidFill>
                  <a:srgbClr val="FFC000"/>
                </a:solidFill>
              </a:rPr>
              <a:t>Recite</a:t>
            </a:r>
            <a:endParaRPr sz="1900">
              <a:solidFill>
                <a:srgbClr val="FFC000"/>
              </a:solidFill>
            </a:endParaRPr>
          </a:p>
          <a:p>
            <a:pPr indent="0" lvl="0" marL="0" rtl="0" algn="just">
              <a:lnSpc>
                <a:spcPct val="100000"/>
              </a:lnSpc>
              <a:spcBef>
                <a:spcPts val="1600"/>
              </a:spcBef>
              <a:spcAft>
                <a:spcPts val="0"/>
              </a:spcAft>
              <a:buSzPts val="1620"/>
              <a:buNone/>
            </a:pPr>
            <a:r>
              <a:rPr lang="en-US" sz="1900"/>
              <a:t>Once you have read an initial section, write down (sometimes in the margins of the book itself) a key phrase that sums up the major point of the section and answers the question. Here, it is important to use your own words, and make your own connections. Research shows that we remember our own (active) connections better than the ones already provided. At this stage, writing down the answers to your questions helps in retaining and consolidating your understanding.</a:t>
            </a:r>
            <a:endParaRPr sz="1900"/>
          </a:p>
          <a:p>
            <a:pPr indent="0" lvl="0" marL="0" rtl="0" algn="just">
              <a:lnSpc>
                <a:spcPct val="100000"/>
              </a:lnSpc>
              <a:spcBef>
                <a:spcPts val="1600"/>
              </a:spcBef>
              <a:spcAft>
                <a:spcPts val="0"/>
              </a:spcAft>
              <a:buSzPts val="1620"/>
              <a:buNone/>
            </a:pPr>
            <a:r>
              <a:rPr lang="en-US" sz="1900">
                <a:solidFill>
                  <a:srgbClr val="FFC000"/>
                </a:solidFill>
              </a:rPr>
              <a:t>Review</a:t>
            </a:r>
            <a:endParaRPr sz="1900">
              <a:solidFill>
                <a:srgbClr val="FFC000"/>
              </a:solidFill>
            </a:endParaRPr>
          </a:p>
          <a:p>
            <a:pPr indent="0" lvl="0" marL="0" rtl="0" algn="just">
              <a:lnSpc>
                <a:spcPct val="100000"/>
              </a:lnSpc>
              <a:spcBef>
                <a:spcPts val="1600"/>
              </a:spcBef>
              <a:spcAft>
                <a:spcPts val="0"/>
              </a:spcAft>
              <a:buSzPts val="1620"/>
              <a:buNone/>
            </a:pPr>
            <a:r>
              <a:rPr lang="en-US" sz="1900"/>
              <a:t>After reading the entire material, again ask yourself the questions that you have identified right at the beginning. Review your notes for an overview of the chapter. Consider how it fits with what you already know. Think of the significance it has in your general learning scheme.</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41"/>
          <p:cNvPicPr preferRelativeResize="0"/>
          <p:nvPr/>
        </p:nvPicPr>
        <p:blipFill rotWithShape="1">
          <a:blip r:embed="rId3">
            <a:alphaModFix/>
          </a:blip>
          <a:srcRect b="0" l="0" r="0" t="0"/>
          <a:stretch/>
        </p:blipFill>
        <p:spPr>
          <a:xfrm>
            <a:off x="917863" y="789191"/>
            <a:ext cx="10449591" cy="52796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
          <p:cNvSpPr txBox="1"/>
          <p:nvPr>
            <p:ph type="title"/>
          </p:nvPr>
        </p:nvSpPr>
        <p:spPr>
          <a:xfrm>
            <a:off x="2611808" y="808056"/>
            <a:ext cx="7958331" cy="392296"/>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060"/>
              <a:buFont typeface="Arial"/>
              <a:buNone/>
            </a:pPr>
            <a:r>
              <a:rPr lang="en-US" sz="3060"/>
              <a:t>Types of reading</a:t>
            </a:r>
            <a:endParaRPr sz="3060"/>
          </a:p>
        </p:txBody>
      </p:sp>
      <p:sp>
        <p:nvSpPr>
          <p:cNvPr id="255" name="Google Shape;255;p4"/>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p>
            <a:pPr indent="-230188" lvl="0" marL="344488" rtl="0" algn="l">
              <a:lnSpc>
                <a:spcPct val="120000"/>
              </a:lnSpc>
              <a:spcBef>
                <a:spcPts val="0"/>
              </a:spcBef>
              <a:spcAft>
                <a:spcPts val="0"/>
              </a:spcAft>
              <a:buSzPts val="1800"/>
              <a:buNone/>
            </a:pPr>
            <a:r>
              <a:t/>
            </a:r>
            <a:endParaRPr/>
          </a:p>
        </p:txBody>
      </p:sp>
      <p:pic>
        <p:nvPicPr>
          <p:cNvPr id="256" name="Google Shape;256;p4"/>
          <p:cNvPicPr preferRelativeResize="0"/>
          <p:nvPr/>
        </p:nvPicPr>
        <p:blipFill rotWithShape="1">
          <a:blip r:embed="rId3">
            <a:alphaModFix/>
          </a:blip>
          <a:srcRect b="0" l="0" r="0" t="0"/>
          <a:stretch/>
        </p:blipFill>
        <p:spPr>
          <a:xfrm>
            <a:off x="931685" y="1865173"/>
            <a:ext cx="10458400" cy="4992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42"/>
          <p:cNvPicPr preferRelativeResize="0"/>
          <p:nvPr/>
        </p:nvPicPr>
        <p:blipFill rotWithShape="1">
          <a:blip r:embed="rId3">
            <a:alphaModFix/>
          </a:blip>
          <a:srcRect b="0" l="0" r="0" t="0"/>
          <a:stretch/>
        </p:blipFill>
        <p:spPr>
          <a:xfrm>
            <a:off x="987136" y="814492"/>
            <a:ext cx="10373590" cy="522901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43"/>
          <p:cNvPicPr preferRelativeResize="0"/>
          <p:nvPr/>
        </p:nvPicPr>
        <p:blipFill rotWithShape="1">
          <a:blip r:embed="rId3">
            <a:alphaModFix/>
          </a:blip>
          <a:srcRect b="0" l="0" r="0" t="0"/>
          <a:stretch/>
        </p:blipFill>
        <p:spPr>
          <a:xfrm>
            <a:off x="1021768" y="-2"/>
            <a:ext cx="10430250" cy="5296103"/>
          </a:xfrm>
          <a:prstGeom prst="rect">
            <a:avLst/>
          </a:prstGeom>
          <a:noFill/>
          <a:ln>
            <a:noFill/>
          </a:ln>
        </p:spPr>
      </p:pic>
      <p:sp>
        <p:nvSpPr>
          <p:cNvPr id="478" name="Google Shape;478;p43"/>
          <p:cNvSpPr txBox="1"/>
          <p:nvPr/>
        </p:nvSpPr>
        <p:spPr>
          <a:xfrm>
            <a:off x="6893825" y="2758400"/>
            <a:ext cx="3000000" cy="2537700"/>
          </a:xfrm>
          <a:prstGeom prst="rect">
            <a:avLst/>
          </a:prstGeom>
          <a:noFill/>
          <a:ln>
            <a:noFill/>
          </a:ln>
        </p:spPr>
        <p:txBody>
          <a:bodyPr anchorCtr="0" anchor="t" bIns="91425" lIns="91425" spcFirstLastPara="1" rIns="91425" wrap="square" tIns="91425">
            <a:spAutoFit/>
          </a:bodyPr>
          <a:lstStyle/>
          <a:p>
            <a:pPr indent="0" lvl="0" marL="0" marR="0" rtl="0" algn="l">
              <a:lnSpc>
                <a:spcPct val="14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F"/>
                </a:highlight>
                <a:latin typeface="Arial"/>
                <a:ea typeface="Arial"/>
                <a:cs typeface="Arial"/>
                <a:sym typeface="Arial"/>
              </a:rPr>
              <a:t>Q. This passage best supports the statement that</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2300"/>
              </a:spcBef>
              <a:spcAft>
                <a:spcPts val="0"/>
              </a:spcAft>
              <a:buClr>
                <a:schemeClr val="dk1"/>
              </a:buClr>
              <a:buSzPts val="1400"/>
              <a:buFont typeface="Arial"/>
              <a:buChar char="●"/>
            </a:pPr>
            <a:r>
              <a:rPr b="0" i="0" lang="en-US" sz="1400" u="none" cap="none" strike="noStrike">
                <a:solidFill>
                  <a:schemeClr val="dk1"/>
                </a:solidFill>
                <a:highlight>
                  <a:srgbClr val="FFFFFF"/>
                </a:highlight>
                <a:latin typeface="Arial"/>
                <a:ea typeface="Arial"/>
                <a:cs typeface="Arial"/>
                <a:sym typeface="Arial"/>
              </a:rPr>
              <a:t>a)all animals hibernate to some degree.</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highlight>
                  <a:srgbClr val="FFFFFF"/>
                </a:highlight>
                <a:latin typeface="Arial"/>
                <a:ea typeface="Arial"/>
                <a:cs typeface="Arial"/>
                <a:sym typeface="Arial"/>
              </a:rPr>
              <a:t>b)food is scarce in the winter.</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highlight>
                  <a:srgbClr val="FFFFFF"/>
                </a:highlight>
                <a:latin typeface="Arial"/>
                <a:ea typeface="Arial"/>
                <a:cs typeface="Arial"/>
                <a:sym typeface="Arial"/>
              </a:rPr>
              <a:t>c)hibernation is very different from normal sleep.</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highlight>
                  <a:srgbClr val="FFFFFF"/>
                </a:highlight>
                <a:latin typeface="Arial"/>
                <a:ea typeface="Arial"/>
                <a:cs typeface="Arial"/>
                <a:sym typeface="Arial"/>
              </a:rPr>
              <a:t>d)bears hibernate every year.</a:t>
            </a:r>
            <a:endParaRPr b="0" i="0" sz="14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12e544232f5_0_171"/>
          <p:cNvSpPr txBox="1"/>
          <p:nvPr>
            <p:ph type="title"/>
          </p:nvPr>
        </p:nvSpPr>
        <p:spPr>
          <a:xfrm>
            <a:off x="2653625" y="410802"/>
            <a:ext cx="7958400" cy="7614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lang="en-US"/>
              <a:t>Vocabulary</a:t>
            </a:r>
            <a:endParaRPr/>
          </a:p>
        </p:txBody>
      </p:sp>
      <p:sp>
        <p:nvSpPr>
          <p:cNvPr id="485" name="Google Shape;485;g12e544232f5_0_171"/>
          <p:cNvSpPr txBox="1"/>
          <p:nvPr>
            <p:ph idx="1" type="body"/>
          </p:nvPr>
        </p:nvSpPr>
        <p:spPr>
          <a:xfrm>
            <a:off x="1756725" y="1569500"/>
            <a:ext cx="9199800" cy="50391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1000"/>
              </a:spcBef>
              <a:spcAft>
                <a:spcPts val="0"/>
              </a:spcAft>
              <a:buClr>
                <a:schemeClr val="dk1"/>
              </a:buClr>
              <a:buSzPts val="1100"/>
              <a:buFont typeface="Arial"/>
              <a:buNone/>
            </a:pPr>
            <a:r>
              <a:rPr lang="en-US" sz="1600"/>
              <a:t>The designer window treatments in her house, installed 17 years ago, were </a:t>
            </a:r>
            <a:r>
              <a:rPr i="1" lang="en-US" sz="1600"/>
              <a:t>outmoded</a:t>
            </a:r>
            <a:r>
              <a:rPr lang="en-US" sz="1600"/>
              <a:t>.</a:t>
            </a:r>
            <a:endParaRPr sz="1600"/>
          </a:p>
          <a:p>
            <a:pPr indent="0" lvl="0" marL="0" rtl="0" algn="l">
              <a:lnSpc>
                <a:spcPct val="120000"/>
              </a:lnSpc>
              <a:spcBef>
                <a:spcPts val="1000"/>
              </a:spcBef>
              <a:spcAft>
                <a:spcPts val="0"/>
              </a:spcAft>
              <a:buClr>
                <a:schemeClr val="dk1"/>
              </a:buClr>
              <a:buSzPts val="1100"/>
              <a:buFont typeface="Arial"/>
              <a:buNone/>
            </a:pPr>
            <a:r>
              <a:rPr lang="en-US" sz="1600"/>
              <a:t>a. unnecessary</a:t>
            </a:r>
            <a:endParaRPr sz="1600"/>
          </a:p>
          <a:p>
            <a:pPr indent="0" lvl="0" marL="0" rtl="0" algn="l">
              <a:lnSpc>
                <a:spcPct val="120000"/>
              </a:lnSpc>
              <a:spcBef>
                <a:spcPts val="1000"/>
              </a:spcBef>
              <a:spcAft>
                <a:spcPts val="0"/>
              </a:spcAft>
              <a:buClr>
                <a:schemeClr val="dk1"/>
              </a:buClr>
              <a:buSzPts val="1100"/>
              <a:buFont typeface="Arial"/>
              <a:buNone/>
            </a:pPr>
            <a:r>
              <a:rPr lang="en-US" sz="1600"/>
              <a:t>b. pointless</a:t>
            </a:r>
            <a:endParaRPr sz="1600"/>
          </a:p>
          <a:p>
            <a:pPr indent="0" lvl="0" marL="0" rtl="0" algn="l">
              <a:lnSpc>
                <a:spcPct val="120000"/>
              </a:lnSpc>
              <a:spcBef>
                <a:spcPts val="1000"/>
              </a:spcBef>
              <a:spcAft>
                <a:spcPts val="0"/>
              </a:spcAft>
              <a:buClr>
                <a:schemeClr val="dk1"/>
              </a:buClr>
              <a:buSzPts val="1100"/>
              <a:buFont typeface="Arial"/>
              <a:buNone/>
            </a:pPr>
            <a:r>
              <a:rPr lang="en-US" sz="1600"/>
              <a:t>c. out-of-date</a:t>
            </a:r>
            <a:endParaRPr sz="1600"/>
          </a:p>
          <a:p>
            <a:pPr indent="0" lvl="0" marL="0" rtl="0" algn="l">
              <a:lnSpc>
                <a:spcPct val="120000"/>
              </a:lnSpc>
              <a:spcBef>
                <a:spcPts val="1000"/>
              </a:spcBef>
              <a:spcAft>
                <a:spcPts val="0"/>
              </a:spcAft>
              <a:buSzPts val="1620"/>
              <a:buNone/>
            </a:pPr>
            <a:r>
              <a:rPr lang="en-US" sz="1600"/>
              <a:t>d. worthless</a:t>
            </a:r>
            <a:endParaRPr sz="1600"/>
          </a:p>
          <a:p>
            <a:pPr indent="0" lvl="0" marL="0" rtl="0" algn="l">
              <a:lnSpc>
                <a:spcPct val="120000"/>
              </a:lnSpc>
              <a:spcBef>
                <a:spcPts val="1000"/>
              </a:spcBef>
              <a:spcAft>
                <a:spcPts val="0"/>
              </a:spcAft>
              <a:buSzPts val="1620"/>
              <a:buNone/>
            </a:pPr>
            <a:r>
              <a:t/>
            </a:r>
            <a:endParaRPr sz="1600"/>
          </a:p>
          <a:p>
            <a:pPr indent="0" lvl="0" marL="0" rtl="0" algn="l">
              <a:lnSpc>
                <a:spcPct val="120000"/>
              </a:lnSpc>
              <a:spcBef>
                <a:spcPts val="1000"/>
              </a:spcBef>
              <a:spcAft>
                <a:spcPts val="0"/>
              </a:spcAft>
              <a:buClr>
                <a:schemeClr val="dk1"/>
              </a:buClr>
              <a:buSzPts val="1100"/>
              <a:buFont typeface="Arial"/>
              <a:buNone/>
            </a:pPr>
            <a:r>
              <a:rPr lang="en-US" sz="1600"/>
              <a:t>Although the professor’s lectures were regarded by many as so </a:t>
            </a:r>
            <a:r>
              <a:rPr i="1" lang="en-US" sz="1600"/>
              <a:t>wearisome</a:t>
            </a:r>
            <a:r>
              <a:rPr lang="en-US" sz="1600"/>
              <a:t> that they regularly put students to sleep, he ignored all criticism and refused to make any changes.</a:t>
            </a:r>
            <a:endParaRPr sz="1600"/>
          </a:p>
          <a:p>
            <a:pPr indent="0" lvl="0" marL="0" rtl="0" algn="l">
              <a:lnSpc>
                <a:spcPct val="120000"/>
              </a:lnSpc>
              <a:spcBef>
                <a:spcPts val="1000"/>
              </a:spcBef>
              <a:spcAft>
                <a:spcPts val="0"/>
              </a:spcAft>
              <a:buClr>
                <a:schemeClr val="dk1"/>
              </a:buClr>
              <a:buSzPts val="1100"/>
              <a:buFont typeface="Arial"/>
              <a:buNone/>
            </a:pPr>
            <a:r>
              <a:rPr lang="en-US" sz="1600"/>
              <a:t>a. modest</a:t>
            </a:r>
            <a:endParaRPr sz="1600"/>
          </a:p>
          <a:p>
            <a:pPr indent="0" lvl="0" marL="0" rtl="0" algn="l">
              <a:lnSpc>
                <a:spcPct val="120000"/>
              </a:lnSpc>
              <a:spcBef>
                <a:spcPts val="1000"/>
              </a:spcBef>
              <a:spcAft>
                <a:spcPts val="0"/>
              </a:spcAft>
              <a:buClr>
                <a:schemeClr val="dk1"/>
              </a:buClr>
              <a:buSzPts val="1100"/>
              <a:buFont typeface="Arial"/>
              <a:buNone/>
            </a:pPr>
            <a:r>
              <a:rPr lang="en-US" sz="1600"/>
              <a:t>b. unpleasant</a:t>
            </a:r>
            <a:endParaRPr sz="1600"/>
          </a:p>
          <a:p>
            <a:pPr indent="0" lvl="0" marL="0" rtl="0" algn="l">
              <a:lnSpc>
                <a:spcPct val="120000"/>
              </a:lnSpc>
              <a:spcBef>
                <a:spcPts val="1000"/>
              </a:spcBef>
              <a:spcAft>
                <a:spcPts val="0"/>
              </a:spcAft>
              <a:buClr>
                <a:schemeClr val="dk1"/>
              </a:buClr>
              <a:buSzPts val="1100"/>
              <a:buFont typeface="Arial"/>
              <a:buNone/>
            </a:pPr>
            <a:r>
              <a:rPr lang="en-US" sz="1600"/>
              <a:t>c. boring</a:t>
            </a:r>
            <a:endParaRPr sz="1600"/>
          </a:p>
          <a:p>
            <a:pPr indent="0" lvl="0" marL="0" rtl="0" algn="l">
              <a:lnSpc>
                <a:spcPct val="120000"/>
              </a:lnSpc>
              <a:spcBef>
                <a:spcPts val="1000"/>
              </a:spcBef>
              <a:spcAft>
                <a:spcPts val="0"/>
              </a:spcAft>
              <a:buClr>
                <a:schemeClr val="dk1"/>
              </a:buClr>
              <a:buSzPts val="1100"/>
              <a:buFont typeface="Arial"/>
              <a:buNone/>
            </a:pPr>
            <a:r>
              <a:rPr lang="en-US" sz="1600"/>
              <a:t>d. objectionable</a:t>
            </a:r>
            <a:endParaRPr sz="1600"/>
          </a:p>
          <a:p>
            <a:pPr indent="0" lvl="0" marL="0" rtl="0" algn="l">
              <a:lnSpc>
                <a:spcPct val="120000"/>
              </a:lnSpc>
              <a:spcBef>
                <a:spcPts val="1000"/>
              </a:spcBef>
              <a:spcAft>
                <a:spcPts val="600"/>
              </a:spcAft>
              <a:buSzPts val="1620"/>
              <a:buNone/>
            </a:pPr>
            <a:r>
              <a:t/>
            </a:r>
            <a:endParaRPr sz="1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12ed6a6d1bb_0_0"/>
          <p:cNvSpPr txBox="1"/>
          <p:nvPr/>
        </p:nvSpPr>
        <p:spPr>
          <a:xfrm>
            <a:off x="1275825" y="586800"/>
            <a:ext cx="4056300" cy="2893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FFC000"/>
                </a:solidFill>
                <a:latin typeface="Arial"/>
                <a:ea typeface="Arial"/>
                <a:cs typeface="Arial"/>
                <a:sym typeface="Arial"/>
              </a:rPr>
              <a:t>1.</a:t>
            </a:r>
            <a:r>
              <a:rPr b="0" i="0" lang="en-US" sz="1600" u="none" cap="none" strike="noStrike">
                <a:solidFill>
                  <a:schemeClr val="lt1"/>
                </a:solidFill>
                <a:latin typeface="Arial"/>
                <a:ea typeface="Arial"/>
                <a:cs typeface="Arial"/>
                <a:sym typeface="Arial"/>
              </a:rPr>
              <a:t> When Katya refused to lie to her parents about where she was spending the night, she was completely </a:t>
            </a:r>
            <a:r>
              <a:rPr b="0" i="1" lang="en-US" sz="1600" u="none" cap="none" strike="noStrike">
                <a:solidFill>
                  <a:schemeClr val="lt1"/>
                </a:solidFill>
                <a:latin typeface="Arial"/>
                <a:ea typeface="Arial"/>
                <a:cs typeface="Arial"/>
                <a:sym typeface="Arial"/>
              </a:rPr>
              <a:t>ostracized</a:t>
            </a:r>
            <a:r>
              <a:rPr b="0" i="0" lang="en-US" sz="1600" u="none" cap="none" strike="noStrike">
                <a:solidFill>
                  <a:schemeClr val="lt1"/>
                </a:solidFill>
                <a:latin typeface="Arial"/>
                <a:ea typeface="Arial"/>
                <a:cs typeface="Arial"/>
                <a:sym typeface="Arial"/>
              </a:rPr>
              <a:t> by her usually loyal friends, who had never shunned her before.</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a. excluded</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b. hurt</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c. cheered</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d. helped</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492" name="Google Shape;492;g12ed6a6d1bb_0_0"/>
          <p:cNvSpPr txBox="1"/>
          <p:nvPr/>
        </p:nvSpPr>
        <p:spPr>
          <a:xfrm>
            <a:off x="1275825" y="3744000"/>
            <a:ext cx="4662600" cy="2401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FFC000"/>
                </a:solidFill>
                <a:latin typeface="Arial"/>
                <a:ea typeface="Arial"/>
                <a:cs typeface="Arial"/>
                <a:sym typeface="Arial"/>
              </a:rPr>
              <a:t>2</a:t>
            </a:r>
            <a:r>
              <a:rPr b="0" i="0" lang="en-US" sz="1600" u="none" cap="none" strike="noStrike">
                <a:solidFill>
                  <a:schemeClr val="lt1"/>
                </a:solidFill>
                <a:latin typeface="Arial"/>
                <a:ea typeface="Arial"/>
                <a:cs typeface="Arial"/>
                <a:sym typeface="Arial"/>
              </a:rPr>
              <a:t>.Mr. Powers was so </a:t>
            </a:r>
            <a:r>
              <a:rPr b="0" i="1" lang="en-US" sz="1600" u="none" cap="none" strike="noStrike">
                <a:solidFill>
                  <a:schemeClr val="lt1"/>
                </a:solidFill>
                <a:latin typeface="Arial"/>
                <a:ea typeface="Arial"/>
                <a:cs typeface="Arial"/>
                <a:sym typeface="Arial"/>
              </a:rPr>
              <a:t>gullible</a:t>
            </a:r>
            <a:r>
              <a:rPr b="0" i="0" lang="en-US" sz="1600" u="none" cap="none" strike="noStrike">
                <a:solidFill>
                  <a:schemeClr val="lt1"/>
                </a:solidFill>
                <a:latin typeface="Arial"/>
                <a:ea typeface="Arial"/>
                <a:cs typeface="Arial"/>
                <a:sym typeface="Arial"/>
              </a:rPr>
              <a:t> that he believed even the most outlandish excuses of his insincere employees.</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a. intelligent</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b. naïve</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c. dishonest</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d. critical</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493" name="Google Shape;493;g12ed6a6d1bb_0_0"/>
          <p:cNvSpPr txBox="1"/>
          <p:nvPr/>
        </p:nvSpPr>
        <p:spPr>
          <a:xfrm>
            <a:off x="6544800" y="609150"/>
            <a:ext cx="4181700" cy="2401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FFC000"/>
                </a:solidFill>
                <a:latin typeface="Arial"/>
                <a:ea typeface="Arial"/>
                <a:cs typeface="Arial"/>
                <a:sym typeface="Arial"/>
              </a:rPr>
              <a:t>3.</a:t>
            </a:r>
            <a:r>
              <a:rPr b="0" i="0" lang="en-US" sz="1600" u="none" cap="none" strike="noStrike">
                <a:solidFill>
                  <a:schemeClr val="lt1"/>
                </a:solidFill>
                <a:latin typeface="Arial"/>
                <a:ea typeface="Arial"/>
                <a:cs typeface="Arial"/>
                <a:sym typeface="Arial"/>
              </a:rPr>
              <a:t>You cannot become a certified teacher without completing the </a:t>
            </a:r>
            <a:r>
              <a:rPr b="0" i="1" lang="en-US" sz="1600" u="none" cap="none" strike="noStrike">
                <a:solidFill>
                  <a:schemeClr val="lt1"/>
                </a:solidFill>
                <a:latin typeface="Arial"/>
                <a:ea typeface="Arial"/>
                <a:cs typeface="Arial"/>
                <a:sym typeface="Arial"/>
              </a:rPr>
              <a:t>prerequisite</a:t>
            </a:r>
            <a:r>
              <a:rPr b="0" i="0" lang="en-US" sz="1600" u="none" cap="none" strike="noStrike">
                <a:solidFill>
                  <a:schemeClr val="lt1"/>
                </a:solidFill>
                <a:latin typeface="Arial"/>
                <a:ea typeface="Arial"/>
                <a:cs typeface="Arial"/>
                <a:sym typeface="Arial"/>
              </a:rPr>
              <a:t> student teaching assignment.</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a. required</a:t>
            </a:r>
            <a:endParaRPr b="0" i="0" sz="17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b. optional</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c. preferred</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d. advisable</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494" name="Google Shape;494;g12ed6a6d1bb_0_0"/>
          <p:cNvSpPr txBox="1"/>
          <p:nvPr/>
        </p:nvSpPr>
        <p:spPr>
          <a:xfrm>
            <a:off x="6544800" y="3744000"/>
            <a:ext cx="3847200" cy="2401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FFC000"/>
                </a:solidFill>
                <a:latin typeface="Arial"/>
                <a:ea typeface="Arial"/>
                <a:cs typeface="Arial"/>
                <a:sym typeface="Arial"/>
              </a:rPr>
              <a:t>4.</a:t>
            </a:r>
            <a:r>
              <a:rPr b="0" i="0" lang="en-US" sz="1600" u="none" cap="none" strike="noStrike">
                <a:solidFill>
                  <a:schemeClr val="lt1"/>
                </a:solidFill>
                <a:latin typeface="Arial"/>
                <a:ea typeface="Arial"/>
                <a:cs typeface="Arial"/>
                <a:sym typeface="Arial"/>
              </a:rPr>
              <a:t>The doctors were pleased that their theory had been </a:t>
            </a:r>
            <a:r>
              <a:rPr b="0" i="1" lang="en-US" sz="1600" u="none" cap="none" strike="noStrike">
                <a:solidFill>
                  <a:schemeClr val="lt1"/>
                </a:solidFill>
                <a:latin typeface="Arial"/>
                <a:ea typeface="Arial"/>
                <a:cs typeface="Arial"/>
                <a:sym typeface="Arial"/>
              </a:rPr>
              <a:t>fortified</a:t>
            </a:r>
            <a:r>
              <a:rPr b="0" i="0" lang="en-US" sz="1600" u="none" cap="none" strike="noStrike">
                <a:solidFill>
                  <a:schemeClr val="lt1"/>
                </a:solidFill>
                <a:latin typeface="Arial"/>
                <a:ea typeface="Arial"/>
                <a:cs typeface="Arial"/>
                <a:sym typeface="Arial"/>
              </a:rPr>
              <a:t> by the new research.</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a. reinforced</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b. altered</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c. disputed</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d. developed</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12ed6a6d1bb_0_12"/>
          <p:cNvSpPr txBox="1"/>
          <p:nvPr/>
        </p:nvSpPr>
        <p:spPr>
          <a:xfrm>
            <a:off x="2102400" y="273175"/>
            <a:ext cx="7987200" cy="4109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100"/>
              <a:buFont typeface="Arial"/>
              <a:buNone/>
            </a:pPr>
            <a:r>
              <a:rPr b="0" i="0" lang="en-US" sz="2100" u="none" cap="none" strike="noStrike">
                <a:solidFill>
                  <a:srgbClr val="FFC000"/>
                </a:solidFill>
                <a:latin typeface="Times New Roman"/>
                <a:ea typeface="Times New Roman"/>
                <a:cs typeface="Times New Roman"/>
                <a:sym typeface="Times New Roman"/>
              </a:rPr>
              <a:t>5. </a:t>
            </a:r>
            <a:r>
              <a:rPr b="0" i="0" lang="en-US" sz="2100" u="none" cap="none" strike="noStrike">
                <a:solidFill>
                  <a:schemeClr val="lt1"/>
                </a:solidFill>
                <a:latin typeface="Times New Roman"/>
                <a:ea typeface="Times New Roman"/>
                <a:cs typeface="Times New Roman"/>
                <a:sym typeface="Times New Roman"/>
              </a:rPr>
              <a:t>Most of the women in the orchestra wore conventional black skirts and white shirts during concerts and had their hair neatly pulled back. Robin, with her brightly colored clothing and unusual hairstyles, was considered quite </a:t>
            </a:r>
            <a:r>
              <a:rPr b="0" i="0" lang="en-US" sz="2100" u="sng" cap="none" strike="noStrike">
                <a:solidFill>
                  <a:srgbClr val="FFC000"/>
                </a:solidFill>
                <a:latin typeface="Times New Roman"/>
                <a:ea typeface="Times New Roman"/>
                <a:cs typeface="Times New Roman"/>
                <a:sym typeface="Times New Roman"/>
              </a:rPr>
              <a:t>eccentric</a:t>
            </a:r>
            <a:r>
              <a:rPr b="0" i="0" lang="en-US" sz="2100" u="none" cap="none" strike="noStrike">
                <a:solidFill>
                  <a:schemeClr val="lt1"/>
                </a:solidFill>
                <a:latin typeface="Times New Roman"/>
                <a:ea typeface="Times New Roman"/>
                <a:cs typeface="Times New Roman"/>
                <a:sym typeface="Times New Roman"/>
              </a:rPr>
              <a:t>.</a:t>
            </a:r>
            <a:endParaRPr b="0" i="0" sz="2100" u="none" cap="none" strike="noStrik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t/>
            </a:r>
            <a:endParaRPr b="0" i="0" sz="1900" u="none" cap="none" strike="noStrike">
              <a:solidFill>
                <a:schemeClr val="lt1"/>
              </a:solidFill>
              <a:latin typeface="Arial"/>
              <a:ea typeface="Arial"/>
              <a:cs typeface="Arial"/>
              <a:sym typeface="Arial"/>
            </a:endParaRPr>
          </a:p>
          <a:p>
            <a:pPr indent="-349250" lvl="0" marL="457200" marR="0" rtl="0" algn="just">
              <a:lnSpc>
                <a:spcPct val="10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What is the meaning of the underlined word eccentric as it is used in the sentence?</a:t>
            </a:r>
            <a:endParaRPr b="0" i="0" sz="19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900" u="none" cap="none" strike="noStrike">
              <a:solidFill>
                <a:schemeClr val="lt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a. unconventional</a:t>
            </a:r>
            <a:endParaRPr b="0" i="0" sz="1900" u="none" cap="none" strike="noStrike">
              <a:solidFill>
                <a:schemeClr val="lt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b. joyful</a:t>
            </a:r>
            <a:endParaRPr b="0" i="0" sz="1900" u="none" cap="none" strike="noStrike">
              <a:solidFill>
                <a:schemeClr val="lt1"/>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c. unreliable</a:t>
            </a:r>
            <a:endParaRPr b="0" i="0" sz="1900" u="none" cap="none" strike="noStrike">
              <a:solidFill>
                <a:schemeClr val="lt1"/>
              </a:solidFill>
              <a:latin typeface="Arial"/>
              <a:ea typeface="Arial"/>
              <a:cs typeface="Arial"/>
              <a:sym typeface="Arial"/>
            </a:endParaRPr>
          </a:p>
          <a:p>
            <a:pPr indent="0" lvl="0" marL="457200" marR="0" rtl="0" algn="just">
              <a:lnSpc>
                <a:spcPct val="10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d. proud</a:t>
            </a:r>
            <a:endParaRPr b="0" i="0" sz="19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501" name="Google Shape;501;g12ed6a6d1bb_0_12"/>
          <p:cNvSpPr txBox="1"/>
          <p:nvPr/>
        </p:nvSpPr>
        <p:spPr>
          <a:xfrm>
            <a:off x="2186100" y="4382875"/>
            <a:ext cx="85404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C000"/>
                </a:solidFill>
                <a:latin typeface="Arial"/>
                <a:ea typeface="Arial"/>
                <a:cs typeface="Arial"/>
                <a:sym typeface="Arial"/>
              </a:rPr>
              <a:t>6. </a:t>
            </a:r>
            <a:r>
              <a:rPr b="0" i="0" lang="en-US" sz="1800" u="none" cap="none" strike="noStrike">
                <a:solidFill>
                  <a:schemeClr val="lt1"/>
                </a:solidFill>
                <a:latin typeface="Arial"/>
                <a:ea typeface="Arial"/>
                <a:cs typeface="Arial"/>
                <a:sym typeface="Arial"/>
              </a:rPr>
              <a:t>I wrote in my </a:t>
            </a:r>
            <a:r>
              <a:rPr b="0" i="1" lang="en-US" sz="1800" u="none" cap="none" strike="noStrike">
                <a:solidFill>
                  <a:schemeClr val="lt1"/>
                </a:solidFill>
                <a:latin typeface="Arial"/>
                <a:ea typeface="Arial"/>
                <a:cs typeface="Arial"/>
                <a:sym typeface="Arial"/>
              </a:rPr>
              <a:t>journal </a:t>
            </a:r>
            <a:r>
              <a:rPr b="0" i="0" lang="en-US" sz="1800" u="none" cap="none" strike="noStrike">
                <a:solidFill>
                  <a:schemeClr val="lt1"/>
                </a:solidFill>
                <a:latin typeface="Arial"/>
                <a:ea typeface="Arial"/>
                <a:cs typeface="Arial"/>
                <a:sym typeface="Arial"/>
              </a:rPr>
              <a:t>every day, hoping in the future to author a book about my trip to Paris.</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Arial"/>
                <a:ea typeface="Arial"/>
                <a:cs typeface="Arial"/>
                <a:sym typeface="Arial"/>
              </a:rPr>
              <a:t>a. notebook</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Arial"/>
                <a:ea typeface="Arial"/>
                <a:cs typeface="Arial"/>
                <a:sym typeface="Arial"/>
              </a:rPr>
              <a:t>b. chapbook</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Arial"/>
                <a:ea typeface="Arial"/>
                <a:cs typeface="Arial"/>
                <a:sym typeface="Arial"/>
              </a:rPr>
              <a:t>c. diary</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Arial"/>
                <a:ea typeface="Arial"/>
                <a:cs typeface="Arial"/>
                <a:sym typeface="Arial"/>
              </a:rPr>
              <a:t>d. ledger</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2e544232f5_0_177"/>
          <p:cNvSpPr txBox="1"/>
          <p:nvPr>
            <p:ph type="title"/>
          </p:nvPr>
        </p:nvSpPr>
        <p:spPr>
          <a:xfrm>
            <a:off x="2611800" y="264427"/>
            <a:ext cx="7958400" cy="6987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lang="en-US"/>
              <a:t>Analogies</a:t>
            </a:r>
            <a:endParaRPr/>
          </a:p>
        </p:txBody>
      </p:sp>
      <p:sp>
        <p:nvSpPr>
          <p:cNvPr id="508" name="Google Shape;508;g12e544232f5_0_177"/>
          <p:cNvSpPr txBox="1"/>
          <p:nvPr>
            <p:ph idx="1" type="body"/>
          </p:nvPr>
        </p:nvSpPr>
        <p:spPr>
          <a:xfrm>
            <a:off x="2611800" y="1463050"/>
            <a:ext cx="7958400" cy="51435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1000"/>
              </a:spcBef>
              <a:spcAft>
                <a:spcPts val="0"/>
              </a:spcAft>
              <a:buClr>
                <a:schemeClr val="dk1"/>
              </a:buClr>
              <a:buSzPts val="1100"/>
              <a:buFont typeface="Arial"/>
              <a:buNone/>
            </a:pPr>
            <a:r>
              <a:rPr lang="en-US" sz="1700"/>
              <a:t>PETAL : FLOWER</a:t>
            </a:r>
            <a:endParaRPr sz="1700"/>
          </a:p>
          <a:p>
            <a:pPr indent="0" lvl="0" marL="0" rtl="0" algn="l">
              <a:lnSpc>
                <a:spcPct val="120000"/>
              </a:lnSpc>
              <a:spcBef>
                <a:spcPts val="1000"/>
              </a:spcBef>
              <a:spcAft>
                <a:spcPts val="0"/>
              </a:spcAft>
              <a:buClr>
                <a:schemeClr val="dk1"/>
              </a:buClr>
              <a:buSzPts val="1100"/>
              <a:buFont typeface="Arial"/>
              <a:buNone/>
            </a:pPr>
            <a:r>
              <a:rPr lang="en-US" sz="1700"/>
              <a:t>a. recliner : chair</a:t>
            </a:r>
            <a:endParaRPr sz="1700"/>
          </a:p>
          <a:p>
            <a:pPr indent="0" lvl="0" marL="0" rtl="0" algn="l">
              <a:lnSpc>
                <a:spcPct val="120000"/>
              </a:lnSpc>
              <a:spcBef>
                <a:spcPts val="1000"/>
              </a:spcBef>
              <a:spcAft>
                <a:spcPts val="0"/>
              </a:spcAft>
              <a:buClr>
                <a:schemeClr val="dk1"/>
              </a:buClr>
              <a:buSzPts val="1100"/>
              <a:buFont typeface="Arial"/>
              <a:buNone/>
            </a:pPr>
            <a:r>
              <a:rPr lang="en-US" sz="1700"/>
              <a:t>b. leaf : tree</a:t>
            </a:r>
            <a:endParaRPr sz="1700"/>
          </a:p>
          <a:p>
            <a:pPr indent="0" lvl="0" marL="0" rtl="0" algn="l">
              <a:lnSpc>
                <a:spcPct val="120000"/>
              </a:lnSpc>
              <a:spcBef>
                <a:spcPts val="1000"/>
              </a:spcBef>
              <a:spcAft>
                <a:spcPts val="0"/>
              </a:spcAft>
              <a:buClr>
                <a:schemeClr val="dk1"/>
              </a:buClr>
              <a:buSzPts val="1100"/>
              <a:buFont typeface="Arial"/>
              <a:buNone/>
            </a:pPr>
            <a:r>
              <a:rPr lang="en-US" sz="1700"/>
              <a:t>c. basket : ball</a:t>
            </a:r>
            <a:endParaRPr sz="1700"/>
          </a:p>
          <a:p>
            <a:pPr indent="0" lvl="0" marL="0" rtl="0" algn="l">
              <a:lnSpc>
                <a:spcPct val="120000"/>
              </a:lnSpc>
              <a:spcBef>
                <a:spcPts val="1000"/>
              </a:spcBef>
              <a:spcAft>
                <a:spcPts val="0"/>
              </a:spcAft>
              <a:buClr>
                <a:schemeClr val="dk1"/>
              </a:buClr>
              <a:buSzPts val="1100"/>
              <a:buFont typeface="Arial"/>
              <a:buNone/>
            </a:pPr>
            <a:r>
              <a:rPr lang="en-US" sz="1700"/>
              <a:t>d. material : fabric</a:t>
            </a:r>
            <a:endParaRPr sz="1700"/>
          </a:p>
          <a:p>
            <a:pPr indent="0" lvl="0" marL="0" rtl="0" algn="l">
              <a:lnSpc>
                <a:spcPct val="120000"/>
              </a:lnSpc>
              <a:spcBef>
                <a:spcPts val="1000"/>
              </a:spcBef>
              <a:spcAft>
                <a:spcPts val="0"/>
              </a:spcAft>
              <a:buSzPts val="1620"/>
              <a:buNone/>
            </a:pPr>
            <a:r>
              <a:rPr lang="en-US" sz="1700"/>
              <a:t>e. avocado : guacamole</a:t>
            </a:r>
            <a:endParaRPr sz="1700"/>
          </a:p>
          <a:p>
            <a:pPr indent="0" lvl="0" marL="0" rtl="0" algn="l">
              <a:lnSpc>
                <a:spcPct val="120000"/>
              </a:lnSpc>
              <a:spcBef>
                <a:spcPts val="1000"/>
              </a:spcBef>
              <a:spcAft>
                <a:spcPts val="0"/>
              </a:spcAft>
              <a:buSzPts val="1620"/>
              <a:buNone/>
            </a:pPr>
            <a:r>
              <a:t/>
            </a:r>
            <a:endParaRPr sz="1700"/>
          </a:p>
          <a:p>
            <a:pPr indent="0" lvl="0" marL="0" rtl="0" algn="l">
              <a:lnSpc>
                <a:spcPct val="120000"/>
              </a:lnSpc>
              <a:spcBef>
                <a:spcPts val="1000"/>
              </a:spcBef>
              <a:spcAft>
                <a:spcPts val="0"/>
              </a:spcAft>
              <a:buClr>
                <a:schemeClr val="dk1"/>
              </a:buClr>
              <a:buSzPts val="1100"/>
              <a:buFont typeface="Arial"/>
              <a:buNone/>
            </a:pPr>
            <a:r>
              <a:rPr lang="en-US" sz="1700"/>
              <a:t>SHELF : BOOKCASE</a:t>
            </a:r>
            <a:endParaRPr sz="1700"/>
          </a:p>
          <a:p>
            <a:pPr indent="0" lvl="0" marL="0" rtl="0" algn="l">
              <a:lnSpc>
                <a:spcPct val="120000"/>
              </a:lnSpc>
              <a:spcBef>
                <a:spcPts val="1000"/>
              </a:spcBef>
              <a:spcAft>
                <a:spcPts val="0"/>
              </a:spcAft>
              <a:buClr>
                <a:schemeClr val="dk1"/>
              </a:buClr>
              <a:buSzPts val="1100"/>
              <a:buFont typeface="Arial"/>
              <a:buNone/>
            </a:pPr>
            <a:r>
              <a:rPr lang="en-US" sz="1700"/>
              <a:t>a. arm : leg</a:t>
            </a:r>
            <a:endParaRPr sz="1700"/>
          </a:p>
          <a:p>
            <a:pPr indent="0" lvl="0" marL="0" rtl="0" algn="l">
              <a:lnSpc>
                <a:spcPct val="120000"/>
              </a:lnSpc>
              <a:spcBef>
                <a:spcPts val="1000"/>
              </a:spcBef>
              <a:spcAft>
                <a:spcPts val="0"/>
              </a:spcAft>
              <a:buClr>
                <a:schemeClr val="dk1"/>
              </a:buClr>
              <a:buSzPts val="1100"/>
              <a:buFont typeface="Arial"/>
              <a:buNone/>
            </a:pPr>
            <a:r>
              <a:rPr lang="en-US" sz="1700"/>
              <a:t>b. stage : curtain</a:t>
            </a:r>
            <a:endParaRPr sz="1700"/>
          </a:p>
          <a:p>
            <a:pPr indent="0" lvl="0" marL="0" rtl="0" algn="l">
              <a:lnSpc>
                <a:spcPct val="120000"/>
              </a:lnSpc>
              <a:spcBef>
                <a:spcPts val="1000"/>
              </a:spcBef>
              <a:spcAft>
                <a:spcPts val="0"/>
              </a:spcAft>
              <a:buClr>
                <a:schemeClr val="dk1"/>
              </a:buClr>
              <a:buSzPts val="1100"/>
              <a:buFont typeface="Arial"/>
              <a:buNone/>
            </a:pPr>
            <a:r>
              <a:rPr lang="en-US" sz="1700"/>
              <a:t>c. bench : chair</a:t>
            </a:r>
            <a:endParaRPr sz="1700"/>
          </a:p>
          <a:p>
            <a:pPr indent="0" lvl="0" marL="0" rtl="0" algn="l">
              <a:lnSpc>
                <a:spcPct val="120000"/>
              </a:lnSpc>
              <a:spcBef>
                <a:spcPts val="1000"/>
              </a:spcBef>
              <a:spcAft>
                <a:spcPts val="0"/>
              </a:spcAft>
              <a:buClr>
                <a:schemeClr val="dk1"/>
              </a:buClr>
              <a:buSzPts val="1100"/>
              <a:buFont typeface="Arial"/>
              <a:buNone/>
            </a:pPr>
            <a:r>
              <a:rPr lang="en-US" sz="1700"/>
              <a:t>d. key : piano</a:t>
            </a:r>
            <a:endParaRPr sz="1700"/>
          </a:p>
          <a:p>
            <a:pPr indent="0" lvl="0" marL="0" rtl="0" algn="l">
              <a:lnSpc>
                <a:spcPct val="120000"/>
              </a:lnSpc>
              <a:spcBef>
                <a:spcPts val="1000"/>
              </a:spcBef>
              <a:spcAft>
                <a:spcPts val="0"/>
              </a:spcAft>
              <a:buClr>
                <a:schemeClr val="dk1"/>
              </a:buClr>
              <a:buSzPts val="1100"/>
              <a:buFont typeface="Arial"/>
              <a:buNone/>
            </a:pPr>
            <a:r>
              <a:rPr lang="en-US" sz="1700"/>
              <a:t>e. lamp : bulb</a:t>
            </a:r>
            <a:endParaRPr sz="1700"/>
          </a:p>
          <a:p>
            <a:pPr indent="0" lvl="0" marL="0" rtl="0" algn="l">
              <a:lnSpc>
                <a:spcPct val="120000"/>
              </a:lnSpc>
              <a:spcBef>
                <a:spcPts val="1000"/>
              </a:spcBef>
              <a:spcAft>
                <a:spcPts val="600"/>
              </a:spcAft>
              <a:buSzPts val="1620"/>
              <a:buNone/>
            </a:pPr>
            <a:r>
              <a:t/>
            </a:r>
            <a:endParaRPr sz="17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2ed6a6d1bb_0_20"/>
          <p:cNvSpPr txBox="1"/>
          <p:nvPr/>
        </p:nvSpPr>
        <p:spPr>
          <a:xfrm>
            <a:off x="1484925" y="377725"/>
            <a:ext cx="37635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PHARMACY : DRUGS</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a. mall : store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b. doctor : medicine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c. bakery : bread</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d. supermarket : discount store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e. toys : games</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15" name="Google Shape;515;g12ed6a6d1bb_0_20"/>
          <p:cNvSpPr txBox="1"/>
          <p:nvPr/>
        </p:nvSpPr>
        <p:spPr>
          <a:xfrm>
            <a:off x="1484925" y="3200375"/>
            <a:ext cx="27807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SEARCH : FIND</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a. sleep : wake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b. explore : discover</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c. draw : paint</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d. think : relate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e. walk : run</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16" name="Google Shape;516;g12ed6a6d1bb_0_20"/>
          <p:cNvSpPr txBox="1"/>
          <p:nvPr/>
        </p:nvSpPr>
        <p:spPr>
          <a:xfrm>
            <a:off x="6482050" y="461375"/>
            <a:ext cx="33246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TEACHER : SCHOOL</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a. actor : role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b. mechanic : engine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c. jockey : horse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d. judge : courthouse</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e. author : book</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17" name="Google Shape;517;g12ed6a6d1bb_0_20"/>
          <p:cNvSpPr txBox="1"/>
          <p:nvPr/>
        </p:nvSpPr>
        <p:spPr>
          <a:xfrm>
            <a:off x="6377650" y="3323525"/>
            <a:ext cx="34290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Arial"/>
                <a:ea typeface="Arial"/>
                <a:cs typeface="Arial"/>
                <a:sym typeface="Arial"/>
              </a:rPr>
              <a:t>METROPOLITAN : URBAN</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a. bucolic : rural</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b. sleepy : nocturnal</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c. agricultural : cow</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d. autumn : harvest</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lt1"/>
                </a:solidFill>
                <a:latin typeface="Arial"/>
                <a:ea typeface="Arial"/>
                <a:cs typeface="Arial"/>
                <a:sym typeface="Arial"/>
              </a:rPr>
              <a:t>e. agrarian : generous</a:t>
            </a:r>
            <a:endParaRPr b="0" i="0" sz="16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12e544232f5_0_183"/>
          <p:cNvSpPr txBox="1"/>
          <p:nvPr>
            <p:ph type="title"/>
          </p:nvPr>
        </p:nvSpPr>
        <p:spPr>
          <a:xfrm>
            <a:off x="2611808" y="808056"/>
            <a:ext cx="7958400" cy="10773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lang="en-US"/>
              <a:t>Main Ideas, Themes</a:t>
            </a:r>
            <a:endParaRPr/>
          </a:p>
        </p:txBody>
      </p:sp>
      <p:sp>
        <p:nvSpPr>
          <p:cNvPr id="524" name="Google Shape;524;g12e544232f5_0_183"/>
          <p:cNvSpPr txBox="1"/>
          <p:nvPr>
            <p:ph idx="1" type="body"/>
          </p:nvPr>
        </p:nvSpPr>
        <p:spPr>
          <a:xfrm>
            <a:off x="1384175" y="1698775"/>
            <a:ext cx="9185700" cy="50334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1000"/>
              </a:spcBef>
              <a:spcAft>
                <a:spcPts val="0"/>
              </a:spcAft>
              <a:buSzPts val="1620"/>
              <a:buNone/>
            </a:pPr>
            <a:r>
              <a:rPr lang="en-US"/>
              <a:t>If you’re a fitness walker, there is no need for a commute to a health club. Your neighborhood can be your health club. You don’t need a lot of fancy equipment to get a good workout either. All you need is a well-designed pair of athletic shoes.</a:t>
            </a:r>
            <a:endParaRPr/>
          </a:p>
          <a:p>
            <a:pPr indent="0" lvl="0" marL="0" rtl="0" algn="l">
              <a:lnSpc>
                <a:spcPct val="120000"/>
              </a:lnSpc>
              <a:spcBef>
                <a:spcPts val="1000"/>
              </a:spcBef>
              <a:spcAft>
                <a:spcPts val="0"/>
              </a:spcAft>
              <a:buSzPts val="1620"/>
              <a:buNone/>
            </a:pPr>
            <a:r>
              <a:rPr lang="en-US"/>
              <a:t>Q. This paragraph best supports the statement that</a:t>
            </a:r>
            <a:endParaRPr/>
          </a:p>
          <a:p>
            <a:pPr indent="0" lvl="0" marL="0" rtl="0" algn="l">
              <a:lnSpc>
                <a:spcPct val="120000"/>
              </a:lnSpc>
              <a:spcBef>
                <a:spcPts val="1000"/>
              </a:spcBef>
              <a:spcAft>
                <a:spcPts val="0"/>
              </a:spcAft>
              <a:buSzPts val="1620"/>
              <a:buNone/>
            </a:pPr>
            <a:r>
              <a:rPr lang="en-US"/>
              <a:t>a. fitness walking is a better form of exercise than weight lifting.</a:t>
            </a:r>
            <a:endParaRPr/>
          </a:p>
          <a:p>
            <a:pPr indent="0" lvl="0" marL="0" rtl="0" algn="l">
              <a:lnSpc>
                <a:spcPct val="120000"/>
              </a:lnSpc>
              <a:spcBef>
                <a:spcPts val="1000"/>
              </a:spcBef>
              <a:spcAft>
                <a:spcPts val="0"/>
              </a:spcAft>
              <a:buSzPts val="1620"/>
              <a:buNone/>
            </a:pPr>
            <a:r>
              <a:rPr lang="en-US"/>
              <a:t>b. a membership in a health club is a poor investment.</a:t>
            </a:r>
            <a:endParaRPr/>
          </a:p>
          <a:p>
            <a:pPr indent="0" lvl="0" marL="0" rtl="0" algn="l">
              <a:lnSpc>
                <a:spcPct val="120000"/>
              </a:lnSpc>
              <a:spcBef>
                <a:spcPts val="1000"/>
              </a:spcBef>
              <a:spcAft>
                <a:spcPts val="0"/>
              </a:spcAft>
              <a:buSzPts val="1620"/>
              <a:buNone/>
            </a:pPr>
            <a:r>
              <a:rPr lang="en-US"/>
              <a:t>c. walking outdoors provides a better workout than walking indoors.</a:t>
            </a:r>
            <a:endParaRPr/>
          </a:p>
          <a:p>
            <a:pPr indent="0" lvl="0" marL="0" rtl="0" algn="l">
              <a:lnSpc>
                <a:spcPct val="120000"/>
              </a:lnSpc>
              <a:spcBef>
                <a:spcPts val="1000"/>
              </a:spcBef>
              <a:spcAft>
                <a:spcPts val="0"/>
              </a:spcAft>
              <a:buSzPts val="1620"/>
              <a:buNone/>
            </a:pPr>
            <a:r>
              <a:rPr lang="en-US"/>
              <a:t>d. fitness walking is a convenient and valuable form of exercise.   </a:t>
            </a:r>
            <a:endParaRPr/>
          </a:p>
          <a:p>
            <a:pPr indent="0" lvl="0" marL="0" rtl="0" algn="l">
              <a:lnSpc>
                <a:spcPct val="120000"/>
              </a:lnSpc>
              <a:spcBef>
                <a:spcPts val="1000"/>
              </a:spcBef>
              <a:spcAft>
                <a:spcPts val="0"/>
              </a:spcAft>
              <a:buSzPts val="1620"/>
              <a:buNone/>
            </a:pPr>
            <a:r>
              <a:rPr lang="en-US"/>
              <a:t>e. poorly designed athletic shoes can cause major foot injuries.</a:t>
            </a:r>
            <a:endParaRPr/>
          </a:p>
          <a:p>
            <a:pPr indent="0" lvl="0" marL="0" rtl="0" algn="l">
              <a:lnSpc>
                <a:spcPct val="120000"/>
              </a:lnSpc>
              <a:spcBef>
                <a:spcPts val="1000"/>
              </a:spcBef>
              <a:spcAft>
                <a:spcPts val="600"/>
              </a:spcAft>
              <a:buSzPts val="162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12ed6a6d1bb_0_39"/>
          <p:cNvSpPr txBox="1"/>
          <p:nvPr/>
        </p:nvSpPr>
        <p:spPr>
          <a:xfrm>
            <a:off x="1171300" y="670450"/>
            <a:ext cx="9555300" cy="39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Mathematics allows us to expand our consciousness. Mathematics tells us about economic trends,patterns of disease, and the growth of populations. Math is good at exposing the truth, but it can also perpetuate misunderstandings and untruths. Figures have the power to mislead people.</a:t>
            </a:r>
            <a:endParaRPr b="0" i="0" sz="1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lt1"/>
              </a:solidFill>
              <a:latin typeface="Arial"/>
              <a:ea typeface="Arial"/>
              <a:cs typeface="Arial"/>
              <a:sym typeface="Arial"/>
            </a:endParaRPr>
          </a:p>
          <a:p>
            <a:pPr indent="-349250" lvl="0" marL="457200" marR="0" rtl="0" algn="l">
              <a:lnSpc>
                <a:spcPct val="10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This paragraph best supports the statement that</a:t>
            </a:r>
            <a:endParaRPr b="0" i="0" sz="1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a. the study of mathematics is dangerous.</a:t>
            </a:r>
            <a:endParaRPr b="0" i="0" sz="19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b. words are more truthful than figures.</a:t>
            </a:r>
            <a:endParaRPr b="0" i="0" sz="19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c. the study of mathematics is more important than other disciplines.</a:t>
            </a:r>
            <a:endParaRPr b="0" i="0" sz="19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d. the power of numbers is that they cannot lie.</a:t>
            </a:r>
            <a:endParaRPr b="0" i="0" sz="19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e. figures are sometimes used to deceive people.</a:t>
            </a:r>
            <a:endParaRPr b="0" i="0" sz="1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12e544232f5_0_189"/>
          <p:cNvSpPr txBox="1"/>
          <p:nvPr>
            <p:ph type="title"/>
          </p:nvPr>
        </p:nvSpPr>
        <p:spPr>
          <a:xfrm>
            <a:off x="2611808" y="808056"/>
            <a:ext cx="7958400" cy="10773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lang="en-US"/>
              <a:t>Topic sentence</a:t>
            </a:r>
            <a:endParaRPr/>
          </a:p>
        </p:txBody>
      </p:sp>
      <p:sp>
        <p:nvSpPr>
          <p:cNvPr id="537" name="Google Shape;537;g12e544232f5_0_189"/>
          <p:cNvSpPr txBox="1"/>
          <p:nvPr>
            <p:ph idx="1" type="body"/>
          </p:nvPr>
        </p:nvSpPr>
        <p:spPr>
          <a:xfrm>
            <a:off x="1108575" y="1715875"/>
            <a:ext cx="10195800" cy="51423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1000"/>
              </a:spcBef>
              <a:spcAft>
                <a:spcPts val="0"/>
              </a:spcAft>
              <a:buClr>
                <a:schemeClr val="dk1"/>
              </a:buClr>
              <a:buSzPts val="1100"/>
              <a:buFont typeface="Arial"/>
              <a:buNone/>
            </a:pPr>
            <a:r>
              <a:rPr lang="en-US"/>
              <a:t>It weighs less than three pounds and is hardly more interesting to look at than an overly ripe cauliflower. ___________________________. It has created poetry and music, planned and executed horrific wars, and devised intricate scientific theories. It thinks and dreams, plots and schemes, and easily holds more information than all the libraries on Earth.</a:t>
            </a:r>
            <a:endParaRPr/>
          </a:p>
          <a:p>
            <a:pPr indent="0" lvl="0" marL="0" rtl="0" algn="l">
              <a:lnSpc>
                <a:spcPct val="120000"/>
              </a:lnSpc>
              <a:spcBef>
                <a:spcPts val="1000"/>
              </a:spcBef>
              <a:spcAft>
                <a:spcPts val="0"/>
              </a:spcAft>
              <a:buClr>
                <a:schemeClr val="dk1"/>
              </a:buClr>
              <a:buSzPts val="1100"/>
              <a:buFont typeface="Arial"/>
              <a:buNone/>
            </a:pPr>
            <a:r>
              <a:t/>
            </a:r>
            <a:endParaRPr/>
          </a:p>
          <a:p>
            <a:pPr indent="0" lvl="0" marL="0" rtl="0" algn="l">
              <a:lnSpc>
                <a:spcPct val="120000"/>
              </a:lnSpc>
              <a:spcBef>
                <a:spcPts val="1000"/>
              </a:spcBef>
              <a:spcAft>
                <a:spcPts val="0"/>
              </a:spcAft>
              <a:buClr>
                <a:schemeClr val="dk1"/>
              </a:buClr>
              <a:buSzPts val="1100"/>
              <a:buFont typeface="Arial"/>
              <a:buNone/>
            </a:pPr>
            <a:r>
              <a:rPr lang="en-US"/>
              <a:t>a. The human brain is made of gelatinous matter and contains no nerve endings.</a:t>
            </a:r>
            <a:endParaRPr/>
          </a:p>
          <a:p>
            <a:pPr indent="0" lvl="0" marL="0" rtl="0" algn="l">
              <a:lnSpc>
                <a:spcPct val="120000"/>
              </a:lnSpc>
              <a:spcBef>
                <a:spcPts val="1000"/>
              </a:spcBef>
              <a:spcAft>
                <a:spcPts val="0"/>
              </a:spcAft>
              <a:buClr>
                <a:schemeClr val="dk1"/>
              </a:buClr>
              <a:buSzPts val="1100"/>
              <a:buFont typeface="Arial"/>
              <a:buNone/>
            </a:pPr>
            <a:r>
              <a:rPr lang="en-US"/>
              <a:t>b. The science of neurology has found a way to map the most important areas of the</a:t>
            </a:r>
            <a:endParaRPr/>
          </a:p>
          <a:p>
            <a:pPr indent="0" lvl="0" marL="0" rtl="0" algn="l">
              <a:lnSpc>
                <a:spcPct val="120000"/>
              </a:lnSpc>
              <a:spcBef>
                <a:spcPts val="1000"/>
              </a:spcBef>
              <a:spcAft>
                <a:spcPts val="0"/>
              </a:spcAft>
              <a:buClr>
                <a:schemeClr val="dk1"/>
              </a:buClr>
              <a:buSzPts val="1100"/>
              <a:buFont typeface="Arial"/>
              <a:buNone/>
            </a:pPr>
            <a:r>
              <a:rPr lang="en-US"/>
              <a:t>human brain.</a:t>
            </a:r>
            <a:endParaRPr/>
          </a:p>
          <a:p>
            <a:pPr indent="0" lvl="0" marL="0" rtl="0" algn="l">
              <a:lnSpc>
                <a:spcPct val="120000"/>
              </a:lnSpc>
              <a:spcBef>
                <a:spcPts val="1000"/>
              </a:spcBef>
              <a:spcAft>
                <a:spcPts val="0"/>
              </a:spcAft>
              <a:buClr>
                <a:schemeClr val="dk1"/>
              </a:buClr>
              <a:buSzPts val="1100"/>
              <a:buFont typeface="Arial"/>
              <a:buNone/>
            </a:pPr>
            <a:r>
              <a:rPr lang="en-US"/>
              <a:t>c. Nevertheless, the human brain is the most mysterious and complex object on Earth.</a:t>
            </a:r>
            <a:endParaRPr/>
          </a:p>
          <a:p>
            <a:pPr indent="0" lvl="0" marL="0" rtl="0" algn="l">
              <a:lnSpc>
                <a:spcPct val="120000"/>
              </a:lnSpc>
              <a:spcBef>
                <a:spcPts val="1000"/>
              </a:spcBef>
              <a:spcAft>
                <a:spcPts val="0"/>
              </a:spcAft>
              <a:buClr>
                <a:schemeClr val="dk1"/>
              </a:buClr>
              <a:buSzPts val="1100"/>
              <a:buFont typeface="Arial"/>
              <a:buNone/>
            </a:pPr>
            <a:r>
              <a:rPr lang="en-US"/>
              <a:t>d. However, scientists say that each person uses only 10% of his or her brain over the course of a lifetime!</a:t>
            </a:r>
            <a:endParaRPr/>
          </a:p>
          <a:p>
            <a:pPr indent="0" lvl="0" marL="0" rtl="0" algn="l">
              <a:lnSpc>
                <a:spcPct val="120000"/>
              </a:lnSpc>
              <a:spcBef>
                <a:spcPts val="1000"/>
              </a:spcBef>
              <a:spcAft>
                <a:spcPts val="600"/>
              </a:spcAft>
              <a:buSzPts val="162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
          <p:cNvSpPr txBox="1"/>
          <p:nvPr>
            <p:ph type="title"/>
          </p:nvPr>
        </p:nvSpPr>
        <p:spPr>
          <a:xfrm>
            <a:off x="2488925" y="808050"/>
            <a:ext cx="84393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Techniques for good comprehension skills</a:t>
            </a:r>
            <a:endParaRPr/>
          </a:p>
        </p:txBody>
      </p:sp>
      <p:sp>
        <p:nvSpPr>
          <p:cNvPr id="262" name="Google Shape;262;p5"/>
          <p:cNvSpPr txBox="1"/>
          <p:nvPr>
            <p:ph idx="1" type="body"/>
          </p:nvPr>
        </p:nvSpPr>
        <p:spPr>
          <a:xfrm>
            <a:off x="2578475" y="2052125"/>
            <a:ext cx="8057700" cy="2693100"/>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1800"/>
              <a:buNone/>
            </a:pPr>
            <a:r>
              <a:rPr lang="en-US" sz="1900"/>
              <a:t>A good way of getting started on developing your reading skills is to think about how you read a text or passage. There are several techniques that you can use.</a:t>
            </a:r>
            <a:endParaRPr sz="19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12ed6a6d1bb_0_45"/>
          <p:cNvSpPr txBox="1"/>
          <p:nvPr/>
        </p:nvSpPr>
        <p:spPr>
          <a:xfrm>
            <a:off x="1370700" y="1046800"/>
            <a:ext cx="9450600" cy="38403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chemeClr val="lt1"/>
              </a:buClr>
              <a:buSzPts val="1900"/>
              <a:buFont typeface="Arial"/>
              <a:buChar char="●"/>
            </a:pPr>
            <a:r>
              <a:rPr b="0" i="0" lang="en-US" sz="1900" u="none" cap="none" strike="noStrike">
                <a:solidFill>
                  <a:schemeClr val="lt1"/>
                </a:solidFill>
                <a:latin typeface="Arial"/>
                <a:ea typeface="Arial"/>
                <a:cs typeface="Arial"/>
                <a:sym typeface="Arial"/>
              </a:rPr>
              <a:t>Before we learn how to truly love someone else, we must learn how to love the face in the mirror.</a:t>
            </a:r>
            <a:endParaRPr b="0" i="0" sz="19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lt1"/>
              </a:solidFill>
              <a:latin typeface="Arial"/>
              <a:ea typeface="Arial"/>
              <a:cs typeface="Arial"/>
              <a:sym typeface="Arial"/>
            </a:endParaRPr>
          </a:p>
          <a:p>
            <a:pPr indent="0" lvl="0" marL="457200" marR="0" rtl="0" algn="l">
              <a:lnSpc>
                <a:spcPct val="15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a. Don’t be shy about meeting members of the opposite sex.</a:t>
            </a:r>
            <a:endParaRPr b="0" i="0" sz="1900" u="none" cap="none" strike="noStrike">
              <a:solidFill>
                <a:schemeClr val="lt1"/>
              </a:solidFill>
              <a:latin typeface="Arial"/>
              <a:ea typeface="Arial"/>
              <a:cs typeface="Arial"/>
              <a:sym typeface="Arial"/>
            </a:endParaRPr>
          </a:p>
          <a:p>
            <a:pPr indent="0" lvl="0" marL="457200" marR="0" rtl="0" algn="l">
              <a:lnSpc>
                <a:spcPct val="15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b. No one can really love you the way you can love yourself.</a:t>
            </a:r>
            <a:endParaRPr b="0" i="0" sz="1900" u="none" cap="none" strike="noStrike">
              <a:solidFill>
                <a:schemeClr val="lt1"/>
              </a:solidFill>
              <a:latin typeface="Arial"/>
              <a:ea typeface="Arial"/>
              <a:cs typeface="Arial"/>
              <a:sym typeface="Arial"/>
            </a:endParaRPr>
          </a:p>
          <a:p>
            <a:pPr indent="0" lvl="0" marL="457200" marR="0" rtl="0" algn="l">
              <a:lnSpc>
                <a:spcPct val="15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c. Love is not something that lasts unless one is very lucky.</a:t>
            </a:r>
            <a:endParaRPr b="0" i="0" sz="1900" u="none" cap="none" strike="noStrike">
              <a:solidFill>
                <a:schemeClr val="lt1"/>
              </a:solidFill>
              <a:latin typeface="Arial"/>
              <a:ea typeface="Arial"/>
              <a:cs typeface="Arial"/>
              <a:sym typeface="Arial"/>
            </a:endParaRPr>
          </a:p>
          <a:p>
            <a:pPr indent="0" lvl="0" marL="457200" marR="0" rtl="0" algn="l">
              <a:lnSpc>
                <a:spcPct val="15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d. Learning to accept ourselves for who we are will teach us how to accept </a:t>
            </a:r>
            <a:endParaRPr b="0" i="0" sz="1900" u="none" cap="none" strike="noStrike">
              <a:solidFill>
                <a:schemeClr val="lt1"/>
              </a:solidFill>
              <a:latin typeface="Arial"/>
              <a:ea typeface="Arial"/>
              <a:cs typeface="Arial"/>
              <a:sym typeface="Arial"/>
            </a:endParaRPr>
          </a:p>
          <a:p>
            <a:pPr indent="0" lvl="0" marL="457200" marR="0" rtl="0" algn="l">
              <a:lnSpc>
                <a:spcPct val="150000"/>
              </a:lnSpc>
              <a:spcBef>
                <a:spcPts val="0"/>
              </a:spcBef>
              <a:spcAft>
                <a:spcPts val="0"/>
              </a:spcAft>
              <a:buClr>
                <a:schemeClr val="dk1"/>
              </a:buClr>
              <a:buSzPts val="1100"/>
              <a:buFont typeface="Arial"/>
              <a:buNone/>
            </a:pPr>
            <a:r>
              <a:rPr b="0" i="0" lang="en-US" sz="1900" u="none" cap="none" strike="noStrike">
                <a:solidFill>
                  <a:schemeClr val="lt1"/>
                </a:solidFill>
                <a:latin typeface="Arial"/>
                <a:ea typeface="Arial"/>
                <a:cs typeface="Arial"/>
                <a:sym typeface="Arial"/>
              </a:rPr>
              <a:t>   another person.</a:t>
            </a:r>
            <a:endParaRPr b="0" i="0" sz="19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12e544232f5_0_195"/>
          <p:cNvSpPr txBox="1"/>
          <p:nvPr>
            <p:ph type="title"/>
          </p:nvPr>
        </p:nvSpPr>
        <p:spPr>
          <a:xfrm>
            <a:off x="1090575" y="1282450"/>
            <a:ext cx="5445000" cy="1900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t>Reading Charts and Graphs</a:t>
            </a:r>
            <a:endParaRPr/>
          </a:p>
          <a:p>
            <a:pPr indent="0" lvl="0" marL="0" rtl="0" algn="l">
              <a:lnSpc>
                <a:spcPct val="90000"/>
              </a:lnSpc>
              <a:spcBef>
                <a:spcPts val="0"/>
              </a:spcBef>
              <a:spcAft>
                <a:spcPts val="0"/>
              </a:spcAft>
              <a:buSzPts val="3200"/>
              <a:buNone/>
            </a:pPr>
            <a:r>
              <a:t/>
            </a:r>
            <a:endParaRPr/>
          </a:p>
        </p:txBody>
      </p:sp>
      <p:sp>
        <p:nvSpPr>
          <p:cNvPr id="550" name="Google Shape;550;g12e544232f5_0_195"/>
          <p:cNvSpPr txBox="1"/>
          <p:nvPr>
            <p:ph idx="1" type="body"/>
          </p:nvPr>
        </p:nvSpPr>
        <p:spPr>
          <a:xfrm>
            <a:off x="1006675" y="3182925"/>
            <a:ext cx="5740500" cy="2386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1100"/>
              <a:buFont typeface="Arial"/>
              <a:buNone/>
            </a:pPr>
            <a:r>
              <a:rPr lang="en-US"/>
              <a:t>Compared to Kings Hill, Chase Crossing</a:t>
            </a:r>
            <a:endParaRPr/>
          </a:p>
          <a:p>
            <a:pPr indent="0" lvl="0" marL="0" rtl="0" algn="l">
              <a:lnSpc>
                <a:spcPct val="120000"/>
              </a:lnSpc>
              <a:spcBef>
                <a:spcPts val="1000"/>
              </a:spcBef>
              <a:spcAft>
                <a:spcPts val="0"/>
              </a:spcAft>
              <a:buClr>
                <a:schemeClr val="dk1"/>
              </a:buClr>
              <a:buSzPts val="1100"/>
              <a:buFont typeface="Arial"/>
              <a:buNone/>
            </a:pPr>
            <a:r>
              <a:rPr lang="en-US"/>
              <a:t>a. is more likely to experience a fire.</a:t>
            </a:r>
            <a:endParaRPr/>
          </a:p>
          <a:p>
            <a:pPr indent="0" lvl="0" marL="0" rtl="0" algn="l">
              <a:lnSpc>
                <a:spcPct val="120000"/>
              </a:lnSpc>
              <a:spcBef>
                <a:spcPts val="1000"/>
              </a:spcBef>
              <a:spcAft>
                <a:spcPts val="0"/>
              </a:spcAft>
              <a:buClr>
                <a:schemeClr val="dk1"/>
              </a:buClr>
              <a:buSzPts val="1100"/>
              <a:buFont typeface="Arial"/>
              <a:buNone/>
            </a:pPr>
            <a:r>
              <a:rPr lang="en-US"/>
              <a:t>b. is less likely to experience a fire.</a:t>
            </a:r>
            <a:endParaRPr/>
          </a:p>
          <a:p>
            <a:pPr indent="0" lvl="0" marL="0" rtl="0" algn="l">
              <a:lnSpc>
                <a:spcPct val="120000"/>
              </a:lnSpc>
              <a:spcBef>
                <a:spcPts val="1000"/>
              </a:spcBef>
              <a:spcAft>
                <a:spcPts val="0"/>
              </a:spcAft>
              <a:buClr>
                <a:schemeClr val="dk1"/>
              </a:buClr>
              <a:buSzPts val="1100"/>
              <a:buFont typeface="Arial"/>
              <a:buNone/>
            </a:pPr>
            <a:r>
              <a:rPr lang="en-US"/>
              <a:t>c. is just as likely to experience a fire.</a:t>
            </a:r>
            <a:endParaRPr/>
          </a:p>
          <a:p>
            <a:pPr indent="0" lvl="0" marL="0" rtl="0" algn="l">
              <a:lnSpc>
                <a:spcPct val="120000"/>
              </a:lnSpc>
              <a:spcBef>
                <a:spcPts val="1000"/>
              </a:spcBef>
              <a:spcAft>
                <a:spcPts val="0"/>
              </a:spcAft>
              <a:buClr>
                <a:schemeClr val="dk1"/>
              </a:buClr>
              <a:buSzPts val="1100"/>
              <a:buFont typeface="Arial"/>
              <a:buNone/>
            </a:pPr>
            <a:r>
              <a:rPr lang="en-US"/>
              <a:t>d. has gone a shorter period of time without</a:t>
            </a:r>
            <a:endParaRPr/>
          </a:p>
          <a:p>
            <a:pPr indent="0" lvl="0" marL="0" rtl="0" algn="l">
              <a:lnSpc>
                <a:spcPct val="120000"/>
              </a:lnSpc>
              <a:spcBef>
                <a:spcPts val="1000"/>
              </a:spcBef>
              <a:spcAft>
                <a:spcPts val="0"/>
              </a:spcAft>
              <a:buClr>
                <a:schemeClr val="dk1"/>
              </a:buClr>
              <a:buSzPts val="1100"/>
              <a:buFont typeface="Arial"/>
              <a:buNone/>
            </a:pPr>
            <a:r>
              <a:rPr lang="en-US"/>
              <a:t>significant precipitation.</a:t>
            </a:r>
            <a:endParaRPr/>
          </a:p>
          <a:p>
            <a:pPr indent="0" lvl="0" marL="0" rtl="0" algn="l">
              <a:lnSpc>
                <a:spcPct val="120000"/>
              </a:lnSpc>
              <a:spcBef>
                <a:spcPts val="1000"/>
              </a:spcBef>
              <a:spcAft>
                <a:spcPts val="600"/>
              </a:spcAft>
              <a:buSzPts val="1800"/>
              <a:buNone/>
            </a:pPr>
            <a:r>
              <a:t/>
            </a:r>
            <a:endParaRPr/>
          </a:p>
        </p:txBody>
      </p:sp>
      <p:sp>
        <p:nvSpPr>
          <p:cNvPr id="551" name="Google Shape;551;g12e544232f5_0_195"/>
          <p:cNvSpPr/>
          <p:nvPr>
            <p:ph idx="2" type="pic"/>
          </p:nvPr>
        </p:nvSpPr>
        <p:spPr>
          <a:xfrm>
            <a:off x="6747062" y="3229"/>
            <a:ext cx="4629600" cy="6858000"/>
          </a:xfrm>
          <a:prstGeom prst="rect">
            <a:avLst/>
          </a:prstGeom>
          <a:solidFill>
            <a:schemeClr val="lt1">
              <a:alpha val="9411"/>
            </a:schemeClr>
          </a:solidFill>
          <a:ln>
            <a:noFill/>
          </a:ln>
        </p:spPr>
      </p:sp>
      <p:pic>
        <p:nvPicPr>
          <p:cNvPr id="552" name="Google Shape;552;g12e544232f5_0_195"/>
          <p:cNvPicPr preferRelativeResize="0"/>
          <p:nvPr/>
        </p:nvPicPr>
        <p:blipFill rotWithShape="1">
          <a:blip r:embed="rId3">
            <a:alphaModFix/>
          </a:blip>
          <a:srcRect b="0" l="0" r="0" t="0"/>
          <a:stretch/>
        </p:blipFill>
        <p:spPr>
          <a:xfrm>
            <a:off x="6747050" y="3225"/>
            <a:ext cx="5444950" cy="67598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12ed6a6d1bb_0_51"/>
          <p:cNvSpPr txBox="1"/>
          <p:nvPr/>
        </p:nvSpPr>
        <p:spPr>
          <a:xfrm>
            <a:off x="2133100" y="1527700"/>
            <a:ext cx="84261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Many cities haves distributed standardized recycling containers to all households with directions that read:“We would prefer that you use this new container as your primary recycling container as this will expedite pick-up of recyclables. Additional recycling containers may be purchased from the City.”</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lt1"/>
              </a:solidFill>
              <a:latin typeface="Arial"/>
              <a:ea typeface="Arial"/>
              <a:cs typeface="Arial"/>
              <a:sym typeface="Arial"/>
            </a:endParaRPr>
          </a:p>
          <a:p>
            <a:pPr indent="-342900" lvl="0" marL="457200" marR="0" rtl="0" algn="l">
              <a:lnSpc>
                <a:spcPct val="100000"/>
              </a:lnSpc>
              <a:spcBef>
                <a:spcPts val="0"/>
              </a:spcBef>
              <a:spcAft>
                <a:spcPts val="0"/>
              </a:spcAft>
              <a:buClr>
                <a:schemeClr val="lt1"/>
              </a:buClr>
              <a:buSzPts val="1800"/>
              <a:buFont typeface="Arial"/>
              <a:buChar char="●"/>
            </a:pPr>
            <a:r>
              <a:rPr b="0" i="0" lang="en-US" sz="1800" u="none" cap="none" strike="noStrike">
                <a:solidFill>
                  <a:schemeClr val="lt1"/>
                </a:solidFill>
                <a:latin typeface="Arial"/>
                <a:ea typeface="Arial"/>
                <a:cs typeface="Arial"/>
                <a:sym typeface="Arial"/>
              </a:rPr>
              <a:t>According to the directions, each household</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Arial"/>
                <a:ea typeface="Arial"/>
                <a:cs typeface="Arial"/>
                <a:sym typeface="Arial"/>
              </a:rPr>
              <a:t>a. may only use one recycling container.</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Arial"/>
                <a:ea typeface="Arial"/>
                <a:cs typeface="Arial"/>
                <a:sym typeface="Arial"/>
              </a:rPr>
              <a:t>b. must use the new recycling container.</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Arial"/>
                <a:ea typeface="Arial"/>
                <a:cs typeface="Arial"/>
                <a:sym typeface="Arial"/>
              </a:rPr>
              <a:t>c. should use the new recycling container.</a:t>
            </a:r>
            <a:endParaRPr b="0" i="0" sz="1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chemeClr val="dk1"/>
              </a:buClr>
              <a:buSzPts val="1100"/>
              <a:buFont typeface="Arial"/>
              <a:buNone/>
            </a:pPr>
            <a:r>
              <a:rPr b="0" i="0" lang="en-US" sz="1800" u="none" cap="none" strike="noStrike">
                <a:solidFill>
                  <a:schemeClr val="lt1"/>
                </a:solidFill>
                <a:latin typeface="Arial"/>
                <a:ea typeface="Arial"/>
                <a:cs typeface="Arial"/>
                <a:sym typeface="Arial"/>
              </a:rPr>
              <a:t>d. must buy a new recycling container.</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9" name="Google Shape;559;g12ed6a6d1bb_0_51"/>
          <p:cNvSpPr txBox="1"/>
          <p:nvPr/>
        </p:nvSpPr>
        <p:spPr>
          <a:xfrm>
            <a:off x="3157600" y="524075"/>
            <a:ext cx="4850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lt1"/>
                </a:solidFill>
                <a:latin typeface="Arial"/>
                <a:ea typeface="Arial"/>
                <a:cs typeface="Arial"/>
                <a:sym typeface="Arial"/>
              </a:rPr>
              <a:t>Short Passage</a:t>
            </a:r>
            <a:endParaRPr b="0" i="0" sz="3000" u="none" cap="none" strike="noStrike">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12e544232f5_0_203"/>
          <p:cNvSpPr txBox="1"/>
          <p:nvPr>
            <p:ph type="title"/>
          </p:nvPr>
        </p:nvSpPr>
        <p:spPr>
          <a:xfrm>
            <a:off x="985701" y="1282450"/>
            <a:ext cx="3648900" cy="1903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3200"/>
              <a:t>Understanding Directions</a:t>
            </a:r>
            <a:endParaRPr/>
          </a:p>
        </p:txBody>
      </p:sp>
      <p:sp>
        <p:nvSpPr>
          <p:cNvPr id="566" name="Google Shape;566;g12e544232f5_0_203"/>
          <p:cNvSpPr txBox="1"/>
          <p:nvPr>
            <p:ph idx="1" type="body"/>
          </p:nvPr>
        </p:nvSpPr>
        <p:spPr>
          <a:xfrm>
            <a:off x="3649200" y="0"/>
            <a:ext cx="7697100" cy="68580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1000"/>
              </a:spcBef>
              <a:spcAft>
                <a:spcPts val="0"/>
              </a:spcAft>
              <a:buClr>
                <a:schemeClr val="dk1"/>
              </a:buClr>
              <a:buSzPts val="1100"/>
              <a:buFont typeface="Arial"/>
              <a:buNone/>
            </a:pPr>
            <a:r>
              <a:rPr lang="en-US"/>
              <a:t>Important Warning</a:t>
            </a:r>
            <a:endParaRPr/>
          </a:p>
          <a:p>
            <a:pPr indent="0" lvl="0" marL="0" rtl="0" algn="l">
              <a:lnSpc>
                <a:spcPct val="120000"/>
              </a:lnSpc>
              <a:spcBef>
                <a:spcPts val="1000"/>
              </a:spcBef>
              <a:spcAft>
                <a:spcPts val="0"/>
              </a:spcAft>
              <a:buSzPts val="1620"/>
              <a:buNone/>
            </a:pPr>
            <a:r>
              <a:rPr lang="en-US"/>
              <a:t>Only certain people are qualified to handle hazardous waste. Hazardous waste is defined as any waste designated by the U.S. Environmental Protection Agency as hazardous. If you are unclear whether a particular item is hazardous, you should not handle the item but should instead notify a supervisor of the Sanitation Department.</a:t>
            </a:r>
            <a:endParaRPr/>
          </a:p>
          <a:p>
            <a:pPr indent="0" lvl="0" marL="0" rtl="0" algn="l">
              <a:lnSpc>
                <a:spcPct val="120000"/>
              </a:lnSpc>
              <a:spcBef>
                <a:spcPts val="1000"/>
              </a:spcBef>
              <a:spcAft>
                <a:spcPts val="0"/>
              </a:spcAft>
              <a:buSzPts val="1620"/>
              <a:buNone/>
            </a:pPr>
            <a:r>
              <a:rPr lang="en-US"/>
              <a:t>Q. Sanitation Worker Harris comes upon a container of cleaning solvent along with the regular garbage in front of a residence. The container does not list the contents of the cleaner. Therefore, according to the directions, Harris should</a:t>
            </a:r>
            <a:endParaRPr/>
          </a:p>
          <a:p>
            <a:pPr indent="0" lvl="0" marL="0" rtl="0" algn="l">
              <a:lnSpc>
                <a:spcPct val="120000"/>
              </a:lnSpc>
              <a:spcBef>
                <a:spcPts val="1000"/>
              </a:spcBef>
              <a:spcAft>
                <a:spcPts val="0"/>
              </a:spcAft>
              <a:buSzPts val="1620"/>
              <a:buNone/>
            </a:pPr>
            <a:r>
              <a:rPr lang="en-US"/>
              <a:t>a. assume the solvent is safe and deposit it in the sanitation truck.</a:t>
            </a:r>
            <a:endParaRPr/>
          </a:p>
          <a:p>
            <a:pPr indent="0" lvl="0" marL="0" rtl="0" algn="l">
              <a:lnSpc>
                <a:spcPct val="120000"/>
              </a:lnSpc>
              <a:spcBef>
                <a:spcPts val="1000"/>
              </a:spcBef>
              <a:spcAft>
                <a:spcPts val="0"/>
              </a:spcAft>
              <a:buSzPts val="1620"/>
              <a:buNone/>
            </a:pPr>
            <a:r>
              <a:rPr lang="en-US"/>
              <a:t>b. leave a note for the residents, asking them to list the contents of the solvent.</a:t>
            </a:r>
            <a:endParaRPr/>
          </a:p>
          <a:p>
            <a:pPr indent="0" lvl="0" marL="0" rtl="0" algn="l">
              <a:lnSpc>
                <a:spcPct val="120000"/>
              </a:lnSpc>
              <a:spcBef>
                <a:spcPts val="1000"/>
              </a:spcBef>
              <a:spcAft>
                <a:spcPts val="0"/>
              </a:spcAft>
              <a:buSzPts val="1620"/>
              <a:buNone/>
            </a:pPr>
            <a:r>
              <a:rPr lang="en-US"/>
              <a:t>c. simply leave the container on the curb.</a:t>
            </a:r>
            <a:endParaRPr/>
          </a:p>
          <a:p>
            <a:pPr indent="0" lvl="0" marL="0" rtl="0" algn="l">
              <a:lnSpc>
                <a:spcPct val="120000"/>
              </a:lnSpc>
              <a:spcBef>
                <a:spcPts val="1000"/>
              </a:spcBef>
              <a:spcAft>
                <a:spcPts val="0"/>
              </a:spcAft>
              <a:buSzPts val="1620"/>
              <a:buNone/>
            </a:pPr>
            <a:r>
              <a:rPr lang="en-US"/>
              <a:t>d. contact the supervisor for directions.</a:t>
            </a:r>
            <a:endParaRPr/>
          </a:p>
          <a:p>
            <a:pPr indent="0" lvl="0" marL="0" rtl="0" algn="l">
              <a:lnSpc>
                <a:spcPct val="120000"/>
              </a:lnSpc>
              <a:spcBef>
                <a:spcPts val="1000"/>
              </a:spcBef>
              <a:spcAft>
                <a:spcPts val="0"/>
              </a:spcAft>
              <a:buClr>
                <a:schemeClr val="dk1"/>
              </a:buClr>
              <a:buSzPts val="1100"/>
              <a:buFont typeface="Arial"/>
              <a:buNone/>
            </a:pPr>
            <a:r>
              <a:t/>
            </a:r>
            <a:endParaRPr/>
          </a:p>
          <a:p>
            <a:pPr indent="0" lvl="0" marL="0" rtl="0" algn="l">
              <a:lnSpc>
                <a:spcPct val="120000"/>
              </a:lnSpc>
              <a:spcBef>
                <a:spcPts val="1000"/>
              </a:spcBef>
              <a:spcAft>
                <a:spcPts val="600"/>
              </a:spcAft>
              <a:buSzPts val="162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12e544232f5_0_209"/>
          <p:cNvSpPr txBox="1"/>
          <p:nvPr>
            <p:ph type="title"/>
          </p:nvPr>
        </p:nvSpPr>
        <p:spPr>
          <a:xfrm>
            <a:off x="2611808" y="808056"/>
            <a:ext cx="7958400" cy="10773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Clr>
                <a:schemeClr val="dk1"/>
              </a:buClr>
              <a:buSzPts val="1100"/>
              <a:buFont typeface="Arial"/>
              <a:buNone/>
            </a:pPr>
            <a:r>
              <a:rPr lang="en-US"/>
              <a:t>Analyzing and</a:t>
            </a:r>
            <a:endParaRPr/>
          </a:p>
          <a:p>
            <a:pPr indent="0" lvl="0" marL="0" rtl="0" algn="r">
              <a:lnSpc>
                <a:spcPct val="90000"/>
              </a:lnSpc>
              <a:spcBef>
                <a:spcPts val="0"/>
              </a:spcBef>
              <a:spcAft>
                <a:spcPts val="0"/>
              </a:spcAft>
              <a:buSzPts val="1800"/>
              <a:buNone/>
            </a:pPr>
            <a:r>
              <a:rPr lang="en-US"/>
              <a:t>Interpreting Poems</a:t>
            </a:r>
            <a:endParaRPr/>
          </a:p>
        </p:txBody>
      </p:sp>
      <p:sp>
        <p:nvSpPr>
          <p:cNvPr id="573" name="Google Shape;573;g12e544232f5_0_209"/>
          <p:cNvSpPr txBox="1"/>
          <p:nvPr>
            <p:ph idx="1" type="body"/>
          </p:nvPr>
        </p:nvSpPr>
        <p:spPr>
          <a:xfrm>
            <a:off x="1027650" y="1214050"/>
            <a:ext cx="10297500" cy="54762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1000"/>
              </a:spcBef>
              <a:spcAft>
                <a:spcPts val="0"/>
              </a:spcAft>
              <a:buClr>
                <a:schemeClr val="dk1"/>
              </a:buClr>
              <a:buSzPts val="1100"/>
              <a:buFont typeface="Arial"/>
              <a:buNone/>
            </a:pPr>
            <a:r>
              <a:rPr lang="en-US" sz="1800">
                <a:solidFill>
                  <a:srgbClr val="FFC000"/>
                </a:solidFill>
              </a:rPr>
              <a:t>The Eagle </a:t>
            </a:r>
            <a:endParaRPr sz="1800">
              <a:solidFill>
                <a:srgbClr val="FFC000"/>
              </a:solidFill>
            </a:endParaRPr>
          </a:p>
          <a:p>
            <a:pPr indent="0" lvl="0" marL="0" rtl="0" algn="l">
              <a:lnSpc>
                <a:spcPct val="100000"/>
              </a:lnSpc>
              <a:spcBef>
                <a:spcPts val="1000"/>
              </a:spcBef>
              <a:spcAft>
                <a:spcPts val="0"/>
              </a:spcAft>
              <a:buClr>
                <a:schemeClr val="dk1"/>
              </a:buClr>
              <a:buSzPts val="1100"/>
              <a:buFont typeface="Arial"/>
              <a:buNone/>
            </a:pPr>
            <a:r>
              <a:rPr lang="en-US" sz="1800"/>
              <a:t>He clasps the crag with crooked hands;</a:t>
            </a:r>
            <a:endParaRPr sz="1800"/>
          </a:p>
          <a:p>
            <a:pPr indent="0" lvl="0" marL="0" rtl="0" algn="l">
              <a:lnSpc>
                <a:spcPct val="100000"/>
              </a:lnSpc>
              <a:spcBef>
                <a:spcPts val="1000"/>
              </a:spcBef>
              <a:spcAft>
                <a:spcPts val="0"/>
              </a:spcAft>
              <a:buClr>
                <a:schemeClr val="dk1"/>
              </a:buClr>
              <a:buSzPts val="1100"/>
              <a:buFont typeface="Arial"/>
              <a:buNone/>
            </a:pPr>
            <a:r>
              <a:rPr lang="en-US" sz="1800"/>
              <a:t>Close to the sun in lonely lands, </a:t>
            </a:r>
            <a:endParaRPr sz="1800"/>
          </a:p>
          <a:p>
            <a:pPr indent="0" lvl="0" marL="0" rtl="0" algn="l">
              <a:lnSpc>
                <a:spcPct val="100000"/>
              </a:lnSpc>
              <a:spcBef>
                <a:spcPts val="1000"/>
              </a:spcBef>
              <a:spcAft>
                <a:spcPts val="0"/>
              </a:spcAft>
              <a:buClr>
                <a:schemeClr val="dk1"/>
              </a:buClr>
              <a:buSzPts val="1100"/>
              <a:buFont typeface="Arial"/>
              <a:buNone/>
            </a:pPr>
            <a:r>
              <a:rPr lang="en-US" sz="1800"/>
              <a:t>Ringed with the azure world he stands.</a:t>
            </a:r>
            <a:endParaRPr sz="1800"/>
          </a:p>
          <a:p>
            <a:pPr indent="0" lvl="0" marL="0" rtl="0" algn="l">
              <a:lnSpc>
                <a:spcPct val="100000"/>
              </a:lnSpc>
              <a:spcBef>
                <a:spcPts val="1000"/>
              </a:spcBef>
              <a:spcAft>
                <a:spcPts val="0"/>
              </a:spcAft>
              <a:buClr>
                <a:schemeClr val="dk1"/>
              </a:buClr>
              <a:buSzPts val="1100"/>
              <a:buFont typeface="Arial"/>
              <a:buNone/>
            </a:pPr>
            <a:r>
              <a:t/>
            </a:r>
            <a:endParaRPr sz="1800"/>
          </a:p>
          <a:p>
            <a:pPr indent="0" lvl="0" marL="0" rtl="0" algn="l">
              <a:lnSpc>
                <a:spcPct val="100000"/>
              </a:lnSpc>
              <a:spcBef>
                <a:spcPts val="1000"/>
              </a:spcBef>
              <a:spcAft>
                <a:spcPts val="0"/>
              </a:spcAft>
              <a:buSzPts val="1620"/>
              <a:buNone/>
            </a:pPr>
            <a:r>
              <a:rPr lang="en-US" sz="1800"/>
              <a:t>The wrinkled sea beneath him crawls; </a:t>
            </a:r>
            <a:endParaRPr sz="1800"/>
          </a:p>
          <a:p>
            <a:pPr indent="0" lvl="0" marL="0" rtl="0" algn="l">
              <a:lnSpc>
                <a:spcPct val="100000"/>
              </a:lnSpc>
              <a:spcBef>
                <a:spcPts val="1000"/>
              </a:spcBef>
              <a:spcAft>
                <a:spcPts val="0"/>
              </a:spcAft>
              <a:buSzPts val="1620"/>
              <a:buNone/>
            </a:pPr>
            <a:r>
              <a:rPr lang="en-US" sz="1800"/>
              <a:t>He watches from his mountain walls, </a:t>
            </a:r>
            <a:endParaRPr sz="1800"/>
          </a:p>
          <a:p>
            <a:pPr indent="0" lvl="0" marL="0" rtl="0" algn="l">
              <a:lnSpc>
                <a:spcPct val="100000"/>
              </a:lnSpc>
              <a:spcBef>
                <a:spcPts val="1000"/>
              </a:spcBef>
              <a:spcAft>
                <a:spcPts val="0"/>
              </a:spcAft>
              <a:buClr>
                <a:schemeClr val="dk1"/>
              </a:buClr>
              <a:buSzPts val="1100"/>
              <a:buFont typeface="Arial"/>
              <a:buNone/>
            </a:pPr>
            <a:r>
              <a:rPr lang="en-US" sz="1800"/>
              <a:t>And like a thunderbolt he falls.</a:t>
            </a:r>
            <a:endParaRPr sz="1800"/>
          </a:p>
          <a:p>
            <a:pPr indent="0" lvl="0" marL="0" rtl="0" algn="l">
              <a:lnSpc>
                <a:spcPct val="100000"/>
              </a:lnSpc>
              <a:spcBef>
                <a:spcPts val="1000"/>
              </a:spcBef>
              <a:spcAft>
                <a:spcPts val="0"/>
              </a:spcAft>
              <a:buClr>
                <a:schemeClr val="dk1"/>
              </a:buClr>
              <a:buSzPts val="1100"/>
              <a:buFont typeface="Arial"/>
              <a:buNone/>
            </a:pPr>
            <a:r>
              <a:t/>
            </a:r>
            <a:endParaRPr sz="1800"/>
          </a:p>
          <a:p>
            <a:pPr indent="0" lvl="0" marL="0" rtl="0" algn="l">
              <a:lnSpc>
                <a:spcPct val="120000"/>
              </a:lnSpc>
              <a:spcBef>
                <a:spcPts val="1000"/>
              </a:spcBef>
              <a:spcAft>
                <a:spcPts val="0"/>
              </a:spcAft>
              <a:buClr>
                <a:schemeClr val="dk1"/>
              </a:buClr>
              <a:buSzPts val="1100"/>
              <a:buFont typeface="Arial"/>
              <a:buNone/>
            </a:pPr>
            <a:r>
              <a:rPr lang="en-US" sz="1800"/>
              <a:t>Q. Given the tone of the poem, and noting especially the last line, what is the eagle most likely doing in the poem?</a:t>
            </a:r>
            <a:endParaRPr sz="1800"/>
          </a:p>
          <a:p>
            <a:pPr indent="0" lvl="0" marL="0" rtl="0" algn="l">
              <a:lnSpc>
                <a:spcPct val="120000"/>
              </a:lnSpc>
              <a:spcBef>
                <a:spcPts val="1000"/>
              </a:spcBef>
              <a:spcAft>
                <a:spcPts val="0"/>
              </a:spcAft>
              <a:buClr>
                <a:schemeClr val="dk1"/>
              </a:buClr>
              <a:buSzPts val="1100"/>
              <a:buFont typeface="Arial"/>
              <a:buNone/>
            </a:pPr>
            <a:r>
              <a:rPr lang="en-US" sz="1800"/>
              <a:t>a. dying of old age</a:t>
            </a:r>
            <a:endParaRPr sz="1800"/>
          </a:p>
          <a:p>
            <a:pPr indent="0" lvl="0" marL="0" rtl="0" algn="l">
              <a:lnSpc>
                <a:spcPct val="120000"/>
              </a:lnSpc>
              <a:spcBef>
                <a:spcPts val="1000"/>
              </a:spcBef>
              <a:spcAft>
                <a:spcPts val="0"/>
              </a:spcAft>
              <a:buClr>
                <a:schemeClr val="dk1"/>
              </a:buClr>
              <a:buSzPts val="1100"/>
              <a:buFont typeface="Arial"/>
              <a:buNone/>
            </a:pPr>
            <a:r>
              <a:rPr lang="en-US" sz="1800"/>
              <a:t>b. hunting prey</a:t>
            </a:r>
            <a:endParaRPr sz="1800"/>
          </a:p>
          <a:p>
            <a:pPr indent="0" lvl="0" marL="0" rtl="0" algn="l">
              <a:lnSpc>
                <a:spcPct val="120000"/>
              </a:lnSpc>
              <a:spcBef>
                <a:spcPts val="1000"/>
              </a:spcBef>
              <a:spcAft>
                <a:spcPts val="0"/>
              </a:spcAft>
              <a:buClr>
                <a:schemeClr val="dk1"/>
              </a:buClr>
              <a:buSzPts val="1100"/>
              <a:buFont typeface="Arial"/>
              <a:buNone/>
            </a:pPr>
            <a:r>
              <a:rPr lang="en-US" sz="1800"/>
              <a:t>c. learning joyfully to fly</a:t>
            </a:r>
            <a:endParaRPr sz="1800"/>
          </a:p>
          <a:p>
            <a:pPr indent="0" lvl="0" marL="0" rtl="0" algn="l">
              <a:lnSpc>
                <a:spcPct val="120000"/>
              </a:lnSpc>
              <a:spcBef>
                <a:spcPts val="1000"/>
              </a:spcBef>
              <a:spcAft>
                <a:spcPts val="0"/>
              </a:spcAft>
              <a:buClr>
                <a:schemeClr val="dk1"/>
              </a:buClr>
              <a:buSzPts val="1100"/>
              <a:buFont typeface="Arial"/>
              <a:buNone/>
            </a:pPr>
            <a:r>
              <a:rPr lang="en-US" sz="1800"/>
              <a:t>d. keeping watch over a nest of young eagles</a:t>
            </a:r>
            <a:endParaRPr sz="1800"/>
          </a:p>
          <a:p>
            <a:pPr indent="0" lvl="0" marL="0" rtl="0" algn="l">
              <a:lnSpc>
                <a:spcPct val="120000"/>
              </a:lnSpc>
              <a:spcBef>
                <a:spcPts val="1000"/>
              </a:spcBef>
              <a:spcAft>
                <a:spcPts val="600"/>
              </a:spcAft>
              <a:buSzPts val="1620"/>
              <a:buNone/>
            </a:pPr>
            <a:r>
              <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12f2e3aeaa3_2_0"/>
          <p:cNvSpPr txBox="1"/>
          <p:nvPr>
            <p:ph type="title"/>
          </p:nvPr>
        </p:nvSpPr>
        <p:spPr>
          <a:xfrm>
            <a:off x="2611808" y="808056"/>
            <a:ext cx="7958400" cy="10773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r>
              <a:rPr lang="en-US"/>
              <a:t>Exercise</a:t>
            </a:r>
            <a:r>
              <a:rPr lang="en-US"/>
              <a:t> on Long Passage</a:t>
            </a:r>
            <a:endParaRPr/>
          </a:p>
        </p:txBody>
      </p:sp>
      <p:sp>
        <p:nvSpPr>
          <p:cNvPr id="580" name="Google Shape;580;g12f2e3aeaa3_2_0"/>
          <p:cNvSpPr txBox="1"/>
          <p:nvPr>
            <p:ph idx="1" type="body"/>
          </p:nvPr>
        </p:nvSpPr>
        <p:spPr>
          <a:xfrm>
            <a:off x="2773599" y="2052116"/>
            <a:ext cx="7796400" cy="3997800"/>
          </a:xfrm>
          <a:prstGeom prst="rect">
            <a:avLst/>
          </a:prstGeom>
        </p:spPr>
        <p:txBody>
          <a:bodyPr anchorCtr="0" anchor="ctr" bIns="45700" lIns="91425" spcFirstLastPara="1" rIns="91425" wrap="square" tIns="45700">
            <a:noAutofit/>
          </a:bodyPr>
          <a:lstStyle/>
          <a:p>
            <a:pPr indent="0" lvl="0" marL="0" rtl="0" algn="l">
              <a:spcBef>
                <a:spcPts val="1000"/>
              </a:spcBef>
              <a:spcAft>
                <a:spcPts val="0"/>
              </a:spcAft>
              <a:buNone/>
            </a:pPr>
            <a:r>
              <a:rPr lang="en-US" u="sng">
                <a:solidFill>
                  <a:schemeClr val="hlink"/>
                </a:solidFill>
                <a:hlinkClick r:id="rId3"/>
              </a:rPr>
              <a:t>https://agendaweb.org/reading/reading-pdf-6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6"/>
          <p:cNvSpPr txBox="1"/>
          <p:nvPr>
            <p:ph type="title"/>
          </p:nvPr>
        </p:nvSpPr>
        <p:spPr>
          <a:xfrm>
            <a:off x="2381500" y="808050"/>
            <a:ext cx="81888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Scanning</a:t>
            </a:r>
            <a:endParaRPr/>
          </a:p>
        </p:txBody>
      </p:sp>
      <p:sp>
        <p:nvSpPr>
          <p:cNvPr id="268" name="Google Shape;268;p6"/>
          <p:cNvSpPr txBox="1"/>
          <p:nvPr>
            <p:ph idx="1" type="body"/>
          </p:nvPr>
        </p:nvSpPr>
        <p:spPr>
          <a:xfrm>
            <a:off x="2291975" y="1651400"/>
            <a:ext cx="8899200" cy="4920000"/>
          </a:xfrm>
          <a:prstGeom prst="rect">
            <a:avLst/>
          </a:prstGeom>
          <a:noFill/>
          <a:ln>
            <a:noFill/>
          </a:ln>
        </p:spPr>
        <p:txBody>
          <a:bodyPr anchorCtr="0" anchor="ctr" bIns="45700" lIns="91425" spcFirstLastPara="1" rIns="91425" wrap="square" tIns="45700">
            <a:normAutofit/>
          </a:bodyPr>
          <a:lstStyle/>
          <a:p>
            <a:pPr indent="0" lvl="0" marL="0" rtl="0" algn="just">
              <a:lnSpc>
                <a:spcPct val="100000"/>
              </a:lnSpc>
              <a:spcBef>
                <a:spcPts val="0"/>
              </a:spcBef>
              <a:spcAft>
                <a:spcPts val="0"/>
              </a:spcAft>
              <a:buSzPts val="1710"/>
              <a:buNone/>
            </a:pPr>
            <a:r>
              <a:rPr lang="en-US" sz="1900"/>
              <a:t>The technique of scanning is a useful one to use if you want to get an overview of the text you are reading as a whole – its shape, the focus of each section, the topics or key issues that are dealt with, and so on. In order to scan a piece of text you might look for subheadings or identify key words and phrases which give you clues about its focus. Another useful method is to read the first sentence or two of each paragraph in order to get the general gist of the discussion and the way that it progresses.</a:t>
            </a:r>
            <a:endParaRPr sz="1900"/>
          </a:p>
          <a:p>
            <a:pPr indent="0" lvl="0" marL="0" rtl="0" algn="just">
              <a:lnSpc>
                <a:spcPct val="100000"/>
              </a:lnSpc>
              <a:spcBef>
                <a:spcPts val="1600"/>
              </a:spcBef>
              <a:spcAft>
                <a:spcPts val="0"/>
              </a:spcAft>
              <a:buSzPts val="1710"/>
              <a:buNone/>
            </a:pPr>
            <a:r>
              <a:rPr lang="en-US" sz="1900">
                <a:solidFill>
                  <a:srgbClr val="00FFFF"/>
                </a:solidFill>
              </a:rPr>
              <a:t>Examples of Scanning</a:t>
            </a:r>
            <a:endParaRPr sz="1900">
              <a:solidFill>
                <a:srgbClr val="00FFFF"/>
              </a:solidFill>
            </a:endParaRPr>
          </a:p>
          <a:p>
            <a:pPr indent="0" lvl="0" marL="0" rtl="0" algn="just">
              <a:lnSpc>
                <a:spcPct val="100000"/>
              </a:lnSpc>
              <a:spcBef>
                <a:spcPts val="1600"/>
              </a:spcBef>
              <a:spcAft>
                <a:spcPts val="0"/>
              </a:spcAft>
              <a:buSzPts val="1710"/>
              <a:buNone/>
            </a:pPr>
            <a:r>
              <a:rPr lang="en-US" sz="1900"/>
              <a:t>The "What's on TV" section of your newspaper.</a:t>
            </a:r>
            <a:endParaRPr sz="1900"/>
          </a:p>
          <a:p>
            <a:pPr indent="0" lvl="0" marL="0" rtl="0" algn="just">
              <a:lnSpc>
                <a:spcPct val="100000"/>
              </a:lnSpc>
              <a:spcBef>
                <a:spcPts val="1600"/>
              </a:spcBef>
              <a:spcAft>
                <a:spcPts val="0"/>
              </a:spcAft>
              <a:buSzPts val="1710"/>
              <a:buNone/>
            </a:pPr>
            <a:r>
              <a:rPr lang="en-US" sz="1900"/>
              <a:t>A telephone number in the directory</a:t>
            </a:r>
            <a:endParaRPr sz="1900"/>
          </a:p>
          <a:p>
            <a:pPr indent="0" lvl="0" marL="0" rtl="0" algn="just">
              <a:lnSpc>
                <a:spcPct val="100000"/>
              </a:lnSpc>
              <a:spcBef>
                <a:spcPts val="1600"/>
              </a:spcBef>
              <a:spcAft>
                <a:spcPts val="0"/>
              </a:spcAft>
              <a:buSzPts val="1710"/>
              <a:buNone/>
            </a:pPr>
            <a:r>
              <a:rPr lang="en-US" sz="1900"/>
              <a:t>A horoscope guide</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7"/>
          <p:cNvSpPr txBox="1"/>
          <p:nvPr>
            <p:ph type="title"/>
          </p:nvPr>
        </p:nvSpPr>
        <p:spPr>
          <a:xfrm>
            <a:off x="2399400" y="808050"/>
            <a:ext cx="8170800" cy="624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Skimming</a:t>
            </a:r>
            <a:endParaRPr/>
          </a:p>
        </p:txBody>
      </p:sp>
      <p:sp>
        <p:nvSpPr>
          <p:cNvPr id="274" name="Google Shape;274;p7"/>
          <p:cNvSpPr txBox="1"/>
          <p:nvPr>
            <p:ph idx="1" type="body"/>
          </p:nvPr>
        </p:nvSpPr>
        <p:spPr>
          <a:xfrm>
            <a:off x="2005475" y="1505700"/>
            <a:ext cx="9114300" cy="4544400"/>
          </a:xfrm>
          <a:prstGeom prst="rect">
            <a:avLst/>
          </a:prstGeom>
          <a:noFill/>
          <a:ln>
            <a:noFill/>
          </a:ln>
        </p:spPr>
        <p:txBody>
          <a:bodyPr anchorCtr="0" anchor="ctr" bIns="45700" lIns="91425" spcFirstLastPara="1" rIns="91425" wrap="square" tIns="45700">
            <a:normAutofit/>
          </a:bodyPr>
          <a:lstStyle/>
          <a:p>
            <a:pPr indent="-338138" lvl="0" marL="344488" rtl="0" algn="just">
              <a:lnSpc>
                <a:spcPct val="120000"/>
              </a:lnSpc>
              <a:spcBef>
                <a:spcPts val="0"/>
              </a:spcBef>
              <a:spcAft>
                <a:spcPts val="0"/>
              </a:spcAft>
              <a:buSzPts val="1700"/>
              <a:buChar char="▪"/>
            </a:pPr>
            <a:r>
              <a:rPr lang="en-US" sz="1900"/>
              <a:t>Skimming is used to quickly gather the most important information, or 'gist'. Run your eyes over the text, noting important information. Use skimming to quickly get up to speed on a current business situation. It's not essential to understand each word when skimming. Skimming is covering the chapter to get some of the main ideas and a general overview of the material. It is what you do first when reading a chapter assignment. You don’t read for details at this point.</a:t>
            </a:r>
            <a:endParaRPr sz="1900"/>
          </a:p>
          <a:p>
            <a:pPr indent="-338138" lvl="0" marL="344488" rtl="0" algn="just">
              <a:lnSpc>
                <a:spcPct val="120000"/>
              </a:lnSpc>
              <a:spcBef>
                <a:spcPts val="1600"/>
              </a:spcBef>
              <a:spcAft>
                <a:spcPts val="0"/>
              </a:spcAft>
              <a:buSzPts val="1700"/>
              <a:buChar char="▪"/>
            </a:pPr>
            <a:r>
              <a:rPr lang="en-US" sz="1900"/>
              <a:t>The Newspaper (quickly to get the general news of the day)</a:t>
            </a:r>
            <a:endParaRPr sz="1900"/>
          </a:p>
          <a:p>
            <a:pPr indent="-338138" lvl="0" marL="344488" rtl="0" algn="just">
              <a:lnSpc>
                <a:spcPct val="120000"/>
              </a:lnSpc>
              <a:spcBef>
                <a:spcPts val="1600"/>
              </a:spcBef>
              <a:spcAft>
                <a:spcPts val="0"/>
              </a:spcAft>
              <a:buSzPts val="1700"/>
              <a:buChar char="▪"/>
            </a:pPr>
            <a:r>
              <a:rPr lang="en-US" sz="1900"/>
              <a:t>Magazines (quickly to discover which articles you would like to read in more detail)</a:t>
            </a:r>
            <a:endParaRPr sz="1900"/>
          </a:p>
          <a:p>
            <a:pPr indent="-338138" lvl="0" marL="344488" rtl="0" algn="just">
              <a:lnSpc>
                <a:spcPct val="120000"/>
              </a:lnSpc>
              <a:spcBef>
                <a:spcPts val="1600"/>
              </a:spcBef>
              <a:spcAft>
                <a:spcPts val="0"/>
              </a:spcAft>
              <a:buSzPts val="1700"/>
              <a:buChar char="▪"/>
            </a:pPr>
            <a:r>
              <a:rPr lang="en-US" sz="1900"/>
              <a:t>Business and Travel Brochures (quickly to get informed</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8"/>
          <p:cNvSpPr txBox="1"/>
          <p:nvPr>
            <p:ph type="title"/>
          </p:nvPr>
        </p:nvSpPr>
        <p:spPr>
          <a:xfrm>
            <a:off x="2363600" y="808050"/>
            <a:ext cx="82065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Non-verbal signals</a:t>
            </a:r>
            <a:endParaRPr/>
          </a:p>
        </p:txBody>
      </p:sp>
      <p:sp>
        <p:nvSpPr>
          <p:cNvPr id="280" name="Google Shape;280;p8"/>
          <p:cNvSpPr txBox="1"/>
          <p:nvPr>
            <p:ph idx="1" type="body"/>
          </p:nvPr>
        </p:nvSpPr>
        <p:spPr>
          <a:xfrm>
            <a:off x="2059200" y="2052125"/>
            <a:ext cx="8738100" cy="3212400"/>
          </a:xfrm>
          <a:prstGeom prst="rect">
            <a:avLst/>
          </a:prstGeom>
          <a:noFill/>
          <a:ln>
            <a:noFill/>
          </a:ln>
        </p:spPr>
        <p:txBody>
          <a:bodyPr anchorCtr="0" anchor="ctr" bIns="45700" lIns="91425" spcFirstLastPara="1" rIns="91425" wrap="square" tIns="45700">
            <a:normAutofit/>
          </a:bodyPr>
          <a:lstStyle/>
          <a:p>
            <a:pPr indent="-325438" lvl="0" marL="344488" rtl="0" algn="just">
              <a:lnSpc>
                <a:spcPct val="150000"/>
              </a:lnSpc>
              <a:spcBef>
                <a:spcPts val="0"/>
              </a:spcBef>
              <a:spcAft>
                <a:spcPts val="0"/>
              </a:spcAft>
              <a:buSzPts val="1680"/>
              <a:buChar char="▪"/>
            </a:pPr>
            <a:r>
              <a:rPr lang="en-US" sz="1900"/>
              <a:t>The meaning of the text is not only conveyed by means of words. All text also contains non-verbal signs. Non verbal signs may include certain style features such as bold font, CAPITAL FONTS, italics, etc. these words are used to highlight, emphasize, point out something.</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9"/>
          <p:cNvSpPr txBox="1"/>
          <p:nvPr>
            <p:ph type="title"/>
          </p:nvPr>
        </p:nvSpPr>
        <p:spPr>
          <a:xfrm>
            <a:off x="2399400" y="808050"/>
            <a:ext cx="8170800" cy="1077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n-US"/>
              <a:t>Structure of the text</a:t>
            </a:r>
            <a:endParaRPr/>
          </a:p>
        </p:txBody>
      </p:sp>
      <p:sp>
        <p:nvSpPr>
          <p:cNvPr id="286" name="Google Shape;286;p9"/>
          <p:cNvSpPr txBox="1"/>
          <p:nvPr>
            <p:ph idx="1" type="body"/>
          </p:nvPr>
        </p:nvSpPr>
        <p:spPr>
          <a:xfrm>
            <a:off x="2158175" y="2052125"/>
            <a:ext cx="8943600" cy="3248100"/>
          </a:xfrm>
          <a:prstGeom prst="rect">
            <a:avLst/>
          </a:prstGeom>
          <a:noFill/>
          <a:ln>
            <a:noFill/>
          </a:ln>
        </p:spPr>
        <p:txBody>
          <a:bodyPr anchorCtr="0" anchor="ctr" bIns="45700" lIns="91425" spcFirstLastPara="1" rIns="91425" wrap="square" tIns="45700">
            <a:normAutofit/>
          </a:bodyPr>
          <a:lstStyle/>
          <a:p>
            <a:pPr indent="-338138" lvl="0" marL="344488" rtl="0" algn="just">
              <a:lnSpc>
                <a:spcPct val="130000"/>
              </a:lnSpc>
              <a:spcBef>
                <a:spcPts val="0"/>
              </a:spcBef>
              <a:spcAft>
                <a:spcPts val="0"/>
              </a:spcAft>
              <a:buSzPts val="1699"/>
              <a:buChar char="▪"/>
            </a:pPr>
            <a:r>
              <a:rPr lang="en-US" sz="1900"/>
              <a:t>Most text starts with a title or subtitle. After that comes the introduction and the body, followed by a conclusion or summary. An important aspect of reading is prediction. The better you can predict what you are going to read, the faster and more effective you will read. It also includes structure of paragraphs which includes opening segment of a paragraph, middle and ending part of the paragraph. In many well written texts a reader can easily get full idea about the paragraphs by just reading opening or topic sentence of the paragraph.</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2020-12-19T07:00:25Z</dcterms:created>
  <dc:creator>Bhagirath Khuman</dc:creator>
</cp:coreProperties>
</file>