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Garamond"/>
      <p:regular r:id="rId33"/>
      <p:bold r:id="rId34"/>
      <p:italic r:id="rId35"/>
      <p:boldItalic r:id="rId36"/>
    </p:embeddedFon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jUv+995R7SwuTRkcxAqrxFwv9c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Garamond-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Garamond-italic.fntdata"/><Relationship Id="rId12" Type="http://schemas.openxmlformats.org/officeDocument/2006/relationships/slide" Target="slides/slide8.xml"/><Relationship Id="rId34" Type="http://schemas.openxmlformats.org/officeDocument/2006/relationships/font" Target="fonts/Garamond-bold.fntdata"/><Relationship Id="rId15" Type="http://schemas.openxmlformats.org/officeDocument/2006/relationships/slide" Target="slides/slide11.xml"/><Relationship Id="rId37" Type="http://schemas.openxmlformats.org/officeDocument/2006/relationships/font" Target="fonts/CenturyGothic-regular.fntdata"/><Relationship Id="rId14" Type="http://schemas.openxmlformats.org/officeDocument/2006/relationships/slide" Target="slides/slide10.xml"/><Relationship Id="rId36" Type="http://schemas.openxmlformats.org/officeDocument/2006/relationships/font" Target="fonts/Garamond-boldItalic.fntdata"/><Relationship Id="rId17" Type="http://schemas.openxmlformats.org/officeDocument/2006/relationships/slide" Target="slides/slide13.xml"/><Relationship Id="rId39" Type="http://schemas.openxmlformats.org/officeDocument/2006/relationships/font" Target="fonts/CenturyGothic-italic.fntdata"/><Relationship Id="rId16" Type="http://schemas.openxmlformats.org/officeDocument/2006/relationships/slide" Target="slides/slide12.xml"/><Relationship Id="rId38" Type="http://schemas.openxmlformats.org/officeDocument/2006/relationships/font" Target="fonts/CenturyGothic-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1075692c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e1075692c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8143ac3b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18143ac3b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807c7f48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1807c7f48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3"/>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20" name="Google Shape;20;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42"/>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352"/>
              </a:srgbClr>
            </a:outerShdw>
          </a:effectLst>
        </p:spPr>
      </p:sp>
      <p:sp>
        <p:nvSpPr>
          <p:cNvPr id="77" name="Google Shape;77;p42"/>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8" name="Google Shape;78;p4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43"/>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4" name="Google Shape;84;p4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44"/>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4"/>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0" name="Google Shape;90;p44"/>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4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44"/>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5" name="Google Shape;95;p44"/>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45"/>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5"/>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99" name="Google Shape;99;p4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4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6"/>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5" name="Google Shape;105;p46"/>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6" name="Google Shape;106;p46"/>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7" name="Google Shape;107;p46"/>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8" name="Google Shape;108;p46"/>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9" name="Google Shape;109;p46"/>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0" name="Google Shape;110;p4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4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4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4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7"/>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8" name="Google Shape;118;p47"/>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19" name="Google Shape;119;p47"/>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0" name="Google Shape;120;p47"/>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1" name="Google Shape;121;p47"/>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2" name="Google Shape;122;p47"/>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3" name="Google Shape;123;p47"/>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4" name="Google Shape;124;p47"/>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5" name="Google Shape;125;p47"/>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26" name="Google Shape;126;p47"/>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47"/>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4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4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4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8"/>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4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49"/>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49"/>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4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4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4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6" name="Google Shape;26;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32" name="Google Shape;32;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3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38" name="Google Shape;38;p3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39" name="Google Shape;39;p3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0" name="Google Shape;40;p3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1" name="Google Shape;41;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3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7"/>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7" name="Google Shape;47;p37"/>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8" name="Google Shape;48;p3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40"/>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0"/>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63" name="Google Shape;63;p40"/>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4" name="Google Shape;64;p4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41"/>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1"/>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70" name="Google Shape;70;p41"/>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1" name="Google Shape;71;p4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32"/>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32"/>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32"/>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 name="Google Shape;9;p32"/>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32"/>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3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3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examenglish.com/leveltest/listening_level_test.ht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drive.google.com/drive/folders/1t29Pl7FPnOfgfRrITFaHeEusCeWfQ0f9?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54949" y="1447800"/>
            <a:ext cx="9900600" cy="3329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7200"/>
              <a:buFont typeface="Century Gothic"/>
              <a:buNone/>
            </a:pPr>
            <a:r>
              <a:rPr lang="en-US" sz="6000"/>
              <a:t>Unit 3: Listening Skills</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1154950" y="2861728"/>
            <a:ext cx="8825700" cy="117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Century Gothic"/>
              <a:buNone/>
            </a:pPr>
            <a:r>
              <a:rPr lang="en-US"/>
              <a:t>Types of Listening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Types</a:t>
            </a:r>
            <a:endParaRPr/>
          </a:p>
        </p:txBody>
      </p:sp>
      <p:sp>
        <p:nvSpPr>
          <p:cNvPr id="207" name="Google Shape;207;p12"/>
          <p:cNvSpPr txBox="1"/>
          <p:nvPr>
            <p:ph idx="1" type="body"/>
          </p:nvPr>
        </p:nvSpPr>
        <p:spPr>
          <a:xfrm>
            <a:off x="1104287" y="1686893"/>
            <a:ext cx="8946600" cy="41955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600"/>
              <a:buNone/>
            </a:pPr>
            <a:r>
              <a:rPr lang="en-US" sz="1800"/>
              <a:t>Listening may be classified into the following six types on the basis of purpose and output:</a:t>
            </a:r>
            <a:endParaRPr sz="1800"/>
          </a:p>
          <a:p>
            <a:pPr indent="0" lvl="0" marL="0" rtl="0" algn="just">
              <a:lnSpc>
                <a:spcPct val="100000"/>
              </a:lnSpc>
              <a:spcBef>
                <a:spcPts val="0"/>
              </a:spcBef>
              <a:spcAft>
                <a:spcPts val="0"/>
              </a:spcAft>
              <a:buSzPts val="1600"/>
              <a:buNone/>
            </a:pPr>
            <a:r>
              <a:t/>
            </a:r>
            <a:endParaRPr sz="2400"/>
          </a:p>
          <a:p>
            <a:pPr indent="-508000" lvl="0" marL="914400" rtl="0" algn="just">
              <a:lnSpc>
                <a:spcPct val="100000"/>
              </a:lnSpc>
              <a:spcBef>
                <a:spcPts val="1000"/>
              </a:spcBef>
              <a:spcAft>
                <a:spcPts val="0"/>
              </a:spcAft>
              <a:buClr>
                <a:srgbClr val="8AD0D6"/>
              </a:buClr>
              <a:buSzPts val="2400"/>
              <a:buAutoNum type="arabicPeriod"/>
            </a:pPr>
            <a:r>
              <a:rPr lang="en-US" sz="2400"/>
              <a:t>Superficial listening</a:t>
            </a:r>
            <a:endParaRPr sz="2400"/>
          </a:p>
          <a:p>
            <a:pPr indent="-508000" lvl="0" marL="914400" rtl="0" algn="just">
              <a:lnSpc>
                <a:spcPct val="100000"/>
              </a:lnSpc>
              <a:spcBef>
                <a:spcPts val="1000"/>
              </a:spcBef>
              <a:spcAft>
                <a:spcPts val="0"/>
              </a:spcAft>
              <a:buClr>
                <a:srgbClr val="8AD0D6"/>
              </a:buClr>
              <a:buSzPts val="2400"/>
              <a:buAutoNum type="arabicPeriod"/>
            </a:pPr>
            <a:r>
              <a:rPr lang="en-US" sz="2400"/>
              <a:t>Appreciative listening</a:t>
            </a:r>
            <a:endParaRPr sz="2400"/>
          </a:p>
          <a:p>
            <a:pPr indent="-508000" lvl="0" marL="914400" rtl="0" algn="just">
              <a:lnSpc>
                <a:spcPct val="100000"/>
              </a:lnSpc>
              <a:spcBef>
                <a:spcPts val="1000"/>
              </a:spcBef>
              <a:spcAft>
                <a:spcPts val="0"/>
              </a:spcAft>
              <a:buClr>
                <a:srgbClr val="8AD0D6"/>
              </a:buClr>
              <a:buSzPts val="2400"/>
              <a:buAutoNum type="arabicPeriod"/>
            </a:pPr>
            <a:r>
              <a:rPr lang="en-US" sz="2400"/>
              <a:t>Focused listening</a:t>
            </a:r>
            <a:endParaRPr sz="2400"/>
          </a:p>
          <a:p>
            <a:pPr indent="-508000" lvl="0" marL="914400" rtl="0" algn="just">
              <a:lnSpc>
                <a:spcPct val="100000"/>
              </a:lnSpc>
              <a:spcBef>
                <a:spcPts val="1000"/>
              </a:spcBef>
              <a:spcAft>
                <a:spcPts val="0"/>
              </a:spcAft>
              <a:buClr>
                <a:srgbClr val="8AD0D6"/>
              </a:buClr>
              <a:buSzPts val="2400"/>
              <a:buAutoNum type="arabicPeriod"/>
            </a:pPr>
            <a:r>
              <a:rPr lang="en-US" sz="2400"/>
              <a:t>Evaluative listening</a:t>
            </a:r>
            <a:endParaRPr sz="2400"/>
          </a:p>
          <a:p>
            <a:pPr indent="-508000" lvl="0" marL="914400" rtl="0" algn="just">
              <a:lnSpc>
                <a:spcPct val="100000"/>
              </a:lnSpc>
              <a:spcBef>
                <a:spcPts val="1000"/>
              </a:spcBef>
              <a:spcAft>
                <a:spcPts val="0"/>
              </a:spcAft>
              <a:buClr>
                <a:srgbClr val="8AD0D6"/>
              </a:buClr>
              <a:buSzPts val="2400"/>
              <a:buAutoNum type="arabicPeriod"/>
            </a:pPr>
            <a:r>
              <a:rPr lang="en-US" sz="2400"/>
              <a:t>Attentive listening</a:t>
            </a:r>
            <a:endParaRPr sz="2400"/>
          </a:p>
          <a:p>
            <a:pPr indent="-508000" lvl="0" marL="914400" rtl="0" algn="just">
              <a:lnSpc>
                <a:spcPct val="100000"/>
              </a:lnSpc>
              <a:spcBef>
                <a:spcPts val="1000"/>
              </a:spcBef>
              <a:spcAft>
                <a:spcPts val="0"/>
              </a:spcAft>
              <a:buClr>
                <a:srgbClr val="8AD0D6"/>
              </a:buClr>
              <a:buSzPts val="2400"/>
              <a:buAutoNum type="arabicPeriod"/>
            </a:pPr>
            <a:r>
              <a:rPr lang="en-US" sz="2400"/>
              <a:t>Empathetic listening</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Types</a:t>
            </a:r>
            <a:endParaRPr/>
          </a:p>
        </p:txBody>
      </p:sp>
      <p:sp>
        <p:nvSpPr>
          <p:cNvPr id="213" name="Google Shape;213;p13"/>
          <p:cNvSpPr txBox="1"/>
          <p:nvPr>
            <p:ph idx="1" type="body"/>
          </p:nvPr>
        </p:nvSpPr>
        <p:spPr>
          <a:xfrm>
            <a:off x="1180350" y="1667625"/>
            <a:ext cx="9404700" cy="4195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000"/>
              <a:buChar char="►"/>
            </a:pPr>
            <a:r>
              <a:rPr b="1" lang="en-US">
                <a:solidFill>
                  <a:srgbClr val="00FFFF"/>
                </a:solidFill>
              </a:rPr>
              <a:t>Superficial listening</a:t>
            </a:r>
            <a:r>
              <a:rPr lang="en-US"/>
              <a:t>: The listener has little awareness of the content of the verbal message.</a:t>
            </a:r>
            <a:endParaRPr/>
          </a:p>
          <a:p>
            <a:pPr indent="-342900" lvl="0" marL="342900" rtl="0" algn="l">
              <a:lnSpc>
                <a:spcPct val="100000"/>
              </a:lnSpc>
              <a:spcBef>
                <a:spcPts val="1000"/>
              </a:spcBef>
              <a:spcAft>
                <a:spcPts val="0"/>
              </a:spcAft>
              <a:buClr>
                <a:srgbClr val="8AD0D6"/>
              </a:buClr>
              <a:buSzPts val="2000"/>
              <a:buChar char="►"/>
            </a:pPr>
            <a:r>
              <a:rPr b="1" lang="en-US">
                <a:solidFill>
                  <a:srgbClr val="00FFFF"/>
                </a:solidFill>
              </a:rPr>
              <a:t>Appreciative listening</a:t>
            </a:r>
            <a:r>
              <a:rPr lang="en-US"/>
              <a:t>: The purpose of listening is to derive pleasure.</a:t>
            </a:r>
            <a:endParaRPr/>
          </a:p>
          <a:p>
            <a:pPr indent="-342900" lvl="0" marL="342900" rtl="0" algn="l">
              <a:lnSpc>
                <a:spcPct val="100000"/>
              </a:lnSpc>
              <a:spcBef>
                <a:spcPts val="1000"/>
              </a:spcBef>
              <a:spcAft>
                <a:spcPts val="0"/>
              </a:spcAft>
              <a:buClr>
                <a:srgbClr val="8AD0D6"/>
              </a:buClr>
              <a:buSzPts val="2000"/>
              <a:buChar char="►"/>
            </a:pPr>
            <a:r>
              <a:rPr b="1" lang="en-US">
                <a:solidFill>
                  <a:srgbClr val="00FFFF"/>
                </a:solidFill>
              </a:rPr>
              <a:t>Focused listening</a:t>
            </a:r>
            <a:r>
              <a:rPr lang="en-US"/>
              <a:t>: The purpose is to get some specific information.</a:t>
            </a:r>
            <a:endParaRPr/>
          </a:p>
          <a:p>
            <a:pPr indent="-342900" lvl="0" marL="342900" rtl="0" algn="l">
              <a:lnSpc>
                <a:spcPct val="100000"/>
              </a:lnSpc>
              <a:spcBef>
                <a:spcPts val="1000"/>
              </a:spcBef>
              <a:spcAft>
                <a:spcPts val="0"/>
              </a:spcAft>
              <a:buClr>
                <a:srgbClr val="8AD0D6"/>
              </a:buClr>
              <a:buSzPts val="2000"/>
              <a:buChar char="►"/>
            </a:pPr>
            <a:r>
              <a:rPr b="1" lang="en-US">
                <a:solidFill>
                  <a:srgbClr val="00FFFF"/>
                </a:solidFill>
              </a:rPr>
              <a:t>Evaluative listening</a:t>
            </a:r>
            <a:r>
              <a:rPr lang="en-US">
                <a:solidFill>
                  <a:srgbClr val="00FFFF"/>
                </a:solidFill>
              </a:rPr>
              <a:t>:</a:t>
            </a:r>
            <a:r>
              <a:rPr lang="en-US"/>
              <a:t> The purpose is to evaluate the oral message, commentary and develop a line of thought.</a:t>
            </a:r>
            <a:endParaRPr/>
          </a:p>
          <a:p>
            <a:pPr indent="-342900" lvl="0" marL="342900" rtl="0" algn="l">
              <a:lnSpc>
                <a:spcPct val="100000"/>
              </a:lnSpc>
              <a:spcBef>
                <a:spcPts val="1000"/>
              </a:spcBef>
              <a:spcAft>
                <a:spcPts val="0"/>
              </a:spcAft>
              <a:buClr>
                <a:srgbClr val="8AD0D6"/>
              </a:buClr>
              <a:buSzPts val="2000"/>
              <a:buChar char="►"/>
            </a:pPr>
            <a:r>
              <a:rPr b="1" lang="en-US">
                <a:solidFill>
                  <a:srgbClr val="00FFFF"/>
                </a:solidFill>
              </a:rPr>
              <a:t>Attentive listening</a:t>
            </a:r>
            <a:r>
              <a:rPr b="1" lang="en-US"/>
              <a:t>:</a:t>
            </a:r>
            <a:r>
              <a:rPr lang="en-US"/>
              <a:t> It is interactive and productive, facilitating proper interaction and more effective listener-speaker relationships.</a:t>
            </a:r>
            <a:endParaRPr/>
          </a:p>
          <a:p>
            <a:pPr indent="-342900" lvl="0" marL="342900" rtl="0" algn="l">
              <a:lnSpc>
                <a:spcPct val="100000"/>
              </a:lnSpc>
              <a:spcBef>
                <a:spcPts val="1000"/>
              </a:spcBef>
              <a:spcAft>
                <a:spcPts val="0"/>
              </a:spcAft>
              <a:buClr>
                <a:srgbClr val="8AD0D6"/>
              </a:buClr>
              <a:buSzPts val="2000"/>
              <a:buChar char="►"/>
            </a:pPr>
            <a:r>
              <a:rPr b="1" lang="en-US">
                <a:solidFill>
                  <a:srgbClr val="00FFFF"/>
                </a:solidFill>
              </a:rPr>
              <a:t>Empathetic listening</a:t>
            </a:r>
            <a:r>
              <a:rPr b="1" lang="en-US"/>
              <a:t>:</a:t>
            </a:r>
            <a:r>
              <a:rPr lang="en-US"/>
              <a:t> It involves listening to the speaker’s feelings, emotions, and state of mind.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LISTENING WITH A PURPOSE</a:t>
            </a:r>
            <a:endParaRPr/>
          </a:p>
        </p:txBody>
      </p:sp>
      <p:sp>
        <p:nvSpPr>
          <p:cNvPr id="219" name="Google Shape;219;p19"/>
          <p:cNvSpPr txBox="1"/>
          <p:nvPr>
            <p:ph idx="1" type="body"/>
          </p:nvPr>
        </p:nvSpPr>
        <p:spPr>
          <a:xfrm>
            <a:off x="1084050" y="1686900"/>
            <a:ext cx="9048900" cy="41955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15000"/>
              </a:lnSpc>
              <a:spcBef>
                <a:spcPts val="0"/>
              </a:spcBef>
              <a:spcAft>
                <a:spcPts val="0"/>
              </a:spcAft>
              <a:buSzPts val="2000"/>
              <a:buChar char="►"/>
            </a:pPr>
            <a:r>
              <a:rPr lang="en-US"/>
              <a:t>Why a particular oral message is being listened to.</a:t>
            </a:r>
            <a:endParaRPr/>
          </a:p>
          <a:p>
            <a:pPr indent="0" lvl="0" marL="342900" rtl="0" algn="just">
              <a:lnSpc>
                <a:spcPct val="115000"/>
              </a:lnSpc>
              <a:spcBef>
                <a:spcPts val="0"/>
              </a:spcBef>
              <a:spcAft>
                <a:spcPts val="0"/>
              </a:spcAft>
              <a:buSzPts val="1440"/>
              <a:buNone/>
            </a:pPr>
            <a:r>
              <a:rPr lang="en-US"/>
              <a:t> </a:t>
            </a:r>
            <a:endParaRPr/>
          </a:p>
          <a:p>
            <a:pPr indent="-342900" lvl="0" marL="342900" rtl="0" algn="just">
              <a:lnSpc>
                <a:spcPct val="115000"/>
              </a:lnSpc>
              <a:spcBef>
                <a:spcPts val="0"/>
              </a:spcBef>
              <a:spcAft>
                <a:spcPts val="0"/>
              </a:spcAft>
              <a:buSzPts val="2000"/>
              <a:buChar char="►"/>
            </a:pPr>
            <a:r>
              <a:rPr lang="en-US"/>
              <a:t>Listening to classical music is quite different from listening to a lecture. </a:t>
            </a:r>
            <a:endParaRPr/>
          </a:p>
          <a:p>
            <a:pPr indent="0" lvl="0" marL="342900" rtl="0" algn="just">
              <a:lnSpc>
                <a:spcPct val="115000"/>
              </a:lnSpc>
              <a:spcBef>
                <a:spcPts val="0"/>
              </a:spcBef>
              <a:spcAft>
                <a:spcPts val="0"/>
              </a:spcAft>
              <a:buSzPts val="1440"/>
              <a:buNone/>
            </a:pPr>
            <a:r>
              <a:t/>
            </a:r>
            <a:endParaRPr/>
          </a:p>
          <a:p>
            <a:pPr indent="-342900" lvl="0" marL="342900" rtl="0" algn="just">
              <a:lnSpc>
                <a:spcPct val="115000"/>
              </a:lnSpc>
              <a:spcBef>
                <a:spcPts val="0"/>
              </a:spcBef>
              <a:spcAft>
                <a:spcPts val="0"/>
              </a:spcAft>
              <a:buSzPts val="2000"/>
              <a:buChar char="►"/>
            </a:pPr>
            <a:r>
              <a:rPr lang="en-US"/>
              <a:t>People may listen for relaxation or entertainment, for getting information, for solving problems, or for discussion at a later stage. They listen to different kinds of oral messages for different purposes.</a:t>
            </a:r>
            <a:endParaRPr/>
          </a:p>
          <a:p>
            <a:pPr indent="0" lvl="0" marL="342900" rtl="0" algn="just">
              <a:lnSpc>
                <a:spcPct val="115000"/>
              </a:lnSpc>
              <a:spcBef>
                <a:spcPts val="0"/>
              </a:spcBef>
              <a:spcAft>
                <a:spcPts val="0"/>
              </a:spcAft>
              <a:buSzPts val="1440"/>
              <a:buNone/>
            </a:pPr>
            <a:r>
              <a:rPr lang="en-US"/>
              <a:t> </a:t>
            </a:r>
            <a:endParaRPr/>
          </a:p>
          <a:p>
            <a:pPr indent="-342900" lvl="0" marL="342900" rtl="0" algn="just">
              <a:lnSpc>
                <a:spcPct val="115000"/>
              </a:lnSpc>
              <a:spcBef>
                <a:spcPts val="0"/>
              </a:spcBef>
              <a:spcAft>
                <a:spcPts val="0"/>
              </a:spcAft>
              <a:buSzPts val="2000"/>
              <a:buChar char="►"/>
            </a:pPr>
            <a:r>
              <a:rPr lang="en-US"/>
              <a:t>Is it serious listening or light listening? What matters most is the overall purpose of listening.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PURPOSE OF LISTENING</a:t>
            </a:r>
            <a:endParaRPr/>
          </a:p>
        </p:txBody>
      </p:sp>
      <p:sp>
        <p:nvSpPr>
          <p:cNvPr id="225" name="Google Shape;225;p20"/>
          <p:cNvSpPr txBox="1"/>
          <p:nvPr>
            <p:ph idx="1" type="body"/>
          </p:nvPr>
        </p:nvSpPr>
        <p:spPr>
          <a:xfrm>
            <a:off x="1104275" y="1686925"/>
            <a:ext cx="10049700" cy="4535400"/>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SzPts val="1600"/>
              <a:buNone/>
            </a:pPr>
            <a:r>
              <a:rPr lang="en-US" sz="1800"/>
              <a:t>Although the basic purpose of listening is to receive information from various sources, there can be different purposes in listening. One may listen to:</a:t>
            </a:r>
            <a:endParaRPr sz="1800"/>
          </a:p>
          <a:p>
            <a:pPr indent="0" lvl="0" marL="0" rtl="0" algn="just">
              <a:lnSpc>
                <a:spcPct val="80000"/>
              </a:lnSpc>
              <a:spcBef>
                <a:spcPts val="0"/>
              </a:spcBef>
              <a:spcAft>
                <a:spcPts val="0"/>
              </a:spcAft>
              <a:buSzPts val="1600"/>
              <a:buNone/>
            </a:pPr>
            <a:r>
              <a:t/>
            </a:r>
            <a:endParaRPr sz="1800"/>
          </a:p>
          <a:p>
            <a:pPr indent="-375919" lvl="0" marL="800100" rtl="0" algn="just">
              <a:lnSpc>
                <a:spcPct val="80000"/>
              </a:lnSpc>
              <a:spcBef>
                <a:spcPts val="1000"/>
              </a:spcBef>
              <a:spcAft>
                <a:spcPts val="0"/>
              </a:spcAft>
              <a:buClr>
                <a:srgbClr val="8AD0D6"/>
              </a:buClr>
              <a:buSzPts val="2000"/>
              <a:buChar char="►"/>
            </a:pPr>
            <a:r>
              <a:rPr lang="en-US"/>
              <a:t>Get an introductory idea of an oral message</a:t>
            </a:r>
            <a:endParaRPr/>
          </a:p>
          <a:p>
            <a:pPr indent="-375919" lvl="0" marL="800100" rtl="0" algn="just">
              <a:lnSpc>
                <a:spcPct val="80000"/>
              </a:lnSpc>
              <a:spcBef>
                <a:spcPts val="1000"/>
              </a:spcBef>
              <a:spcAft>
                <a:spcPts val="0"/>
              </a:spcAft>
              <a:buClr>
                <a:srgbClr val="8AD0D6"/>
              </a:buClr>
              <a:buSzPts val="2000"/>
              <a:buChar char="►"/>
            </a:pPr>
            <a:r>
              <a:rPr lang="en-US"/>
              <a:t>Understand the main points of a lecture</a:t>
            </a:r>
            <a:endParaRPr/>
          </a:p>
          <a:p>
            <a:pPr indent="-375919" lvl="0" marL="800100" rtl="0" algn="just">
              <a:lnSpc>
                <a:spcPct val="80000"/>
              </a:lnSpc>
              <a:spcBef>
                <a:spcPts val="1000"/>
              </a:spcBef>
              <a:spcAft>
                <a:spcPts val="0"/>
              </a:spcAft>
              <a:buClr>
                <a:srgbClr val="8AD0D6"/>
              </a:buClr>
              <a:buSzPts val="2000"/>
              <a:buChar char="►"/>
            </a:pPr>
            <a:r>
              <a:rPr lang="en-US"/>
              <a:t>Discover the speaker’s ideas during a conversation</a:t>
            </a:r>
            <a:endParaRPr/>
          </a:p>
          <a:p>
            <a:pPr indent="-375919" lvl="0" marL="800100" rtl="0" algn="just">
              <a:lnSpc>
                <a:spcPct val="80000"/>
              </a:lnSpc>
              <a:spcBef>
                <a:spcPts val="1000"/>
              </a:spcBef>
              <a:spcAft>
                <a:spcPts val="0"/>
              </a:spcAft>
              <a:buClr>
                <a:srgbClr val="8AD0D6"/>
              </a:buClr>
              <a:buSzPts val="2000"/>
              <a:buChar char="►"/>
            </a:pPr>
            <a:r>
              <a:rPr lang="en-US"/>
              <a:t>Understand differing viewpoints in order to contribute to a discussion</a:t>
            </a:r>
            <a:endParaRPr/>
          </a:p>
          <a:p>
            <a:pPr indent="-375919" lvl="0" marL="800100" rtl="0" algn="just">
              <a:lnSpc>
                <a:spcPct val="80000"/>
              </a:lnSpc>
              <a:spcBef>
                <a:spcPts val="1000"/>
              </a:spcBef>
              <a:spcAft>
                <a:spcPts val="0"/>
              </a:spcAft>
              <a:buClr>
                <a:srgbClr val="8AD0D6"/>
              </a:buClr>
              <a:buSzPts val="2000"/>
              <a:buChar char="►"/>
            </a:pPr>
            <a:r>
              <a:rPr lang="en-US"/>
              <a:t>Aim a broad understanding of the subject matter of a seminar</a:t>
            </a:r>
            <a:endParaRPr/>
          </a:p>
          <a:p>
            <a:pPr indent="-375919" lvl="0" marL="800100" rtl="0" algn="just">
              <a:lnSpc>
                <a:spcPct val="80000"/>
              </a:lnSpc>
              <a:spcBef>
                <a:spcPts val="1000"/>
              </a:spcBef>
              <a:spcAft>
                <a:spcPts val="0"/>
              </a:spcAft>
              <a:buClr>
                <a:srgbClr val="8AD0D6"/>
              </a:buClr>
              <a:buSzPts val="2000"/>
              <a:buChar char="►"/>
            </a:pPr>
            <a:r>
              <a:rPr lang="en-US"/>
              <a:t>Obtain specific information</a:t>
            </a:r>
            <a:endParaRPr/>
          </a:p>
          <a:p>
            <a:pPr indent="-375919" lvl="0" marL="800100" rtl="0" algn="just">
              <a:lnSpc>
                <a:spcPct val="80000"/>
              </a:lnSpc>
              <a:spcBef>
                <a:spcPts val="1000"/>
              </a:spcBef>
              <a:spcAft>
                <a:spcPts val="0"/>
              </a:spcAft>
              <a:buClr>
                <a:srgbClr val="8AD0D6"/>
              </a:buClr>
              <a:buSzPts val="2000"/>
              <a:buChar char="►"/>
            </a:pPr>
            <a:r>
              <a:rPr lang="en-US"/>
              <a:t>Understand new changes and developments in a particular field</a:t>
            </a:r>
            <a:endParaRPr/>
          </a:p>
          <a:p>
            <a:pPr indent="-375919" lvl="0" marL="800100" rtl="0" algn="just">
              <a:lnSpc>
                <a:spcPct val="80000"/>
              </a:lnSpc>
              <a:spcBef>
                <a:spcPts val="1000"/>
              </a:spcBef>
              <a:spcAft>
                <a:spcPts val="0"/>
              </a:spcAft>
              <a:buClr>
                <a:srgbClr val="8AD0D6"/>
              </a:buClr>
              <a:buSzPts val="2000"/>
              <a:buChar char="►"/>
            </a:pPr>
            <a:r>
              <a:rPr lang="en-US"/>
              <a:t>Broaden one’s outlook and understanding</a:t>
            </a:r>
            <a:endParaRPr/>
          </a:p>
          <a:p>
            <a:pPr indent="-375919" lvl="0" marL="800100" rtl="0" algn="just">
              <a:lnSpc>
                <a:spcPct val="80000"/>
              </a:lnSpc>
              <a:spcBef>
                <a:spcPts val="1000"/>
              </a:spcBef>
              <a:spcAft>
                <a:spcPts val="0"/>
              </a:spcAft>
              <a:buClr>
                <a:srgbClr val="8AD0D6"/>
              </a:buClr>
              <a:buSzPts val="2000"/>
              <a:buChar char="►"/>
            </a:pPr>
            <a:r>
              <a:rPr lang="en-US"/>
              <a:t>Seek evidence for one’s own points of view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1154950" y="2861727"/>
            <a:ext cx="8825700" cy="1319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Century Gothic"/>
              <a:buNone/>
            </a:pPr>
            <a:r>
              <a:rPr lang="en-US"/>
              <a:t>Modes of Listening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Active and Passive Listening</a:t>
            </a:r>
            <a:endParaRPr/>
          </a:p>
        </p:txBody>
      </p:sp>
      <p:sp>
        <p:nvSpPr>
          <p:cNvPr id="236" name="Google Shape;236;p22"/>
          <p:cNvSpPr txBox="1"/>
          <p:nvPr>
            <p:ph idx="1" type="body"/>
          </p:nvPr>
        </p:nvSpPr>
        <p:spPr>
          <a:xfrm>
            <a:off x="1103300" y="2052925"/>
            <a:ext cx="8317200" cy="4195500"/>
          </a:xfrm>
          <a:prstGeom prst="rect">
            <a:avLst/>
          </a:prstGeom>
          <a:noFill/>
          <a:ln>
            <a:noFill/>
          </a:ln>
        </p:spPr>
        <p:txBody>
          <a:bodyPr anchorCtr="0" anchor="t" bIns="45700" lIns="91425" spcFirstLastPara="1" rIns="91425" wrap="square" tIns="45700">
            <a:normAutofit/>
          </a:bodyPr>
          <a:lstStyle/>
          <a:p>
            <a:pPr indent="-330200" lvl="0" marL="342900" rtl="0" algn="just">
              <a:lnSpc>
                <a:spcPct val="100000"/>
              </a:lnSpc>
              <a:spcBef>
                <a:spcPts val="0"/>
              </a:spcBef>
              <a:spcAft>
                <a:spcPts val="0"/>
              </a:spcAft>
              <a:buSzPts val="1400"/>
              <a:buChar char="►"/>
            </a:pPr>
            <a:r>
              <a:rPr lang="en-US" sz="1800"/>
              <a:t>It has been calculated that most people speak anywhere between 100 and 175 words per minute. We are capable of listening, however, to nearly three hundred words per minute. Listening is basically a passive, neutral activity. But many active processes are taking place within the listener, so we can say that Listening is not a passive activity.</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idx="1" type="body"/>
          </p:nvPr>
        </p:nvSpPr>
        <p:spPr>
          <a:xfrm>
            <a:off x="1103313" y="352245"/>
            <a:ext cx="4396338"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920"/>
              <a:buNone/>
            </a:pPr>
            <a:r>
              <a:rPr lang="en-US"/>
              <a:t>Active Listening</a:t>
            </a:r>
            <a:endParaRPr/>
          </a:p>
        </p:txBody>
      </p:sp>
      <p:sp>
        <p:nvSpPr>
          <p:cNvPr id="242" name="Google Shape;242;p23"/>
          <p:cNvSpPr txBox="1"/>
          <p:nvPr>
            <p:ph idx="2" type="body"/>
          </p:nvPr>
        </p:nvSpPr>
        <p:spPr>
          <a:xfrm>
            <a:off x="1102975" y="947475"/>
            <a:ext cx="4396200" cy="53088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00000"/>
              </a:lnSpc>
              <a:spcBef>
                <a:spcPts val="0"/>
              </a:spcBef>
              <a:spcAft>
                <a:spcPts val="0"/>
              </a:spcAft>
              <a:buSzPts val="1440"/>
              <a:buChar char="►"/>
            </a:pPr>
            <a:r>
              <a:rPr lang="en-US"/>
              <a:t>It is the process of converting an idea or thought into message with complete involvement.</a:t>
            </a:r>
            <a:endParaRPr/>
          </a:p>
          <a:p>
            <a:pPr indent="0" lvl="0" marL="342900" rtl="0" algn="just">
              <a:lnSpc>
                <a:spcPct val="100000"/>
              </a:lnSpc>
              <a:spcBef>
                <a:spcPts val="0"/>
              </a:spcBef>
              <a:spcAft>
                <a:spcPts val="0"/>
              </a:spcAft>
              <a:buSzPts val="1440"/>
              <a:buNone/>
            </a:pPr>
            <a:r>
              <a:t/>
            </a:r>
            <a:endParaRPr/>
          </a:p>
          <a:p>
            <a:pPr indent="-342900" lvl="0" marL="342900" rtl="0" algn="just">
              <a:lnSpc>
                <a:spcPct val="100000"/>
              </a:lnSpc>
              <a:spcBef>
                <a:spcPts val="0"/>
              </a:spcBef>
              <a:spcAft>
                <a:spcPts val="0"/>
              </a:spcAft>
              <a:buClr>
                <a:srgbClr val="8AD0D6"/>
              </a:buClr>
              <a:buSzPts val="1440"/>
              <a:buChar char="►"/>
            </a:pPr>
            <a:r>
              <a:rPr lang="en-US"/>
              <a:t>Listener encourages the speaker to express his ideas enthusiastically by showing interest in the speech.</a:t>
            </a:r>
            <a:endParaRPr/>
          </a:p>
          <a:p>
            <a:pPr indent="0" lvl="0" marL="0" rtl="0" algn="just">
              <a:lnSpc>
                <a:spcPct val="100000"/>
              </a:lnSpc>
              <a:spcBef>
                <a:spcPts val="0"/>
              </a:spcBef>
              <a:spcAft>
                <a:spcPts val="0"/>
              </a:spcAft>
              <a:buSzPts val="1440"/>
              <a:buNone/>
            </a:pPr>
            <a:r>
              <a:t/>
            </a:r>
            <a:endParaRPr/>
          </a:p>
          <a:p>
            <a:pPr indent="-342900" lvl="0" marL="342900" rtl="0" algn="just">
              <a:lnSpc>
                <a:spcPct val="100000"/>
              </a:lnSpc>
              <a:spcBef>
                <a:spcPts val="0"/>
              </a:spcBef>
              <a:spcAft>
                <a:spcPts val="0"/>
              </a:spcAft>
              <a:buClr>
                <a:srgbClr val="8AD0D6"/>
              </a:buClr>
              <a:buSzPts val="1440"/>
              <a:buChar char="►"/>
            </a:pPr>
            <a:r>
              <a:rPr lang="en-US"/>
              <a:t>It is a two way process where listener plays an active role.</a:t>
            </a:r>
            <a:endParaRPr/>
          </a:p>
          <a:p>
            <a:pPr indent="0" lvl="0" marL="0" rtl="0" algn="just">
              <a:lnSpc>
                <a:spcPct val="100000"/>
              </a:lnSpc>
              <a:spcBef>
                <a:spcPts val="0"/>
              </a:spcBef>
              <a:spcAft>
                <a:spcPts val="0"/>
              </a:spcAft>
              <a:buSzPts val="1440"/>
              <a:buNone/>
            </a:pPr>
            <a:r>
              <a:t/>
            </a:r>
            <a:endParaRPr/>
          </a:p>
          <a:p>
            <a:pPr indent="-342900" lvl="0" marL="342900" rtl="0" algn="just">
              <a:lnSpc>
                <a:spcPct val="100000"/>
              </a:lnSpc>
              <a:spcBef>
                <a:spcPts val="0"/>
              </a:spcBef>
              <a:spcAft>
                <a:spcPts val="0"/>
              </a:spcAft>
              <a:buClr>
                <a:srgbClr val="8AD0D6"/>
              </a:buClr>
              <a:buSzPts val="1440"/>
              <a:buChar char="►"/>
            </a:pPr>
            <a:r>
              <a:rPr lang="en-US"/>
              <a:t>Active listener never neglects the physical aspects of the speaker such as appearance, expressions, and bodily movements as they are very helpful to convey meaning to spoken words.</a:t>
            </a:r>
            <a:endParaRPr/>
          </a:p>
          <a:p>
            <a:pPr indent="-251459" lvl="0" marL="342900" rtl="0" algn="just">
              <a:lnSpc>
                <a:spcPct val="100000"/>
              </a:lnSpc>
              <a:spcBef>
                <a:spcPts val="0"/>
              </a:spcBef>
              <a:spcAft>
                <a:spcPts val="0"/>
              </a:spcAft>
              <a:buClr>
                <a:srgbClr val="8AD0D6"/>
              </a:buClr>
              <a:buSzPts val="1440"/>
              <a:buNone/>
            </a:pPr>
            <a:r>
              <a:t/>
            </a:r>
            <a:endParaRPr/>
          </a:p>
          <a:p>
            <a:pPr indent="-251459" lvl="0" marL="342900" rtl="0" algn="just">
              <a:lnSpc>
                <a:spcPct val="100000"/>
              </a:lnSpc>
              <a:spcBef>
                <a:spcPts val="0"/>
              </a:spcBef>
              <a:spcAft>
                <a:spcPts val="0"/>
              </a:spcAft>
              <a:buClr>
                <a:srgbClr val="8AD0D6"/>
              </a:buClr>
              <a:buSzPts val="1440"/>
              <a:buNone/>
            </a:pPr>
            <a:r>
              <a:t/>
            </a:r>
            <a:endParaRPr/>
          </a:p>
          <a:p>
            <a:pPr indent="-251459" lvl="0" marL="342900" rtl="0" algn="just">
              <a:lnSpc>
                <a:spcPct val="100000"/>
              </a:lnSpc>
              <a:spcBef>
                <a:spcPts val="0"/>
              </a:spcBef>
              <a:spcAft>
                <a:spcPts val="0"/>
              </a:spcAft>
              <a:buClr>
                <a:srgbClr val="8AD0D6"/>
              </a:buClr>
              <a:buSzPts val="1440"/>
              <a:buNone/>
            </a:pPr>
            <a:r>
              <a:t/>
            </a:r>
            <a:endParaRPr/>
          </a:p>
          <a:p>
            <a:pPr indent="-251459" lvl="0" marL="342900" rtl="0" algn="just">
              <a:lnSpc>
                <a:spcPct val="100000"/>
              </a:lnSpc>
              <a:spcBef>
                <a:spcPts val="0"/>
              </a:spcBef>
              <a:spcAft>
                <a:spcPts val="0"/>
              </a:spcAft>
              <a:buClr>
                <a:srgbClr val="8AD0D6"/>
              </a:buClr>
              <a:buSzPts val="1440"/>
              <a:buNone/>
            </a:pPr>
            <a:r>
              <a:t/>
            </a:r>
            <a:endParaRPr/>
          </a:p>
        </p:txBody>
      </p:sp>
      <p:sp>
        <p:nvSpPr>
          <p:cNvPr id="243" name="Google Shape;243;p23"/>
          <p:cNvSpPr txBox="1"/>
          <p:nvPr>
            <p:ph idx="3" type="body"/>
          </p:nvPr>
        </p:nvSpPr>
        <p:spPr>
          <a:xfrm>
            <a:off x="5553854" y="352245"/>
            <a:ext cx="4396339"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920"/>
              <a:buNone/>
            </a:pPr>
            <a:r>
              <a:rPr lang="en-US"/>
              <a:t>Passive Listening</a:t>
            </a:r>
            <a:endParaRPr/>
          </a:p>
        </p:txBody>
      </p:sp>
      <p:sp>
        <p:nvSpPr>
          <p:cNvPr id="244" name="Google Shape;244;p23"/>
          <p:cNvSpPr txBox="1"/>
          <p:nvPr>
            <p:ph idx="4" type="body"/>
          </p:nvPr>
        </p:nvSpPr>
        <p:spPr>
          <a:xfrm>
            <a:off x="5654500" y="947475"/>
            <a:ext cx="4723500" cy="44397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1440"/>
              <a:buChar char="►"/>
            </a:pPr>
            <a:r>
              <a:rPr lang="en-US"/>
              <a:t>It is the process of just absorbing the message without any involvement.</a:t>
            </a:r>
            <a:endParaRPr/>
          </a:p>
          <a:p>
            <a:pPr indent="0" lvl="0" marL="342900" rtl="0" algn="just">
              <a:lnSpc>
                <a:spcPct val="100000"/>
              </a:lnSpc>
              <a:spcBef>
                <a:spcPts val="0"/>
              </a:spcBef>
              <a:spcAft>
                <a:spcPts val="0"/>
              </a:spcAft>
              <a:buSzPts val="1440"/>
              <a:buNone/>
            </a:pPr>
            <a:r>
              <a:t/>
            </a:r>
            <a:endParaRPr/>
          </a:p>
          <a:p>
            <a:pPr indent="-342900" lvl="0" marL="342900" rtl="0" algn="just">
              <a:lnSpc>
                <a:spcPct val="100000"/>
              </a:lnSpc>
              <a:spcBef>
                <a:spcPts val="1000"/>
              </a:spcBef>
              <a:spcAft>
                <a:spcPts val="0"/>
              </a:spcAft>
              <a:buClr>
                <a:srgbClr val="8AD0D6"/>
              </a:buClr>
              <a:buSzPts val="1440"/>
              <a:buChar char="►"/>
            </a:pPr>
            <a:r>
              <a:rPr lang="en-US"/>
              <a:t>The listener discourages the speaker by expressing boredom on his face.</a:t>
            </a:r>
            <a:endParaRPr/>
          </a:p>
          <a:p>
            <a:pPr indent="0" lvl="0" marL="342900" rtl="0" algn="just">
              <a:lnSpc>
                <a:spcPct val="100000"/>
              </a:lnSpc>
              <a:spcBef>
                <a:spcPts val="1000"/>
              </a:spcBef>
              <a:spcAft>
                <a:spcPts val="0"/>
              </a:spcAft>
              <a:buSzPts val="1440"/>
              <a:buNone/>
            </a:pPr>
            <a:r>
              <a:t/>
            </a:r>
            <a:endParaRPr/>
          </a:p>
          <a:p>
            <a:pPr indent="-342900" lvl="0" marL="342900" rtl="0" algn="just">
              <a:lnSpc>
                <a:spcPct val="100000"/>
              </a:lnSpc>
              <a:spcBef>
                <a:spcPts val="1000"/>
              </a:spcBef>
              <a:spcAft>
                <a:spcPts val="0"/>
              </a:spcAft>
              <a:buClr>
                <a:srgbClr val="8AD0D6"/>
              </a:buClr>
              <a:buSzPts val="1440"/>
              <a:buChar char="►"/>
            </a:pPr>
            <a:r>
              <a:rPr lang="en-US"/>
              <a:t>It is a one way process where the listener plays no role.</a:t>
            </a:r>
            <a:endParaRPr/>
          </a:p>
          <a:p>
            <a:pPr indent="-342900" lvl="0" marL="342900" rtl="0" algn="just">
              <a:lnSpc>
                <a:spcPct val="100000"/>
              </a:lnSpc>
              <a:spcBef>
                <a:spcPts val="1000"/>
              </a:spcBef>
              <a:spcAft>
                <a:spcPts val="0"/>
              </a:spcAft>
              <a:buClr>
                <a:srgbClr val="8AD0D6"/>
              </a:buClr>
              <a:buSzPts val="1440"/>
              <a:buChar char="►"/>
            </a:pPr>
            <a:r>
              <a:rPr lang="en-US"/>
              <a:t>Passive listener has nothing to do with these physical aspects as he wants to bring out no meaning from the spoken words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idx="1" type="body"/>
          </p:nvPr>
        </p:nvSpPr>
        <p:spPr>
          <a:xfrm>
            <a:off x="1103313" y="352245"/>
            <a:ext cx="4396338"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920"/>
              <a:buNone/>
            </a:pPr>
            <a:r>
              <a:rPr lang="en-US"/>
              <a:t>Active Listening</a:t>
            </a:r>
            <a:endParaRPr/>
          </a:p>
        </p:txBody>
      </p:sp>
      <p:sp>
        <p:nvSpPr>
          <p:cNvPr id="250" name="Google Shape;250;p24"/>
          <p:cNvSpPr txBox="1"/>
          <p:nvPr>
            <p:ph idx="2" type="body"/>
          </p:nvPr>
        </p:nvSpPr>
        <p:spPr>
          <a:xfrm>
            <a:off x="1103325" y="1084625"/>
            <a:ext cx="4251000" cy="50346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1440"/>
              <a:buChar char="►"/>
            </a:pPr>
            <a:r>
              <a:rPr lang="en-US"/>
              <a:t>To encourage the speaker active listener responds non-verbally by rolling eyes, changing facial expressions, showing smile and in this way shows his keenness to listen.</a:t>
            </a:r>
            <a:endParaRPr/>
          </a:p>
          <a:p>
            <a:pPr indent="-342900" lvl="0" marL="342900" rtl="0" algn="l">
              <a:lnSpc>
                <a:spcPct val="100000"/>
              </a:lnSpc>
              <a:spcBef>
                <a:spcPts val="1000"/>
              </a:spcBef>
              <a:spcAft>
                <a:spcPts val="0"/>
              </a:spcAft>
              <a:buClr>
                <a:srgbClr val="8AD0D6"/>
              </a:buClr>
              <a:buSzPts val="1440"/>
              <a:buChar char="►"/>
            </a:pPr>
            <a:r>
              <a:rPr lang="en-US"/>
              <a:t>Active listening leads to effective and sound listener-speaker relationship.</a:t>
            </a:r>
            <a:endParaRPr/>
          </a:p>
          <a:p>
            <a:pPr indent="-251459" lvl="0" marL="342900" rtl="0" algn="l">
              <a:lnSpc>
                <a:spcPct val="100000"/>
              </a:lnSpc>
              <a:spcBef>
                <a:spcPts val="1000"/>
              </a:spcBef>
              <a:spcAft>
                <a:spcPts val="0"/>
              </a:spcAft>
              <a:buClr>
                <a:srgbClr val="8AD0D6"/>
              </a:buClr>
              <a:buSzPts val="1440"/>
              <a:buNone/>
            </a:pPr>
            <a:r>
              <a:t/>
            </a:r>
            <a:endParaRPr/>
          </a:p>
          <a:p>
            <a:pPr indent="-336550" lvl="0" marL="342900" rtl="0" algn="l">
              <a:lnSpc>
                <a:spcPct val="100000"/>
              </a:lnSpc>
              <a:spcBef>
                <a:spcPts val="1000"/>
              </a:spcBef>
              <a:spcAft>
                <a:spcPts val="0"/>
              </a:spcAft>
              <a:buClr>
                <a:srgbClr val="8AD0D6"/>
              </a:buClr>
              <a:buSzPts val="1340"/>
              <a:buChar char="►"/>
            </a:pPr>
            <a:r>
              <a:rPr lang="en-US" sz="1700"/>
              <a:t>Active listener shows his thirst for knowledge and information by asking relevant questions frequently.</a:t>
            </a:r>
            <a:endParaRPr sz="1700"/>
          </a:p>
          <a:p>
            <a:pPr indent="-251459" lvl="0" marL="342900" rtl="0" algn="l">
              <a:lnSpc>
                <a:spcPct val="100000"/>
              </a:lnSpc>
              <a:spcBef>
                <a:spcPts val="1000"/>
              </a:spcBef>
              <a:spcAft>
                <a:spcPts val="0"/>
              </a:spcAft>
              <a:buClr>
                <a:srgbClr val="8AD0D6"/>
              </a:buClr>
              <a:buSzPts val="1440"/>
              <a:buNone/>
            </a:pPr>
            <a:r>
              <a:t/>
            </a:r>
            <a:endParaRPr/>
          </a:p>
        </p:txBody>
      </p:sp>
      <p:sp>
        <p:nvSpPr>
          <p:cNvPr id="251" name="Google Shape;251;p24"/>
          <p:cNvSpPr txBox="1"/>
          <p:nvPr>
            <p:ph idx="3" type="body"/>
          </p:nvPr>
        </p:nvSpPr>
        <p:spPr>
          <a:xfrm>
            <a:off x="5553854" y="352245"/>
            <a:ext cx="4396339"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920"/>
              <a:buNone/>
            </a:pPr>
            <a:r>
              <a:rPr lang="en-US"/>
              <a:t>Passive Listening</a:t>
            </a:r>
            <a:endParaRPr/>
          </a:p>
        </p:txBody>
      </p:sp>
      <p:sp>
        <p:nvSpPr>
          <p:cNvPr id="252" name="Google Shape;252;p24"/>
          <p:cNvSpPr txBox="1"/>
          <p:nvPr>
            <p:ph idx="4" type="body"/>
          </p:nvPr>
        </p:nvSpPr>
        <p:spPr>
          <a:xfrm>
            <a:off x="5654500" y="1084625"/>
            <a:ext cx="4476900" cy="56577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SzPts val="1440"/>
              <a:buChar char="►"/>
            </a:pPr>
            <a:r>
              <a:rPr lang="en-US"/>
              <a:t>Passive listener also responds</a:t>
            </a:r>
            <a:endParaRPr/>
          </a:p>
          <a:p>
            <a:pPr indent="0" lvl="0" marL="342900" rtl="0" algn="l">
              <a:lnSpc>
                <a:spcPct val="100000"/>
              </a:lnSpc>
              <a:spcBef>
                <a:spcPts val="0"/>
              </a:spcBef>
              <a:spcAft>
                <a:spcPts val="0"/>
              </a:spcAft>
              <a:buSzPts val="1440"/>
              <a:buNone/>
            </a:pPr>
            <a:r>
              <a:rPr lang="en-US"/>
              <a:t>nonverbally by yawning and showing boredom on face and discourages the speaker.</a:t>
            </a:r>
            <a:endParaRPr/>
          </a:p>
          <a:p>
            <a:pPr indent="-251459" lvl="0" marL="342900" rtl="0" algn="l">
              <a:lnSpc>
                <a:spcPct val="100000"/>
              </a:lnSpc>
              <a:spcBef>
                <a:spcPts val="1000"/>
              </a:spcBef>
              <a:spcAft>
                <a:spcPts val="0"/>
              </a:spcAft>
              <a:buClr>
                <a:srgbClr val="8AD0D6"/>
              </a:buClr>
              <a:buSzPts val="1440"/>
              <a:buNone/>
            </a:pPr>
            <a:r>
              <a:t/>
            </a:r>
            <a:endParaRPr/>
          </a:p>
          <a:p>
            <a:pPr indent="-251459" lvl="0" marL="342900" rtl="0" algn="l">
              <a:lnSpc>
                <a:spcPct val="100000"/>
              </a:lnSpc>
              <a:spcBef>
                <a:spcPts val="1000"/>
              </a:spcBef>
              <a:spcAft>
                <a:spcPts val="0"/>
              </a:spcAft>
              <a:buClr>
                <a:srgbClr val="8AD0D6"/>
              </a:buClr>
              <a:buSzPts val="1440"/>
              <a:buNone/>
            </a:pPr>
            <a:r>
              <a:t/>
            </a:r>
            <a:endParaRPr/>
          </a:p>
          <a:p>
            <a:pPr indent="-342900" lvl="0" marL="342900" rtl="0" algn="l">
              <a:lnSpc>
                <a:spcPct val="100000"/>
              </a:lnSpc>
              <a:spcBef>
                <a:spcPts val="1000"/>
              </a:spcBef>
              <a:spcAft>
                <a:spcPts val="0"/>
              </a:spcAft>
              <a:buClr>
                <a:srgbClr val="8AD0D6"/>
              </a:buClr>
              <a:buSzPts val="1440"/>
              <a:buChar char="►"/>
            </a:pPr>
            <a:r>
              <a:rPr lang="en-US"/>
              <a:t>No scope for listener-speaker relationship and in fact the speaker wants to avoid such listeners.</a:t>
            </a:r>
            <a:endParaRPr/>
          </a:p>
          <a:p>
            <a:pPr indent="0" lvl="0" marL="0" rtl="0" algn="l">
              <a:lnSpc>
                <a:spcPct val="100000"/>
              </a:lnSpc>
              <a:spcBef>
                <a:spcPts val="1000"/>
              </a:spcBef>
              <a:spcAft>
                <a:spcPts val="0"/>
              </a:spcAft>
              <a:buClr>
                <a:srgbClr val="8AD0D6"/>
              </a:buClr>
              <a:buSzPts val="1440"/>
              <a:buNone/>
            </a:pPr>
            <a:r>
              <a:t/>
            </a:r>
            <a:endParaRPr/>
          </a:p>
          <a:p>
            <a:pPr indent="0" lvl="0" marL="0" rtl="0" algn="l">
              <a:lnSpc>
                <a:spcPct val="100000"/>
              </a:lnSpc>
              <a:spcBef>
                <a:spcPts val="1000"/>
              </a:spcBef>
              <a:spcAft>
                <a:spcPts val="0"/>
              </a:spcAft>
              <a:buClr>
                <a:srgbClr val="8AD0D6"/>
              </a:buClr>
              <a:buSzPts val="1440"/>
              <a:buNone/>
            </a:pPr>
            <a:r>
              <a:t/>
            </a:r>
            <a:endParaRPr/>
          </a:p>
          <a:p>
            <a:pPr indent="-342900" lvl="0" marL="342900" rtl="0" algn="l">
              <a:lnSpc>
                <a:spcPct val="100000"/>
              </a:lnSpc>
              <a:spcBef>
                <a:spcPts val="1000"/>
              </a:spcBef>
              <a:spcAft>
                <a:spcPts val="0"/>
              </a:spcAft>
              <a:buClr>
                <a:srgbClr val="8AD0D6"/>
              </a:buClr>
              <a:buSzPts val="1440"/>
              <a:buChar char="►"/>
            </a:pPr>
            <a:r>
              <a:rPr lang="en-US"/>
              <a:t>Passive listener wants the speaker to conclude as early as possible and thus no chance of building up rapport between.</a:t>
            </a:r>
            <a:endParaRPr/>
          </a:p>
          <a:p>
            <a:pPr indent="-251459" lvl="0" marL="342900" rtl="0" algn="l">
              <a:lnSpc>
                <a:spcPct val="100000"/>
              </a:lnSpc>
              <a:spcBef>
                <a:spcPts val="1000"/>
              </a:spcBef>
              <a:spcAft>
                <a:spcPts val="0"/>
              </a:spcAft>
              <a:buClr>
                <a:srgbClr val="8AD0D6"/>
              </a:buClr>
              <a:buSzPts val="1440"/>
              <a:buNone/>
            </a:pPr>
            <a:r>
              <a:t/>
            </a:r>
            <a:endParaRPr/>
          </a:p>
          <a:p>
            <a:pPr indent="-251459" lvl="0" marL="342900" rtl="0" algn="l">
              <a:lnSpc>
                <a:spcPct val="100000"/>
              </a:lnSpc>
              <a:spcBef>
                <a:spcPts val="1000"/>
              </a:spcBef>
              <a:spcAft>
                <a:spcPts val="0"/>
              </a:spcAft>
              <a:buClr>
                <a:srgbClr val="8AD0D6"/>
              </a:buClr>
              <a:buSzPts val="1440"/>
              <a:buNone/>
            </a:pPr>
            <a:r>
              <a:t/>
            </a:r>
            <a:endParaRPr/>
          </a:p>
          <a:p>
            <a:pPr indent="-251459" lvl="0" marL="342900" rtl="0" algn="l">
              <a:lnSpc>
                <a:spcPct val="100000"/>
              </a:lnSpc>
              <a:spcBef>
                <a:spcPts val="1000"/>
              </a:spcBef>
              <a:spcAft>
                <a:spcPts val="0"/>
              </a:spcAft>
              <a:buClr>
                <a:srgbClr val="8AD0D6"/>
              </a:buClr>
              <a:buSzPts val="144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1154950" y="2861728"/>
            <a:ext cx="8825700" cy="126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Century Gothic"/>
              <a:buNone/>
            </a:pPr>
            <a:r>
              <a:rPr lang="en-US"/>
              <a:t>Listening and Note Taking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Problem</a:t>
            </a:r>
            <a:endParaRPr/>
          </a:p>
        </p:txBody>
      </p:sp>
      <p:sp>
        <p:nvSpPr>
          <p:cNvPr id="153" name="Google Shape;153;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457200" rtl="0" algn="just">
              <a:lnSpc>
                <a:spcPct val="100000"/>
              </a:lnSpc>
              <a:spcBef>
                <a:spcPts val="0"/>
              </a:spcBef>
              <a:spcAft>
                <a:spcPts val="0"/>
              </a:spcAft>
              <a:buSzPts val="1600"/>
              <a:buNone/>
            </a:pPr>
            <a:r>
              <a:rPr lang="en-US" sz="2400"/>
              <a:t>“You are not listening to me,” says the teacher.</a:t>
            </a:r>
            <a:endParaRPr sz="2400"/>
          </a:p>
          <a:p>
            <a:pPr indent="0" lvl="0" marL="457200" rtl="0" algn="just">
              <a:lnSpc>
                <a:spcPct val="100000"/>
              </a:lnSpc>
              <a:spcBef>
                <a:spcPts val="1000"/>
              </a:spcBef>
              <a:spcAft>
                <a:spcPts val="0"/>
              </a:spcAft>
              <a:buSzPts val="1600"/>
              <a:buNone/>
            </a:pPr>
            <a:r>
              <a:t/>
            </a:r>
            <a:endParaRPr sz="2400"/>
          </a:p>
          <a:p>
            <a:pPr indent="0" lvl="0" marL="457200" rtl="0" algn="just">
              <a:lnSpc>
                <a:spcPct val="100000"/>
              </a:lnSpc>
              <a:spcBef>
                <a:spcPts val="1000"/>
              </a:spcBef>
              <a:spcAft>
                <a:spcPts val="0"/>
              </a:spcAft>
              <a:buSzPts val="1600"/>
              <a:buNone/>
            </a:pPr>
            <a:r>
              <a:rPr lang="en-US" sz="2400"/>
              <a:t>“Sir, I am listening to you,” the student replies. </a:t>
            </a:r>
            <a:endParaRPr sz="2400"/>
          </a:p>
          <a:p>
            <a:pPr indent="0" lvl="0" marL="457200" rtl="0" algn="just">
              <a:lnSpc>
                <a:spcPct val="100000"/>
              </a:lnSpc>
              <a:spcBef>
                <a:spcPts val="1000"/>
              </a:spcBef>
              <a:spcAft>
                <a:spcPts val="0"/>
              </a:spcAft>
              <a:buSzPts val="1600"/>
              <a:buNone/>
            </a:pPr>
            <a:r>
              <a:t/>
            </a:r>
            <a:endParaRPr sz="2400"/>
          </a:p>
          <a:p>
            <a:pPr indent="0" lvl="0" marL="457200" rtl="0" algn="just">
              <a:lnSpc>
                <a:spcPct val="100000"/>
              </a:lnSpc>
              <a:spcBef>
                <a:spcPts val="1000"/>
              </a:spcBef>
              <a:spcAft>
                <a:spcPts val="0"/>
              </a:spcAft>
              <a:buSzPts val="1600"/>
              <a:buNone/>
            </a:pPr>
            <a:r>
              <a:rPr lang="en-US" sz="2400"/>
              <a:t>“No, you are not,” the teacher emphatically says.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Listening and Note Taking</a:t>
            </a:r>
            <a:endParaRPr/>
          </a:p>
        </p:txBody>
      </p:sp>
      <p:sp>
        <p:nvSpPr>
          <p:cNvPr id="263" name="Google Shape;263;p26"/>
          <p:cNvSpPr txBox="1"/>
          <p:nvPr>
            <p:ph idx="1" type="body"/>
          </p:nvPr>
        </p:nvSpPr>
        <p:spPr>
          <a:xfrm>
            <a:off x="1103300" y="2052925"/>
            <a:ext cx="8465400" cy="4195500"/>
          </a:xfrm>
          <a:prstGeom prst="rect">
            <a:avLst/>
          </a:prstGeom>
          <a:noFill/>
          <a:ln>
            <a:noFill/>
          </a:ln>
        </p:spPr>
        <p:txBody>
          <a:bodyPr anchorCtr="0" anchor="t" bIns="45700" lIns="91425" spcFirstLastPara="1" rIns="91425" wrap="square" tIns="45700">
            <a:normAutofit/>
          </a:bodyPr>
          <a:lstStyle/>
          <a:p>
            <a:pPr indent="-330200" lvl="0" marL="342900" rtl="0" algn="just">
              <a:lnSpc>
                <a:spcPct val="100000"/>
              </a:lnSpc>
              <a:spcBef>
                <a:spcPts val="0"/>
              </a:spcBef>
              <a:spcAft>
                <a:spcPts val="0"/>
              </a:spcAft>
              <a:buSzPts val="1400"/>
              <a:buChar char="►"/>
            </a:pPr>
            <a:r>
              <a:rPr lang="en-US" sz="1800"/>
              <a:t>While listening to a lecture or a talk, or to a team member during a group discussion or meeting, one needs to remember the information so that it can be used in some other form. It is better not to trust only one’s memory, and one should take notes while listening. Taking notes helps one to understand the points clearly and keep a record for future reference. Even if the facts are easy to remember, they should be jotted down for clarity.</a:t>
            </a:r>
            <a:endParaRPr sz="1800"/>
          </a:p>
          <a:p>
            <a:pPr indent="-330200" lvl="0" marL="342900" rtl="0" algn="just">
              <a:lnSpc>
                <a:spcPct val="100000"/>
              </a:lnSpc>
              <a:spcBef>
                <a:spcPts val="1000"/>
              </a:spcBef>
              <a:spcAft>
                <a:spcPts val="0"/>
              </a:spcAft>
              <a:buClr>
                <a:srgbClr val="8AD0D6"/>
              </a:buClr>
              <a:buSzPts val="1400"/>
              <a:buChar char="►"/>
            </a:pPr>
            <a:r>
              <a:rPr lang="en-US" sz="1800"/>
              <a:t>Note taking may be defined as the process of writing down quickly, briefly, and clearly the important points of a lecture, speech, presentation, or any structured verbal message. It involves summarising and paraphrasing the verbal message.</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Techniques of Note Taking</a:t>
            </a:r>
            <a:endParaRPr/>
          </a:p>
        </p:txBody>
      </p:sp>
      <p:sp>
        <p:nvSpPr>
          <p:cNvPr id="269" name="Google Shape;269;p27"/>
          <p:cNvSpPr txBox="1"/>
          <p:nvPr>
            <p:ph idx="1" type="body"/>
          </p:nvPr>
        </p:nvSpPr>
        <p:spPr>
          <a:xfrm>
            <a:off x="1276675" y="2052925"/>
            <a:ext cx="8947500" cy="3264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000"/>
              <a:buChar char="►"/>
            </a:pPr>
            <a:r>
              <a:rPr lang="en-US"/>
              <a:t>An important academic activity. </a:t>
            </a:r>
            <a:endParaRPr/>
          </a:p>
          <a:p>
            <a:pPr indent="0" lvl="0" marL="34290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SzPts val="2000"/>
              <a:buChar char="►"/>
            </a:pPr>
            <a:r>
              <a:rPr lang="en-US"/>
              <a:t>More challenging than making reading notes. </a:t>
            </a:r>
            <a:endParaRPr/>
          </a:p>
          <a:p>
            <a:pPr indent="-342900" lvl="0" marL="342900" rtl="0" algn="l">
              <a:lnSpc>
                <a:spcPct val="100000"/>
              </a:lnSpc>
              <a:spcBef>
                <a:spcPts val="1000"/>
              </a:spcBef>
              <a:spcAft>
                <a:spcPts val="0"/>
              </a:spcAft>
              <a:buClr>
                <a:srgbClr val="8AD0D6"/>
              </a:buClr>
              <a:buSzPts val="2000"/>
              <a:buChar char="►"/>
            </a:pPr>
            <a:r>
              <a:rPr lang="en-US"/>
              <a:t>Avoid writing down everything you hear. You have to carefully filter the information that you receive and adopt a strategy that enables you to understand the lecture quickly and make appropriate notes. </a:t>
            </a:r>
            <a:endParaRPr/>
          </a:p>
          <a:p>
            <a:pPr indent="-342900" lvl="0" marL="342900" rtl="0" algn="l">
              <a:lnSpc>
                <a:spcPct val="100000"/>
              </a:lnSpc>
              <a:spcBef>
                <a:spcPts val="1000"/>
              </a:spcBef>
              <a:spcAft>
                <a:spcPts val="0"/>
              </a:spcAft>
              <a:buClr>
                <a:srgbClr val="8AD0D6"/>
              </a:buClr>
              <a:buSzPts val="2000"/>
              <a:buChar char="►"/>
            </a:pPr>
            <a:r>
              <a:rPr lang="en-US"/>
              <a:t>Note taking includes four simple steps, i.e., listening, filtering, paraphrasing, and noting.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Listen</a:t>
            </a:r>
            <a:endParaRPr/>
          </a:p>
        </p:txBody>
      </p:sp>
      <p:sp>
        <p:nvSpPr>
          <p:cNvPr id="275" name="Google Shape;275;p28"/>
          <p:cNvSpPr txBox="1"/>
          <p:nvPr>
            <p:ph idx="1" type="body"/>
          </p:nvPr>
        </p:nvSpPr>
        <p:spPr>
          <a:xfrm>
            <a:off x="1103300" y="2052925"/>
            <a:ext cx="9572100" cy="419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lang="en-US" sz="1800"/>
              <a:t>Follow the following  rules for good listening and apply active listening techniques for better comprehension.</a:t>
            </a:r>
            <a:endParaRPr sz="1800"/>
          </a:p>
          <a:p>
            <a:pPr indent="-342900" lvl="0" marL="342900" rtl="0" algn="l">
              <a:lnSpc>
                <a:spcPct val="100000"/>
              </a:lnSpc>
              <a:spcBef>
                <a:spcPts val="1000"/>
              </a:spcBef>
              <a:spcAft>
                <a:spcPts val="0"/>
              </a:spcAft>
              <a:buClr>
                <a:srgbClr val="8AD0D6"/>
              </a:buClr>
              <a:buSzPts val="1460"/>
              <a:buChar char="►"/>
            </a:pPr>
            <a:r>
              <a:rPr lang="en-US" sz="1800"/>
              <a:t>Carefully listen to the verbal message in order to identify its purpose and scope.</a:t>
            </a:r>
            <a:endParaRPr sz="1800"/>
          </a:p>
          <a:p>
            <a:pPr indent="-342900" lvl="0" marL="342900" rtl="0" algn="l">
              <a:lnSpc>
                <a:spcPct val="100000"/>
              </a:lnSpc>
              <a:spcBef>
                <a:spcPts val="1000"/>
              </a:spcBef>
              <a:spcAft>
                <a:spcPts val="0"/>
              </a:spcAft>
              <a:buClr>
                <a:srgbClr val="8AD0D6"/>
              </a:buClr>
              <a:buSzPts val="1460"/>
              <a:buChar char="►"/>
            </a:pPr>
            <a:r>
              <a:rPr lang="en-US" sz="1800"/>
              <a:t>Identify different modes and styles of delivery (i.e., reading style, conversational style, informal style, rhetorical style, and so on).</a:t>
            </a:r>
            <a:endParaRPr sz="1800"/>
          </a:p>
          <a:p>
            <a:pPr indent="-342900" lvl="0" marL="342900" rtl="0" algn="l">
              <a:lnSpc>
                <a:spcPct val="100000"/>
              </a:lnSpc>
              <a:spcBef>
                <a:spcPts val="1000"/>
              </a:spcBef>
              <a:spcAft>
                <a:spcPts val="0"/>
              </a:spcAft>
              <a:buClr>
                <a:srgbClr val="8AD0D6"/>
              </a:buClr>
              <a:buSzPts val="1460"/>
              <a:buChar char="►"/>
            </a:pPr>
            <a:r>
              <a:rPr lang="en-US" sz="1800"/>
              <a:t>Deduce meanings of words and phrases from their context and infer relationships.</a:t>
            </a:r>
            <a:endParaRPr sz="1800"/>
          </a:p>
          <a:p>
            <a:pPr indent="-342900" lvl="0" marL="342900" rtl="0" algn="l">
              <a:lnSpc>
                <a:spcPct val="100000"/>
              </a:lnSpc>
              <a:spcBef>
                <a:spcPts val="1000"/>
              </a:spcBef>
              <a:spcAft>
                <a:spcPts val="0"/>
              </a:spcAft>
              <a:buClr>
                <a:srgbClr val="8AD0D6"/>
              </a:buClr>
              <a:buSzPts val="1460"/>
              <a:buChar char="►"/>
            </a:pPr>
            <a:r>
              <a:rPr lang="en-US" sz="1800"/>
              <a:t>Recognise key terms related to the subject/topic of the lecture.</a:t>
            </a:r>
            <a:endParaRPr sz="1800"/>
          </a:p>
          <a:p>
            <a:pPr indent="-342900" lvl="0" marL="342900" rtl="0" algn="l">
              <a:lnSpc>
                <a:spcPct val="100000"/>
              </a:lnSpc>
              <a:spcBef>
                <a:spcPts val="1000"/>
              </a:spcBef>
              <a:spcAft>
                <a:spcPts val="0"/>
              </a:spcAft>
              <a:buClr>
                <a:srgbClr val="8AD0D6"/>
              </a:buClr>
              <a:buSzPts val="1460"/>
              <a:buChar char="►"/>
            </a:pPr>
            <a:r>
              <a:rPr lang="en-US" sz="1800"/>
              <a:t>Recognise function of stress and intonation to signal information structure.</a:t>
            </a:r>
            <a:endParaRPr sz="1800"/>
          </a:p>
          <a:p>
            <a:pPr indent="-342900" lvl="0" marL="342900" rtl="0" algn="l">
              <a:lnSpc>
                <a:spcPct val="100000"/>
              </a:lnSpc>
              <a:spcBef>
                <a:spcPts val="1000"/>
              </a:spcBef>
              <a:spcAft>
                <a:spcPts val="0"/>
              </a:spcAft>
              <a:buClr>
                <a:srgbClr val="8AD0D6"/>
              </a:buClr>
              <a:buSzPts val="1460"/>
              <a:buChar char="►"/>
            </a:pPr>
            <a:r>
              <a:rPr lang="en-US" sz="1800"/>
              <a:t>Recognise function of non-verbal cues as markers of emphasis and attitude.</a:t>
            </a:r>
            <a:endParaRPr sz="1800"/>
          </a:p>
          <a:p>
            <a:pPr indent="-342900" lvl="0" marL="342900" rtl="0" algn="l">
              <a:lnSpc>
                <a:spcPct val="100000"/>
              </a:lnSpc>
              <a:spcBef>
                <a:spcPts val="1000"/>
              </a:spcBef>
              <a:spcAft>
                <a:spcPts val="0"/>
              </a:spcAft>
              <a:buClr>
                <a:srgbClr val="8AD0D6"/>
              </a:buClr>
              <a:buSzPts val="1460"/>
              <a:buChar char="►"/>
            </a:pPr>
            <a:r>
              <a:rPr lang="en-US" sz="1800"/>
              <a:t>Interpret the oral message with reference to oral conventions followed by the speaker.</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646111" y="5289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Filter</a:t>
            </a:r>
            <a:endParaRPr/>
          </a:p>
        </p:txBody>
      </p:sp>
      <p:sp>
        <p:nvSpPr>
          <p:cNvPr id="281" name="Google Shape;281;p29"/>
          <p:cNvSpPr txBox="1"/>
          <p:nvPr>
            <p:ph idx="1" type="body"/>
          </p:nvPr>
        </p:nvSpPr>
        <p:spPr>
          <a:xfrm>
            <a:off x="1103300" y="2052925"/>
            <a:ext cx="8844900" cy="4195500"/>
          </a:xfrm>
          <a:prstGeom prst="rect">
            <a:avLst/>
          </a:prstGeom>
          <a:noFill/>
          <a:ln>
            <a:noFill/>
          </a:ln>
        </p:spPr>
        <p:txBody>
          <a:bodyPr anchorCtr="0" anchor="t" bIns="45700" lIns="91425" spcFirstLastPara="1" rIns="91425" wrap="square" tIns="45700">
            <a:normAutofit/>
          </a:bodyPr>
          <a:lstStyle/>
          <a:p>
            <a:pPr indent="-330200" lvl="0" marL="342900" rtl="0" algn="just">
              <a:lnSpc>
                <a:spcPct val="100000"/>
              </a:lnSpc>
              <a:spcBef>
                <a:spcPts val="0"/>
              </a:spcBef>
              <a:spcAft>
                <a:spcPts val="0"/>
              </a:spcAft>
              <a:buSzPts val="1400"/>
              <a:buChar char="►"/>
            </a:pPr>
            <a:r>
              <a:rPr lang="en-US" sz="1800"/>
              <a:t>Do not try to write everything.</a:t>
            </a:r>
            <a:endParaRPr sz="1800"/>
          </a:p>
          <a:p>
            <a:pPr indent="-330200" lvl="0" marL="342900" rtl="0" algn="just">
              <a:lnSpc>
                <a:spcPct val="100000"/>
              </a:lnSpc>
              <a:spcBef>
                <a:spcPts val="1000"/>
              </a:spcBef>
              <a:spcAft>
                <a:spcPts val="0"/>
              </a:spcAft>
              <a:buSzPts val="1400"/>
              <a:buChar char="►"/>
            </a:pPr>
            <a:r>
              <a:rPr lang="en-US" sz="1800"/>
              <a:t>Filter the information received.</a:t>
            </a:r>
            <a:endParaRPr sz="1800"/>
          </a:p>
          <a:p>
            <a:pPr indent="-330200" lvl="0" marL="342900" rtl="0" algn="just">
              <a:lnSpc>
                <a:spcPct val="100000"/>
              </a:lnSpc>
              <a:spcBef>
                <a:spcPts val="1000"/>
              </a:spcBef>
              <a:spcAft>
                <a:spcPts val="0"/>
              </a:spcAft>
              <a:buSzPts val="1400"/>
              <a:buChar char="►"/>
            </a:pPr>
            <a:r>
              <a:rPr lang="en-US" sz="1800"/>
              <a:t>Concentrate on verbal signposts to recognise the organisation and main points in an oral message.</a:t>
            </a:r>
            <a:endParaRPr sz="1800"/>
          </a:p>
          <a:p>
            <a:pPr indent="-330200" lvl="0" marL="342900" rtl="0" algn="just">
              <a:lnSpc>
                <a:spcPct val="100000"/>
              </a:lnSpc>
              <a:spcBef>
                <a:spcPts val="1000"/>
              </a:spcBef>
              <a:spcAft>
                <a:spcPts val="0"/>
              </a:spcAft>
              <a:buSzPts val="1400"/>
              <a:buChar char="►"/>
            </a:pPr>
            <a:r>
              <a:rPr lang="en-US" sz="1800"/>
              <a:t>Identify relationships among units within the speech (i.e., main points, supporting points, minor points, generalisations, hypotheses, illustrations, and so on).</a:t>
            </a:r>
            <a:endParaRPr sz="1800"/>
          </a:p>
          <a:p>
            <a:pPr indent="-330200" lvl="0" marL="342900" rtl="0" algn="just">
              <a:lnSpc>
                <a:spcPct val="100000"/>
              </a:lnSpc>
              <a:spcBef>
                <a:spcPts val="1000"/>
              </a:spcBef>
              <a:spcAft>
                <a:spcPts val="0"/>
              </a:spcAft>
              <a:buSzPts val="1400"/>
              <a:buChar char="►"/>
            </a:pPr>
            <a:r>
              <a:rPr lang="en-US" sz="1800"/>
              <a:t>look out for key phrases and signal words.</a:t>
            </a:r>
            <a:endParaRPr sz="1800"/>
          </a:p>
          <a:p>
            <a:pPr indent="-330200" lvl="0" marL="342900" rtl="0" algn="just">
              <a:lnSpc>
                <a:spcPct val="100000"/>
              </a:lnSpc>
              <a:spcBef>
                <a:spcPts val="1000"/>
              </a:spcBef>
              <a:spcAft>
                <a:spcPts val="0"/>
              </a:spcAft>
              <a:buSzPts val="1400"/>
              <a:buChar char="►"/>
            </a:pPr>
            <a:r>
              <a:rPr lang="en-US" sz="1800"/>
              <a:t>Identify the role of discourse markers.</a:t>
            </a:r>
            <a:endParaRPr sz="1800"/>
          </a:p>
          <a:p>
            <a:pPr indent="-330200" lvl="0" marL="342900" rtl="0" algn="just">
              <a:lnSpc>
                <a:spcPct val="100000"/>
              </a:lnSpc>
              <a:spcBef>
                <a:spcPts val="1000"/>
              </a:spcBef>
              <a:spcAft>
                <a:spcPts val="0"/>
              </a:spcAft>
              <a:buSzPts val="1400"/>
              <a:buChar char="►"/>
            </a:pPr>
            <a:r>
              <a:rPr lang="en-US" sz="1800"/>
              <a:t>Identify the main points.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Paraphrase</a:t>
            </a:r>
            <a:endParaRPr/>
          </a:p>
        </p:txBody>
      </p:sp>
      <p:sp>
        <p:nvSpPr>
          <p:cNvPr id="287" name="Google Shape;287;p30"/>
          <p:cNvSpPr txBox="1"/>
          <p:nvPr>
            <p:ph idx="1" type="body"/>
          </p:nvPr>
        </p:nvSpPr>
        <p:spPr>
          <a:xfrm>
            <a:off x="1103300" y="2052925"/>
            <a:ext cx="8355300" cy="2763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2000"/>
              <a:buChar char="►"/>
            </a:pPr>
            <a:r>
              <a:rPr lang="en-US"/>
              <a:t>After identifying the core information, rephrase suitably.</a:t>
            </a:r>
            <a:endParaRPr/>
          </a:p>
          <a:p>
            <a:pPr indent="-342900" lvl="0" marL="342900" rtl="0" algn="l">
              <a:lnSpc>
                <a:spcPct val="150000"/>
              </a:lnSpc>
              <a:spcBef>
                <a:spcPts val="1000"/>
              </a:spcBef>
              <a:spcAft>
                <a:spcPts val="0"/>
              </a:spcAft>
              <a:buClr>
                <a:srgbClr val="8AD0D6"/>
              </a:buClr>
              <a:buSzPts val="2000"/>
              <a:buChar char="►"/>
            </a:pPr>
            <a:r>
              <a:rPr lang="en-US"/>
              <a:t>Use appropriate words and phrases to express the central idea, main points, and main supporting details.</a:t>
            </a:r>
            <a:endParaRPr/>
          </a:p>
          <a:p>
            <a:pPr indent="-342900" lvl="0" marL="342900" rtl="0" algn="l">
              <a:lnSpc>
                <a:spcPct val="150000"/>
              </a:lnSpc>
              <a:spcBef>
                <a:spcPts val="1000"/>
              </a:spcBef>
              <a:spcAft>
                <a:spcPts val="0"/>
              </a:spcAft>
              <a:buClr>
                <a:srgbClr val="8AD0D6"/>
              </a:buClr>
              <a:buSzPts val="2000"/>
              <a:buChar char="►"/>
            </a:pPr>
            <a:r>
              <a:rPr lang="en-US"/>
              <a:t>Do not use full sentences.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Note</a:t>
            </a:r>
            <a:endParaRPr/>
          </a:p>
        </p:txBody>
      </p:sp>
      <p:sp>
        <p:nvSpPr>
          <p:cNvPr id="293" name="Google Shape;293;p31"/>
          <p:cNvSpPr txBox="1"/>
          <p:nvPr>
            <p:ph idx="1" type="body"/>
          </p:nvPr>
        </p:nvSpPr>
        <p:spPr>
          <a:xfrm>
            <a:off x="1103300" y="2052925"/>
            <a:ext cx="8746800" cy="3071400"/>
          </a:xfrm>
          <a:prstGeom prst="rect">
            <a:avLst/>
          </a:prstGeom>
          <a:noFill/>
          <a:ln>
            <a:noFill/>
          </a:ln>
        </p:spPr>
        <p:txBody>
          <a:bodyPr anchorCtr="0" anchor="t" bIns="45700" lIns="91425" spcFirstLastPara="1" rIns="91425" wrap="square" tIns="45700">
            <a:normAutofit/>
          </a:bodyPr>
          <a:lstStyle/>
          <a:p>
            <a:pPr indent="-342900" lvl="0" marL="342900" rtl="0" algn="l">
              <a:lnSpc>
                <a:spcPct val="115000"/>
              </a:lnSpc>
              <a:spcBef>
                <a:spcPts val="0"/>
              </a:spcBef>
              <a:spcAft>
                <a:spcPts val="0"/>
              </a:spcAft>
              <a:buSzPts val="2000"/>
              <a:buChar char="►"/>
            </a:pPr>
            <a:r>
              <a:rPr lang="en-US"/>
              <a:t>After restructuring and rephrasing the core information, jot them down.</a:t>
            </a:r>
            <a:endParaRPr/>
          </a:p>
          <a:p>
            <a:pPr indent="-342900" lvl="0" marL="342900" rtl="0" algn="l">
              <a:lnSpc>
                <a:spcPct val="115000"/>
              </a:lnSpc>
              <a:spcBef>
                <a:spcPts val="1000"/>
              </a:spcBef>
              <a:spcAft>
                <a:spcPts val="0"/>
              </a:spcAft>
              <a:buClr>
                <a:srgbClr val="8AD0D6"/>
              </a:buClr>
              <a:buSzPts val="2000"/>
              <a:buChar char="►"/>
            </a:pPr>
            <a:r>
              <a:rPr lang="en-US"/>
              <a:t>Use appropriate reduction techniques such as abbreviations and symbols to save time.</a:t>
            </a:r>
            <a:endParaRPr/>
          </a:p>
          <a:p>
            <a:pPr indent="-342900" lvl="0" marL="342900" rtl="0" algn="l">
              <a:lnSpc>
                <a:spcPct val="115000"/>
              </a:lnSpc>
              <a:spcBef>
                <a:spcPts val="1000"/>
              </a:spcBef>
              <a:spcAft>
                <a:spcPts val="0"/>
              </a:spcAft>
              <a:buClr>
                <a:srgbClr val="8AD0D6"/>
              </a:buClr>
              <a:buSzPts val="2000"/>
              <a:buChar char="►"/>
            </a:pPr>
            <a:r>
              <a:rPr lang="en-US"/>
              <a:t>Use subordinating techniques and a suitable method of sequencing, i.e. numerals and numbers, decimalisation, and so on.</a:t>
            </a:r>
            <a:endParaRPr/>
          </a:p>
          <a:p>
            <a:pPr indent="-342900" lvl="0" marL="342900" rtl="0" algn="l">
              <a:lnSpc>
                <a:spcPct val="115000"/>
              </a:lnSpc>
              <a:spcBef>
                <a:spcPts val="1000"/>
              </a:spcBef>
              <a:spcAft>
                <a:spcPts val="0"/>
              </a:spcAft>
              <a:buClr>
                <a:srgbClr val="8AD0D6"/>
              </a:buClr>
              <a:buSzPts val="2000"/>
              <a:buChar char="►"/>
            </a:pPr>
            <a:r>
              <a:rPr lang="en-US"/>
              <a:t>Use note cards or notebooks to record notes.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e1075692c2_0_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Techniques of effective listening</a:t>
            </a:r>
            <a:endParaRPr/>
          </a:p>
        </p:txBody>
      </p:sp>
      <p:sp>
        <p:nvSpPr>
          <p:cNvPr id="299" name="Google Shape;299;ge1075692c2_0_0"/>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320040" lvl="0" marL="457200" rtl="0" algn="l">
              <a:lnSpc>
                <a:spcPct val="150000"/>
              </a:lnSpc>
              <a:spcBef>
                <a:spcPts val="1000"/>
              </a:spcBef>
              <a:spcAft>
                <a:spcPts val="0"/>
              </a:spcAft>
              <a:buClr>
                <a:srgbClr val="FFFFFF"/>
              </a:buClr>
              <a:buSzPts val="1440"/>
              <a:buChar char="➢"/>
            </a:pPr>
            <a:r>
              <a:rPr lang="en-US">
                <a:solidFill>
                  <a:srgbClr val="FFFFFF"/>
                </a:solidFill>
              </a:rPr>
              <a:t>Have a receptive mind</a:t>
            </a:r>
            <a:endParaRPr>
              <a:solidFill>
                <a:srgbClr val="FFFFFF"/>
              </a:solidFill>
            </a:endParaRPr>
          </a:p>
          <a:p>
            <a:pPr indent="-320040" lvl="0" marL="457200" rtl="0" algn="l">
              <a:lnSpc>
                <a:spcPct val="150000"/>
              </a:lnSpc>
              <a:spcBef>
                <a:spcPts val="0"/>
              </a:spcBef>
              <a:spcAft>
                <a:spcPts val="0"/>
              </a:spcAft>
              <a:buClr>
                <a:srgbClr val="FFFFFF"/>
              </a:buClr>
              <a:buSzPts val="1440"/>
              <a:buChar char="➢"/>
            </a:pPr>
            <a:r>
              <a:rPr lang="en-US">
                <a:solidFill>
                  <a:srgbClr val="FFFFFF"/>
                </a:solidFill>
              </a:rPr>
              <a:t>Minimise the distracting factor</a:t>
            </a:r>
            <a:endParaRPr>
              <a:solidFill>
                <a:srgbClr val="FFFFFF"/>
              </a:solidFill>
            </a:endParaRPr>
          </a:p>
          <a:p>
            <a:pPr indent="-320040" lvl="0" marL="457200" rtl="0" algn="l">
              <a:lnSpc>
                <a:spcPct val="150000"/>
              </a:lnSpc>
              <a:spcBef>
                <a:spcPts val="0"/>
              </a:spcBef>
              <a:spcAft>
                <a:spcPts val="0"/>
              </a:spcAft>
              <a:buClr>
                <a:srgbClr val="FFFFFF"/>
              </a:buClr>
              <a:buSzPts val="1440"/>
              <a:buChar char="➢"/>
            </a:pPr>
            <a:r>
              <a:rPr lang="en-US">
                <a:solidFill>
                  <a:srgbClr val="FFFFFF"/>
                </a:solidFill>
              </a:rPr>
              <a:t>Listen with interest, enthusiasm and maturity</a:t>
            </a:r>
            <a:endParaRPr>
              <a:solidFill>
                <a:srgbClr val="FFFFFF"/>
              </a:solidFill>
            </a:endParaRPr>
          </a:p>
          <a:p>
            <a:pPr indent="-320040" lvl="0" marL="457200" rtl="0" algn="l">
              <a:lnSpc>
                <a:spcPct val="150000"/>
              </a:lnSpc>
              <a:spcBef>
                <a:spcPts val="0"/>
              </a:spcBef>
              <a:spcAft>
                <a:spcPts val="0"/>
              </a:spcAft>
              <a:buClr>
                <a:srgbClr val="FFFFFF"/>
              </a:buClr>
              <a:buSzPts val="1440"/>
              <a:buChar char="➢"/>
            </a:pPr>
            <a:r>
              <a:rPr lang="en-US">
                <a:solidFill>
                  <a:srgbClr val="FFFFFF"/>
                </a:solidFill>
              </a:rPr>
              <a:t>Empathize with the speaker</a:t>
            </a:r>
            <a:endParaRPr>
              <a:solidFill>
                <a:srgbClr val="FFFFFF"/>
              </a:solidFill>
            </a:endParaRPr>
          </a:p>
          <a:p>
            <a:pPr indent="-320040" lvl="0" marL="457200" rtl="0" algn="l">
              <a:lnSpc>
                <a:spcPct val="150000"/>
              </a:lnSpc>
              <a:spcBef>
                <a:spcPts val="0"/>
              </a:spcBef>
              <a:spcAft>
                <a:spcPts val="0"/>
              </a:spcAft>
              <a:buClr>
                <a:srgbClr val="FFFFFF"/>
              </a:buClr>
              <a:buSzPts val="1440"/>
              <a:buChar char="➢"/>
            </a:pPr>
            <a:r>
              <a:rPr lang="en-US">
                <a:solidFill>
                  <a:srgbClr val="FFFFFF"/>
                </a:solidFill>
              </a:rPr>
              <a:t>Control your emotions and listen patiently</a:t>
            </a:r>
            <a:endParaRPr>
              <a:solidFill>
                <a:srgbClr val="FFFFFF"/>
              </a:solidFill>
            </a:endParaRPr>
          </a:p>
          <a:p>
            <a:pPr indent="-320040" lvl="0" marL="457200" rtl="0" algn="l">
              <a:lnSpc>
                <a:spcPct val="150000"/>
              </a:lnSpc>
              <a:spcBef>
                <a:spcPts val="0"/>
              </a:spcBef>
              <a:spcAft>
                <a:spcPts val="0"/>
              </a:spcAft>
              <a:buClr>
                <a:srgbClr val="FFFFFF"/>
              </a:buClr>
              <a:buSzPts val="1440"/>
              <a:buChar char="➢"/>
            </a:pPr>
            <a:r>
              <a:rPr lang="en-US">
                <a:solidFill>
                  <a:srgbClr val="FFFFFF"/>
                </a:solidFill>
              </a:rPr>
              <a:t>Do not argue or criticise unnecessarily</a:t>
            </a:r>
            <a:endParaRPr>
              <a:solidFill>
                <a:srgbClr val="FFFFFF"/>
              </a:solidFill>
            </a:endParaRPr>
          </a:p>
          <a:p>
            <a:pPr indent="-320040" lvl="0" marL="457200" rtl="0" algn="l">
              <a:lnSpc>
                <a:spcPct val="150000"/>
              </a:lnSpc>
              <a:spcBef>
                <a:spcPts val="0"/>
              </a:spcBef>
              <a:spcAft>
                <a:spcPts val="0"/>
              </a:spcAft>
              <a:buClr>
                <a:srgbClr val="FFFFFF"/>
              </a:buClr>
              <a:buSzPts val="1440"/>
              <a:buChar char="➢"/>
            </a:pPr>
            <a:r>
              <a:rPr lang="en-US">
                <a:solidFill>
                  <a:srgbClr val="FFFFFF"/>
                </a:solidFill>
              </a:rPr>
              <a:t>Put the speaker at ease by your positive body language</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18143ac3b5_0_0"/>
          <p:cNvSpPr txBox="1"/>
          <p:nvPr>
            <p:ph type="title"/>
          </p:nvPr>
        </p:nvSpPr>
        <p:spPr>
          <a:xfrm>
            <a:off x="646100" y="2671672"/>
            <a:ext cx="9404700" cy="988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en-US" sz="2000" u="sng">
                <a:solidFill>
                  <a:schemeClr val="lt1"/>
                </a:solidFill>
                <a:hlinkClick r:id="rId3">
                  <a:extLst>
                    <a:ext uri="{A12FA001-AC4F-418D-AE19-62706E023703}">
                      <ahyp:hlinkClr val="tx"/>
                    </a:ext>
                  </a:extLst>
                </a:hlinkClick>
              </a:rPr>
              <a:t>https://www.examenglish.com/leveltest/listening_level_test.htm</a:t>
            </a:r>
            <a:endParaRPr sz="2000">
              <a:solidFill>
                <a:schemeClr val="lt1"/>
              </a:solidFill>
            </a:endParaRPr>
          </a:p>
          <a:p>
            <a:pPr indent="0" lvl="0" marL="0" rtl="0" algn="l">
              <a:lnSpc>
                <a:spcPct val="100000"/>
              </a:lnSpc>
              <a:spcBef>
                <a:spcPts val="1000"/>
              </a:spcBef>
              <a:spcAft>
                <a:spcPts val="0"/>
              </a:spcAft>
              <a:buClr>
                <a:schemeClr val="dk1"/>
              </a:buClr>
              <a:buSzPts val="1100"/>
              <a:buFont typeface="Arial"/>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1807c7f485_1_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Listening audios with worksheets</a:t>
            </a:r>
            <a:endParaRPr/>
          </a:p>
        </p:txBody>
      </p:sp>
      <p:sp>
        <p:nvSpPr>
          <p:cNvPr id="310" name="Google Shape;310;g11807c7f485_1_0"/>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lang="en-US" u="sng">
                <a:solidFill>
                  <a:schemeClr val="hlink"/>
                </a:solidFill>
                <a:hlinkClick r:id="rId3"/>
              </a:rPr>
              <a:t>https://drive.google.com/drive/folders/1t29Pl7FPnOfgfRrITFaHeEusCeWfQ0f9?usp=sharing</a:t>
            </a:r>
            <a:endParaRPr/>
          </a:p>
          <a:p>
            <a:pPr indent="0" lvl="0" marL="0" rtl="0" algn="l">
              <a:lnSpc>
                <a:spcPct val="100000"/>
              </a:lnSpc>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Solution</a:t>
            </a:r>
            <a:endParaRPr/>
          </a:p>
        </p:txBody>
      </p:sp>
      <p:sp>
        <p:nvSpPr>
          <p:cNvPr id="159" name="Google Shape;159;p4"/>
          <p:cNvSpPr txBox="1"/>
          <p:nvPr>
            <p:ph idx="1" type="body"/>
          </p:nvPr>
        </p:nvSpPr>
        <p:spPr>
          <a:xfrm>
            <a:off x="1103300" y="2052925"/>
            <a:ext cx="9404700" cy="4195500"/>
          </a:xfrm>
          <a:prstGeom prst="rect">
            <a:avLst/>
          </a:prstGeom>
          <a:noFill/>
          <a:ln>
            <a:noFill/>
          </a:ln>
        </p:spPr>
        <p:txBody>
          <a:bodyPr anchorCtr="0" anchor="t" bIns="45700" lIns="91425" spcFirstLastPara="1" rIns="91425" wrap="square" tIns="45700">
            <a:normAutofit/>
          </a:bodyPr>
          <a:lstStyle/>
          <a:p>
            <a:pPr indent="-393700" lvl="0" marL="800100" rtl="0" algn="l">
              <a:lnSpc>
                <a:spcPct val="150000"/>
              </a:lnSpc>
              <a:spcBef>
                <a:spcPts val="0"/>
              </a:spcBef>
              <a:spcAft>
                <a:spcPts val="0"/>
              </a:spcAft>
              <a:buSzPts val="2400"/>
              <a:buChar char="►"/>
            </a:pPr>
            <a:r>
              <a:rPr lang="en-US" sz="2400"/>
              <a:t>The problem is simple. The student is not able to focus 100% on what the teacher is speaking, and the teacher is able to sense it. It is important to be a good listener and to be perceived as one.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Introduction</a:t>
            </a:r>
            <a:endParaRPr/>
          </a:p>
        </p:txBody>
      </p:sp>
      <p:sp>
        <p:nvSpPr>
          <p:cNvPr id="165" name="Google Shape;165;p5"/>
          <p:cNvSpPr txBox="1"/>
          <p:nvPr>
            <p:ph idx="1" type="body"/>
          </p:nvPr>
        </p:nvSpPr>
        <p:spPr>
          <a:xfrm>
            <a:off x="1103300" y="1579650"/>
            <a:ext cx="8947500" cy="49509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15000"/>
              </a:lnSpc>
              <a:spcBef>
                <a:spcPts val="0"/>
              </a:spcBef>
              <a:spcAft>
                <a:spcPts val="0"/>
              </a:spcAft>
              <a:buSzPts val="2400"/>
              <a:buFont typeface="Garamond"/>
              <a:buChar char="►"/>
            </a:pPr>
            <a:r>
              <a:rPr lang="en-US" sz="2400">
                <a:latin typeface="Garamond"/>
                <a:ea typeface="Garamond"/>
                <a:cs typeface="Garamond"/>
                <a:sym typeface="Garamond"/>
              </a:rPr>
              <a:t>Listening is a process of receiving and interpreting the spoken word. </a:t>
            </a:r>
            <a:endParaRPr sz="2400">
              <a:latin typeface="Garamond"/>
              <a:ea typeface="Garamond"/>
              <a:cs typeface="Garamond"/>
              <a:sym typeface="Garamond"/>
            </a:endParaRPr>
          </a:p>
          <a:p>
            <a:pPr indent="-342900" lvl="0" marL="342900" rtl="0" algn="just">
              <a:lnSpc>
                <a:spcPct val="115000"/>
              </a:lnSpc>
              <a:spcBef>
                <a:spcPts val="0"/>
              </a:spcBef>
              <a:spcAft>
                <a:spcPts val="0"/>
              </a:spcAft>
              <a:buSzPts val="2400"/>
              <a:buFont typeface="Garamond"/>
              <a:buChar char="►"/>
            </a:pPr>
            <a:r>
              <a:rPr lang="en-US" sz="2400">
                <a:latin typeface="Garamond"/>
                <a:ea typeface="Garamond"/>
                <a:cs typeface="Garamond"/>
                <a:sym typeface="Garamond"/>
              </a:rPr>
              <a:t>It involves recognising what is said and comprehending the matter, i.e., understanding the main and subsidiary points as well as the links between the different parts of speech. </a:t>
            </a:r>
            <a:endParaRPr sz="2400">
              <a:latin typeface="Garamond"/>
              <a:ea typeface="Garamond"/>
              <a:cs typeface="Garamond"/>
              <a:sym typeface="Garamond"/>
            </a:endParaRPr>
          </a:p>
          <a:p>
            <a:pPr indent="-342900" lvl="0" marL="342900" rtl="0" algn="just">
              <a:lnSpc>
                <a:spcPct val="115000"/>
              </a:lnSpc>
              <a:spcBef>
                <a:spcPts val="0"/>
              </a:spcBef>
              <a:spcAft>
                <a:spcPts val="0"/>
              </a:spcAft>
              <a:buSzPts val="2400"/>
              <a:buFont typeface="Garamond"/>
              <a:buChar char="►"/>
            </a:pPr>
            <a:r>
              <a:rPr lang="en-US" sz="2400">
                <a:latin typeface="Garamond"/>
                <a:ea typeface="Garamond"/>
                <a:cs typeface="Garamond"/>
                <a:sym typeface="Garamond"/>
              </a:rPr>
              <a:t>Effective listening involves not only recognising unit boundaries phonologically, but also the recognition of false starts, pauses, hesitations, stress, intonation, and rhythm patterns. </a:t>
            </a:r>
            <a:endParaRPr sz="2400">
              <a:latin typeface="Garamond"/>
              <a:ea typeface="Garamond"/>
              <a:cs typeface="Garamond"/>
              <a:sym typeface="Garamond"/>
            </a:endParaRPr>
          </a:p>
          <a:p>
            <a:pPr indent="0" lvl="0" marL="0" rtl="0" algn="just">
              <a:lnSpc>
                <a:spcPct val="115000"/>
              </a:lnSpc>
              <a:spcBef>
                <a:spcPts val="0"/>
              </a:spcBef>
              <a:spcAft>
                <a:spcPts val="0"/>
              </a:spcAft>
              <a:buSzPts val="1440"/>
              <a:buNone/>
            </a:pPr>
            <a:r>
              <a:t/>
            </a:r>
            <a:endParaRPr sz="2400">
              <a:latin typeface="Garamond"/>
              <a:ea typeface="Garamond"/>
              <a:cs typeface="Garamond"/>
              <a:sym typeface="Garamond"/>
            </a:endParaRPr>
          </a:p>
          <a:p>
            <a:pPr indent="0" lvl="0" marL="0" rtl="0" algn="just">
              <a:lnSpc>
                <a:spcPct val="115000"/>
              </a:lnSpc>
              <a:spcBef>
                <a:spcPts val="0"/>
              </a:spcBef>
              <a:spcAft>
                <a:spcPts val="0"/>
              </a:spcAft>
              <a:buClr>
                <a:schemeClr val="dk1"/>
              </a:buClr>
              <a:buSzPts val="1100"/>
              <a:buFont typeface="Arial"/>
              <a:buNone/>
            </a:pPr>
            <a:r>
              <a:rPr lang="en-US" sz="2400">
                <a:latin typeface="Garamond"/>
                <a:ea typeface="Garamond"/>
                <a:cs typeface="Garamond"/>
                <a:sym typeface="Garamond"/>
              </a:rPr>
              <a:t>Listening is a process of receiving, interpreting, and reacting to a message received from the speaker.</a:t>
            </a:r>
            <a:endParaRPr sz="2400">
              <a:latin typeface="Garamond"/>
              <a:ea typeface="Garamond"/>
              <a:cs typeface="Garamond"/>
              <a:sym typeface="Garamond"/>
            </a:endParaRPr>
          </a:p>
          <a:p>
            <a:pPr indent="0" lvl="0" marL="0" rtl="0" algn="just">
              <a:lnSpc>
                <a:spcPct val="115000"/>
              </a:lnSpc>
              <a:spcBef>
                <a:spcPts val="0"/>
              </a:spcBef>
              <a:spcAft>
                <a:spcPts val="0"/>
              </a:spcAft>
              <a:buSzPts val="1440"/>
              <a:buNone/>
            </a:pPr>
            <a:r>
              <a:t/>
            </a:r>
            <a:endParaRPr sz="2400">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The Listening Process</a:t>
            </a:r>
            <a:endParaRPr/>
          </a:p>
        </p:txBody>
      </p:sp>
      <p:sp>
        <p:nvSpPr>
          <p:cNvPr id="171" name="Google Shape;171;p6"/>
          <p:cNvSpPr txBox="1"/>
          <p:nvPr>
            <p:ph idx="1" type="body"/>
          </p:nvPr>
        </p:nvSpPr>
        <p:spPr>
          <a:xfrm>
            <a:off x="1103300" y="2052920"/>
            <a:ext cx="8946600" cy="1255500"/>
          </a:xfrm>
          <a:prstGeom prst="rect">
            <a:avLst/>
          </a:prstGeom>
          <a:noFill/>
          <a:ln>
            <a:noFill/>
          </a:ln>
        </p:spPr>
        <p:txBody>
          <a:bodyPr anchorCtr="0" anchor="t" bIns="45700" lIns="91425" spcFirstLastPara="1" rIns="91425" wrap="square" tIns="45700">
            <a:noAutofit/>
          </a:bodyPr>
          <a:lstStyle/>
          <a:p>
            <a:pPr indent="-336550" lvl="0" marL="342900" rtl="0" algn="just">
              <a:lnSpc>
                <a:spcPct val="100000"/>
              </a:lnSpc>
              <a:spcBef>
                <a:spcPts val="0"/>
              </a:spcBef>
              <a:spcAft>
                <a:spcPts val="0"/>
              </a:spcAft>
              <a:buSzPts val="1500"/>
              <a:buChar char="►"/>
            </a:pPr>
            <a:r>
              <a:rPr lang="en-US" sz="1750"/>
              <a:t>While receiving and interpreting the spoken word, the listener is concerned with four factors, i.e., sensing, message decoding or interpreting, evaluating and response, as illustrated.</a:t>
            </a:r>
            <a:endParaRPr sz="1750"/>
          </a:p>
          <a:p>
            <a:pPr indent="-241300" lvl="0" marL="342900" rtl="0" algn="just">
              <a:lnSpc>
                <a:spcPct val="100000"/>
              </a:lnSpc>
              <a:spcBef>
                <a:spcPts val="1000"/>
              </a:spcBef>
              <a:spcAft>
                <a:spcPts val="0"/>
              </a:spcAft>
              <a:buSzPts val="1000"/>
              <a:buNone/>
            </a:pPr>
            <a:r>
              <a:t/>
            </a:r>
            <a:endParaRPr sz="1750"/>
          </a:p>
          <a:p>
            <a:pPr indent="-241300" lvl="0" marL="342900" rtl="0" algn="just">
              <a:lnSpc>
                <a:spcPct val="100000"/>
              </a:lnSpc>
              <a:spcBef>
                <a:spcPts val="1000"/>
              </a:spcBef>
              <a:spcAft>
                <a:spcPts val="0"/>
              </a:spcAft>
              <a:buSzPts val="1000"/>
              <a:buNone/>
            </a:pPr>
            <a:r>
              <a:t/>
            </a:r>
            <a:endParaRPr sz="1750"/>
          </a:p>
          <a:p>
            <a:pPr indent="-241300" lvl="0" marL="342900" rtl="0" algn="just">
              <a:lnSpc>
                <a:spcPct val="100000"/>
              </a:lnSpc>
              <a:spcBef>
                <a:spcPts val="1000"/>
              </a:spcBef>
              <a:spcAft>
                <a:spcPts val="0"/>
              </a:spcAft>
              <a:buSzPts val="1000"/>
              <a:buNone/>
            </a:pPr>
            <a:r>
              <a:t/>
            </a:r>
            <a:endParaRPr sz="1750"/>
          </a:p>
        </p:txBody>
      </p:sp>
      <p:pic>
        <p:nvPicPr>
          <p:cNvPr descr="Diagram&#10;&#10;Description automatically generated" id="172" name="Google Shape;172;p6"/>
          <p:cNvPicPr preferRelativeResize="0"/>
          <p:nvPr/>
        </p:nvPicPr>
        <p:blipFill rotWithShape="1">
          <a:blip r:embed="rId3">
            <a:alphaModFix/>
          </a:blip>
          <a:srcRect b="0" l="0" r="0" t="0"/>
          <a:stretch/>
        </p:blipFill>
        <p:spPr>
          <a:xfrm>
            <a:off x="785004" y="3478685"/>
            <a:ext cx="10075651" cy="27042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684625" y="510523"/>
            <a:ext cx="9404700" cy="1088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Sensing</a:t>
            </a:r>
            <a:endParaRPr/>
          </a:p>
        </p:txBody>
      </p:sp>
      <p:sp>
        <p:nvSpPr>
          <p:cNvPr id="178" name="Google Shape;178;p7"/>
          <p:cNvSpPr txBox="1"/>
          <p:nvPr>
            <p:ph idx="1" type="body"/>
          </p:nvPr>
        </p:nvSpPr>
        <p:spPr>
          <a:xfrm>
            <a:off x="1103300" y="2052925"/>
            <a:ext cx="10744200" cy="4195500"/>
          </a:xfrm>
          <a:prstGeom prst="rect">
            <a:avLst/>
          </a:prstGeom>
          <a:noFill/>
          <a:ln>
            <a:noFill/>
          </a:ln>
        </p:spPr>
        <p:txBody>
          <a:bodyPr anchorCtr="0" anchor="t" bIns="45700" lIns="91425" spcFirstLastPara="1" rIns="91425" wrap="square" tIns="45700">
            <a:normAutofit/>
          </a:bodyPr>
          <a:lstStyle/>
          <a:p>
            <a:pPr indent="-406400" lvl="0" marL="800100" rtl="0" algn="just">
              <a:lnSpc>
                <a:spcPct val="150000"/>
              </a:lnSpc>
              <a:spcBef>
                <a:spcPts val="0"/>
              </a:spcBef>
              <a:spcAft>
                <a:spcPts val="0"/>
              </a:spcAft>
              <a:buSzPts val="2600"/>
              <a:buFont typeface="Garamond"/>
              <a:buChar char="►"/>
            </a:pPr>
            <a:r>
              <a:rPr lang="en-US" sz="2600">
                <a:latin typeface="Garamond"/>
                <a:ea typeface="Garamond"/>
                <a:cs typeface="Garamond"/>
                <a:sym typeface="Garamond"/>
              </a:rPr>
              <a:t>Listening begins with physical hearing of the message and taking note of it.</a:t>
            </a:r>
            <a:endParaRPr sz="2600">
              <a:latin typeface="Garamond"/>
              <a:ea typeface="Garamond"/>
              <a:cs typeface="Garamond"/>
              <a:sym typeface="Garamond"/>
            </a:endParaRPr>
          </a:p>
          <a:p>
            <a:pPr indent="-406400" lvl="0" marL="800100" rtl="0" algn="just">
              <a:lnSpc>
                <a:spcPct val="150000"/>
              </a:lnSpc>
              <a:spcBef>
                <a:spcPts val="0"/>
              </a:spcBef>
              <a:spcAft>
                <a:spcPts val="0"/>
              </a:spcAft>
              <a:buSzPts val="2600"/>
              <a:buFont typeface="Garamond"/>
              <a:buChar char="►"/>
            </a:pPr>
            <a:r>
              <a:rPr lang="en-US" sz="2600">
                <a:latin typeface="Garamond"/>
                <a:ea typeface="Garamond"/>
                <a:cs typeface="Garamond"/>
                <a:sym typeface="Garamond"/>
              </a:rPr>
              <a:t>You hear sounds and concentrate on them in order to receive the message.</a:t>
            </a:r>
            <a:endParaRPr sz="2600">
              <a:latin typeface="Garamond"/>
              <a:ea typeface="Garamond"/>
              <a:cs typeface="Garamond"/>
              <a:sym typeface="Garamond"/>
            </a:endParaRPr>
          </a:p>
          <a:p>
            <a:pPr indent="-406400" lvl="0" marL="800100" rtl="0" algn="just">
              <a:lnSpc>
                <a:spcPct val="150000"/>
              </a:lnSpc>
              <a:spcBef>
                <a:spcPts val="0"/>
              </a:spcBef>
              <a:spcAft>
                <a:spcPts val="0"/>
              </a:spcAft>
              <a:buSzPts val="2600"/>
              <a:buFont typeface="Garamond"/>
              <a:buChar char="►"/>
            </a:pPr>
            <a:r>
              <a:rPr lang="en-US" sz="2600">
                <a:latin typeface="Garamond"/>
                <a:ea typeface="Garamond"/>
                <a:cs typeface="Garamond"/>
                <a:sym typeface="Garamond"/>
              </a:rPr>
              <a:t>You recognise unit boundaries phonologically </a:t>
            </a:r>
            <a:endParaRPr sz="2600">
              <a:latin typeface="Garamond"/>
              <a:ea typeface="Garamond"/>
              <a:cs typeface="Garamond"/>
              <a:sym typeface="Garamond"/>
            </a:endParaRPr>
          </a:p>
          <a:p>
            <a:pPr indent="-406400" lvl="0" marL="800100" rtl="0" algn="just">
              <a:lnSpc>
                <a:spcPct val="150000"/>
              </a:lnSpc>
              <a:spcBef>
                <a:spcPts val="0"/>
              </a:spcBef>
              <a:spcAft>
                <a:spcPts val="0"/>
              </a:spcAft>
              <a:buSzPts val="2600"/>
              <a:buFont typeface="Garamond"/>
              <a:buChar char="►"/>
            </a:pPr>
            <a:r>
              <a:rPr lang="en-US" sz="2600">
                <a:latin typeface="Garamond"/>
                <a:ea typeface="Garamond"/>
                <a:cs typeface="Garamond"/>
                <a:sym typeface="Garamond"/>
              </a:rPr>
              <a:t>Once you are able to recognise the sound patterns, you have to decode and interpret the message.</a:t>
            </a:r>
            <a:endParaRPr sz="2600">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Decoding</a:t>
            </a:r>
            <a:endParaRPr/>
          </a:p>
        </p:txBody>
      </p:sp>
      <p:sp>
        <p:nvSpPr>
          <p:cNvPr id="184" name="Google Shape;184;p8"/>
          <p:cNvSpPr txBox="1"/>
          <p:nvPr>
            <p:ph idx="1" type="body"/>
          </p:nvPr>
        </p:nvSpPr>
        <p:spPr>
          <a:xfrm>
            <a:off x="1122550" y="1744700"/>
            <a:ext cx="9742200" cy="41955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50000"/>
              </a:lnSpc>
              <a:spcBef>
                <a:spcPts val="0"/>
              </a:spcBef>
              <a:spcAft>
                <a:spcPts val="0"/>
              </a:spcAft>
              <a:buSzPts val="2400"/>
              <a:buFont typeface="Garamond"/>
              <a:buChar char="►"/>
            </a:pPr>
            <a:r>
              <a:rPr lang="en-US" sz="2400">
                <a:latin typeface="Garamond"/>
                <a:ea typeface="Garamond"/>
                <a:cs typeface="Garamond"/>
                <a:sym typeface="Garamond"/>
              </a:rPr>
              <a:t>The process of changing the coded message into information. </a:t>
            </a:r>
            <a:endParaRPr sz="2400">
              <a:latin typeface="Garamond"/>
              <a:ea typeface="Garamond"/>
              <a:cs typeface="Garamond"/>
              <a:sym typeface="Garamond"/>
            </a:endParaRPr>
          </a:p>
          <a:p>
            <a:pPr indent="-342900" lvl="0" marL="342900" rtl="0" algn="l">
              <a:lnSpc>
                <a:spcPct val="150000"/>
              </a:lnSpc>
              <a:spcBef>
                <a:spcPts val="0"/>
              </a:spcBef>
              <a:spcAft>
                <a:spcPts val="0"/>
              </a:spcAft>
              <a:buSzPts val="2400"/>
              <a:buFont typeface="Garamond"/>
              <a:buChar char="►"/>
            </a:pPr>
            <a:r>
              <a:rPr lang="en-US" sz="2400">
                <a:latin typeface="Garamond"/>
                <a:ea typeface="Garamond"/>
                <a:cs typeface="Garamond"/>
                <a:sym typeface="Garamond"/>
              </a:rPr>
              <a:t>It involves understanding the spoken language. </a:t>
            </a:r>
            <a:endParaRPr sz="2400">
              <a:latin typeface="Garamond"/>
              <a:ea typeface="Garamond"/>
              <a:cs typeface="Garamond"/>
              <a:sym typeface="Garamond"/>
            </a:endParaRPr>
          </a:p>
          <a:p>
            <a:pPr indent="-342900" lvl="0" marL="342900" rtl="0" algn="l">
              <a:lnSpc>
                <a:spcPct val="150000"/>
              </a:lnSpc>
              <a:spcBef>
                <a:spcPts val="0"/>
              </a:spcBef>
              <a:spcAft>
                <a:spcPts val="0"/>
              </a:spcAft>
              <a:buSzPts val="2400"/>
              <a:buFont typeface="Garamond"/>
              <a:buChar char="►"/>
            </a:pPr>
            <a:r>
              <a:rPr lang="en-US" sz="2400">
                <a:latin typeface="Garamond"/>
                <a:ea typeface="Garamond"/>
                <a:cs typeface="Garamond"/>
                <a:sym typeface="Garamond"/>
              </a:rPr>
              <a:t>Although interpretation of a verbal message may be influenced by your social, cultural, educational, professional, and intellectual frames of reference, verbal messages use a common language code, which can be easily decoded because if the message cannot be decoded or understood, communication fails. </a:t>
            </a:r>
            <a:endParaRPr sz="2400">
              <a:latin typeface="Garamond"/>
              <a:ea typeface="Garamond"/>
              <a:cs typeface="Garamond"/>
              <a:sym typeface="Garamond"/>
            </a:endParaRPr>
          </a:p>
          <a:p>
            <a:pPr indent="-342900" lvl="0" marL="342900" rtl="0" algn="l">
              <a:lnSpc>
                <a:spcPct val="150000"/>
              </a:lnSpc>
              <a:spcBef>
                <a:spcPts val="0"/>
              </a:spcBef>
              <a:spcAft>
                <a:spcPts val="0"/>
              </a:spcAft>
              <a:buSzPts val="2400"/>
              <a:buFont typeface="Garamond"/>
              <a:buChar char="►"/>
            </a:pPr>
            <a:r>
              <a:rPr lang="en-US" sz="2400">
                <a:latin typeface="Garamond"/>
                <a:ea typeface="Garamond"/>
                <a:cs typeface="Garamond"/>
                <a:sym typeface="Garamond"/>
              </a:rPr>
              <a:t>For example, if you do not understand French, you cannot decode a message encoded in French. </a:t>
            </a:r>
            <a:endParaRPr sz="2400">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2"/>
              </a:buClr>
              <a:buSzPts val="4200"/>
              <a:buFont typeface="Century Gothic"/>
              <a:buNone/>
            </a:pPr>
            <a:r>
              <a:rPr lang="en-US"/>
              <a:t>Evaluation</a:t>
            </a:r>
            <a:endParaRPr/>
          </a:p>
        </p:txBody>
      </p:sp>
      <p:sp>
        <p:nvSpPr>
          <p:cNvPr id="190" name="Google Shape;190;p9"/>
          <p:cNvSpPr txBox="1"/>
          <p:nvPr>
            <p:ph idx="1" type="body"/>
          </p:nvPr>
        </p:nvSpPr>
        <p:spPr>
          <a:xfrm>
            <a:off x="1026975" y="1387025"/>
            <a:ext cx="10666200" cy="5220600"/>
          </a:xfrm>
          <a:prstGeom prst="rect">
            <a:avLst/>
          </a:prstGeom>
          <a:noFill/>
          <a:ln>
            <a:noFill/>
          </a:ln>
        </p:spPr>
        <p:txBody>
          <a:bodyPr anchorCtr="0" anchor="t" bIns="45700" lIns="91425" spcFirstLastPara="1" rIns="91425" wrap="square" tIns="45700">
            <a:noAutofit/>
          </a:bodyPr>
          <a:lstStyle/>
          <a:p>
            <a:pPr indent="-342900" lvl="0" marL="342900" rtl="0" algn="l">
              <a:lnSpc>
                <a:spcPct val="115000"/>
              </a:lnSpc>
              <a:spcBef>
                <a:spcPts val="0"/>
              </a:spcBef>
              <a:spcAft>
                <a:spcPts val="0"/>
              </a:spcAft>
              <a:buSzPts val="2400"/>
              <a:buFont typeface="Garamond"/>
              <a:buChar char="►"/>
            </a:pPr>
            <a:r>
              <a:rPr lang="en-US" sz="2400">
                <a:latin typeface="Garamond"/>
                <a:ea typeface="Garamond"/>
                <a:cs typeface="Garamond"/>
                <a:sym typeface="Garamond"/>
              </a:rPr>
              <a:t>After the message has been decoded and interpreted, its significance is evaluated and appropriate conclusions are drawn from it. </a:t>
            </a:r>
            <a:endParaRPr sz="2400">
              <a:latin typeface="Garamond"/>
              <a:ea typeface="Garamond"/>
              <a:cs typeface="Garamond"/>
              <a:sym typeface="Garamond"/>
            </a:endParaRPr>
          </a:p>
          <a:p>
            <a:pPr indent="-342900" lvl="0" marL="342900" rtl="0" algn="l">
              <a:lnSpc>
                <a:spcPct val="115000"/>
              </a:lnSpc>
              <a:spcBef>
                <a:spcPts val="0"/>
              </a:spcBef>
              <a:spcAft>
                <a:spcPts val="0"/>
              </a:spcAft>
              <a:buSzPts val="2400"/>
              <a:buFont typeface="Garamond"/>
              <a:buChar char="►"/>
            </a:pPr>
            <a:r>
              <a:rPr lang="en-US" sz="2400">
                <a:latin typeface="Garamond"/>
                <a:ea typeface="Garamond"/>
                <a:cs typeface="Garamond"/>
                <a:sym typeface="Garamond"/>
              </a:rPr>
              <a:t>In order to evaluate a verbal message correctly, facts have to be separated from opinions, relevant information from irrelevant information, examples from ideas, and explicit information from implicit  information.</a:t>
            </a:r>
            <a:endParaRPr sz="2400">
              <a:latin typeface="Garamond"/>
              <a:ea typeface="Garamond"/>
              <a:cs typeface="Garamond"/>
              <a:sym typeface="Garamond"/>
            </a:endParaRPr>
          </a:p>
          <a:p>
            <a:pPr indent="-342900" lvl="0" marL="342900" rtl="0" algn="l">
              <a:lnSpc>
                <a:spcPct val="115000"/>
              </a:lnSpc>
              <a:spcBef>
                <a:spcPts val="0"/>
              </a:spcBef>
              <a:spcAft>
                <a:spcPts val="0"/>
              </a:spcAft>
              <a:buSzPts val="2400"/>
              <a:buFont typeface="Garamond"/>
              <a:buChar char="►"/>
            </a:pPr>
            <a:r>
              <a:rPr lang="en-US" sz="2400">
                <a:latin typeface="Garamond"/>
                <a:ea typeface="Garamond"/>
                <a:cs typeface="Garamond"/>
                <a:sym typeface="Garamond"/>
              </a:rPr>
              <a:t>The intention and attitude of the speaker also have to be analyzed and understood. </a:t>
            </a:r>
            <a:endParaRPr sz="2400">
              <a:latin typeface="Garamond"/>
              <a:ea typeface="Garamond"/>
              <a:cs typeface="Garamond"/>
              <a:sym typeface="Garamond"/>
            </a:endParaRPr>
          </a:p>
          <a:p>
            <a:pPr indent="-342900" lvl="0" marL="342900" rtl="0" algn="l">
              <a:lnSpc>
                <a:spcPct val="115000"/>
              </a:lnSpc>
              <a:spcBef>
                <a:spcPts val="0"/>
              </a:spcBef>
              <a:spcAft>
                <a:spcPts val="0"/>
              </a:spcAft>
              <a:buSzPts val="2400"/>
              <a:buFont typeface="Garamond"/>
              <a:buChar char="►"/>
            </a:pPr>
            <a:r>
              <a:rPr lang="en-US" sz="2400">
                <a:latin typeface="Garamond"/>
                <a:ea typeface="Garamond"/>
                <a:cs typeface="Garamond"/>
                <a:sym typeface="Garamond"/>
              </a:rPr>
              <a:t>When we listen, we have to construct a parallel message based on the sound clues received from the speaker. </a:t>
            </a:r>
            <a:endParaRPr sz="2400">
              <a:latin typeface="Garamond"/>
              <a:ea typeface="Garamond"/>
              <a:cs typeface="Garamond"/>
              <a:sym typeface="Garamond"/>
            </a:endParaRPr>
          </a:p>
          <a:p>
            <a:pPr indent="-342900" lvl="0" marL="342900" rtl="0" algn="l">
              <a:lnSpc>
                <a:spcPct val="115000"/>
              </a:lnSpc>
              <a:spcBef>
                <a:spcPts val="0"/>
              </a:spcBef>
              <a:spcAft>
                <a:spcPts val="0"/>
              </a:spcAft>
              <a:buSzPts val="2400"/>
              <a:buFont typeface="Garamond"/>
              <a:buChar char="►"/>
            </a:pPr>
            <a:r>
              <a:rPr lang="en-US" sz="2400">
                <a:latin typeface="Garamond"/>
                <a:ea typeface="Garamond"/>
                <a:cs typeface="Garamond"/>
                <a:sym typeface="Garamond"/>
              </a:rPr>
              <a:t>We should be aware of our own prejudices and biases so that we avoid making wrong conclusions.</a:t>
            </a:r>
            <a:endParaRPr sz="2400">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Response</a:t>
            </a:r>
            <a:endParaRPr/>
          </a:p>
        </p:txBody>
      </p:sp>
      <p:sp>
        <p:nvSpPr>
          <p:cNvPr id="196" name="Google Shape;196;p10"/>
          <p:cNvSpPr txBox="1"/>
          <p:nvPr>
            <p:ph idx="1" type="body"/>
          </p:nvPr>
        </p:nvSpPr>
        <p:spPr>
          <a:xfrm>
            <a:off x="1103300" y="2052925"/>
            <a:ext cx="8760000" cy="41955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400"/>
              <a:buFont typeface="Garamond"/>
              <a:buChar char="►"/>
            </a:pPr>
            <a:r>
              <a:rPr lang="en-US" sz="2400">
                <a:latin typeface="Garamond"/>
                <a:ea typeface="Garamond"/>
                <a:cs typeface="Garamond"/>
                <a:sym typeface="Garamond"/>
              </a:rPr>
              <a:t>Response is the action or reaction of the listener to the message. </a:t>
            </a:r>
            <a:endParaRPr sz="2400">
              <a:latin typeface="Garamond"/>
              <a:ea typeface="Garamond"/>
              <a:cs typeface="Garamond"/>
              <a:sym typeface="Garamond"/>
            </a:endParaRPr>
          </a:p>
          <a:p>
            <a:pPr indent="-342900" lvl="0" marL="342900" rtl="0" algn="l">
              <a:lnSpc>
                <a:spcPct val="150000"/>
              </a:lnSpc>
              <a:spcBef>
                <a:spcPts val="0"/>
              </a:spcBef>
              <a:spcAft>
                <a:spcPts val="0"/>
              </a:spcAft>
              <a:buSzPts val="2400"/>
              <a:buFont typeface="Garamond"/>
              <a:buChar char="►"/>
            </a:pPr>
            <a:r>
              <a:rPr lang="en-US" sz="2400">
                <a:latin typeface="Garamond"/>
                <a:ea typeface="Garamond"/>
                <a:cs typeface="Garamond"/>
                <a:sym typeface="Garamond"/>
              </a:rPr>
              <a:t>If the message has been analysed, interpreted, and evaluated correctly, the response will be appropriate. </a:t>
            </a:r>
            <a:endParaRPr sz="2400">
              <a:latin typeface="Garamond"/>
              <a:ea typeface="Garamond"/>
              <a:cs typeface="Garamond"/>
              <a:sym typeface="Garamond"/>
            </a:endParaRPr>
          </a:p>
          <a:p>
            <a:pPr indent="-342900" lvl="0" marL="342900" rtl="0" algn="l">
              <a:lnSpc>
                <a:spcPct val="150000"/>
              </a:lnSpc>
              <a:spcBef>
                <a:spcPts val="0"/>
              </a:spcBef>
              <a:spcAft>
                <a:spcPts val="0"/>
              </a:spcAft>
              <a:buSzPts val="2400"/>
              <a:buFont typeface="Garamond"/>
              <a:buChar char="►"/>
            </a:pPr>
            <a:r>
              <a:rPr lang="en-US" sz="2400">
                <a:latin typeface="Garamond"/>
                <a:ea typeface="Garamond"/>
                <a:cs typeface="Garamond"/>
                <a:sym typeface="Garamond"/>
              </a:rPr>
              <a:t>The response makes the communication more effective as it clarifies the message and helps the speaker to know whether the message has been understood or not.</a:t>
            </a:r>
            <a:endParaRPr sz="2400">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2021-01-31T03:50:01Z</dcterms:created>
</cp:coreProperties>
</file>