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jN/50ThQtLmq4JpsywJV48pTTp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BCFC95-051E-4EBB-9558-6E99575BC9FB}">
  <a:tblStyle styleId="{13BCFC95-051E-4EBB-9558-6E99575BC9FB}"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5F3"/>
          </a:solidFill>
        </a:fill>
      </a:tcStyle>
    </a:wholeTbl>
    <a:band1H>
      <a:tcTxStyle b="off" i="off"/>
      <a:tcStyle>
        <a:fill>
          <a:solidFill>
            <a:srgbClr val="CAEAE7"/>
          </a:solidFill>
        </a:fill>
      </a:tcStyle>
    </a:band1H>
    <a:band2H>
      <a:tcTxStyle b="off" i="off"/>
    </a:band2H>
    <a:band1V>
      <a:tcTxStyle b="off" i="off"/>
      <a:tcStyle>
        <a:fill>
          <a:solidFill>
            <a:srgbClr val="CAEAE7"/>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enturyGothic-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CenturyGothic-italic.fntdata"/><Relationship Id="rId23" Type="http://schemas.openxmlformats.org/officeDocument/2006/relationships/slide" Target="slides/slide18.xml"/><Relationship Id="rId45"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CenturyGothic-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24" name="Google Shape;124;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7" name="Google Shape;177;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3" name="Google Shape;183;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9" name="Google Shape;189;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5" name="Google Shape;195;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01" name="Google Shape;201;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07" name="Google Shape;207;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14" name="Google Shape;214;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20" name="Google Shape;220;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26" name="Google Shape;226;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32" name="Google Shape;232;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29" name="Google Shape;129;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38" name="Google Shape;238;p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43" name="Google Shape;243;p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49" name="Google Shape;249;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56" name="Google Shape;256;p2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644f1ceed_0_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644f1ceed_0_3: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3" name="Google Shape;263;g11644f1ceed_0_3: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69" name="Google Shape;269;p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75" name="Google Shape;275;p2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81" name="Google Shape;281;p2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87" name="Google Shape;287;p2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93" name="Google Shape;293;p2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35" name="Google Shape;135;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99" name="Google Shape;299;p2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05" name="Google Shape;305;p3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1" name="Google Shape;311;p3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7" name="Google Shape;317;p3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22" name="Google Shape;322;p3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28" name="Google Shape;328;p3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34" name="Google Shape;334;p3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40" name="Google Shape;340;p3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46" name="Google Shape;346;p3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41" name="Google Shape;141;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47" name="Google Shape;147;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3" name="Google Shape;153;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9" name="Google Shape;159;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65" name="Google Shape;165;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1" name="Google Shape;171;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9"/>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39"/>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9"/>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p:txBody>
      </p:sp>
      <p:sp>
        <p:nvSpPr>
          <p:cNvPr id="19" name="Google Shape;19;p3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48"/>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8"/>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rmAutofit/>
          </a:bodyPr>
          <a:lstStyle>
            <a:lvl1pPr lvl="0" marR="0" rtl="0" algn="ctr">
              <a:lnSpc>
                <a:spcPct val="100000"/>
              </a:lnSpc>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2" name="Google Shape;82;p48"/>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83" name="Google Shape;83;p48"/>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8"/>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8"/>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49"/>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9"/>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9" name="Google Shape;89;p49"/>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90" name="Google Shape;90;p4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sp>
        <p:nvSpPr>
          <p:cNvPr id="94" name="Google Shape;94;p50"/>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5" name="Google Shape;95;p50"/>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4200"/>
              <a:buFont typeface="Century Gothic"/>
              <a:buNone/>
              <a:defRPr b="1" sz="4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0"/>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97" name="Google Shape;97;p50"/>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98" name="Google Shape;98;p5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51"/>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51"/>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1"/>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05" name="Google Shape;105;p5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5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5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52"/>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5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2"/>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12" name="Google Shape;112;p5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5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5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5" name="Shape 115"/>
        <p:cNvGrpSpPr/>
        <p:nvPr/>
      </p:nvGrpSpPr>
      <p:grpSpPr>
        <a:xfrm>
          <a:off x="0" y="0"/>
          <a:ext cx="0" cy="0"/>
          <a:chOff x="0" y="0"/>
          <a:chExt cx="0" cy="0"/>
        </a:xfrm>
      </p:grpSpPr>
      <p:sp>
        <p:nvSpPr>
          <p:cNvPr id="116" name="Google Shape;116;p53"/>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7" name="Google Shape;117;p53"/>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3"/>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19" name="Google Shape;119;p5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5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5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0"/>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4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6" name="Google Shape;26;p4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9" name="Shape 29"/>
        <p:cNvGrpSpPr/>
        <p:nvPr/>
      </p:nvGrpSpPr>
      <p:grpSpPr>
        <a:xfrm>
          <a:off x="0" y="0"/>
          <a:ext cx="0" cy="0"/>
          <a:chOff x="0" y="0"/>
          <a:chExt cx="0" cy="0"/>
        </a:xfrm>
      </p:grpSpPr>
      <p:pic>
        <p:nvPicPr>
          <p:cNvPr descr="Droplets-HD-Content-R1d.png" id="30" name="Google Shape;30;p4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1" name="Google Shape;31;p4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1"/>
          <p:cNvSpPr txBox="1"/>
          <p:nvPr>
            <p:ph idx="1" type="body"/>
          </p:nvPr>
        </p:nvSpPr>
        <p:spPr>
          <a:xfrm>
            <a:off x="913774" y="2367092"/>
            <a:ext cx="10363826" cy="342410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33" name="Google Shape;33;p4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42"/>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8" name="Google Shape;38;p42"/>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lnSpc>
                <a:spcPct val="100000"/>
              </a:lnSpc>
              <a:spcBef>
                <a:spcPts val="0"/>
              </a:spcBef>
              <a:spcAft>
                <a:spcPts val="0"/>
              </a:spcAft>
              <a:buClr>
                <a:srgbClr val="FEFEFE"/>
              </a:buClr>
              <a:buSzPts val="4800"/>
              <a:buFont typeface="Century Gothic"/>
              <a:buNone/>
              <a:defRPr b="1"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2"/>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40" name="Google Shape;40;p4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43"/>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5" name="Google Shape;45;p4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3"/>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7" name="Google Shape;47;p43"/>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8" name="Google Shape;48;p4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4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3" name="Google Shape;53;p4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4"/>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55" name="Google Shape;55;p44"/>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6" name="Google Shape;56;p44"/>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57" name="Google Shape;57;p44"/>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8" name="Google Shape;58;p4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4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3" name="Google Shape;63;p4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4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47"/>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73" name="Google Shape;73;p47"/>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2000"/>
              <a:buFont typeface="Century Gothic"/>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7"/>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75" name="Google Shape;75;p47"/>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76" name="Google Shape;76;p4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 name="Google Shape;11;p38"/>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2" name="Google Shape;12;p3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3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3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5400"/>
              <a:buFont typeface="Century Gothic"/>
              <a:buNone/>
            </a:pPr>
            <a:r>
              <a:rPr lang="en-US"/>
              <a:t>Editing: Clarity, Conciseness and Fluency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Avoid ambiguous modifiers</a:t>
            </a:r>
            <a:endParaRPr/>
          </a:p>
        </p:txBody>
      </p:sp>
      <p:sp>
        <p:nvSpPr>
          <p:cNvPr id="180" name="Google Shape;180;p10"/>
          <p:cNvSpPr txBox="1"/>
          <p:nvPr>
            <p:ph idx="1" type="body"/>
          </p:nvPr>
        </p:nvSpPr>
        <p:spPr>
          <a:xfrm>
            <a:off x="818701" y="2624475"/>
            <a:ext cx="10023900" cy="41517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330200" lvl="0" marL="342900" rtl="0" algn="just">
              <a:lnSpc>
                <a:spcPct val="150000"/>
              </a:lnSpc>
              <a:spcBef>
                <a:spcPts val="0"/>
              </a:spcBef>
              <a:spcAft>
                <a:spcPts val="0"/>
              </a:spcAft>
              <a:buSzPts val="1800"/>
              <a:buChar char="❖"/>
            </a:pPr>
            <a:r>
              <a:rPr lang="en-US"/>
              <a:t>A modifier is a word (usually an adjective or an adverb) or a group of words (usually a phrase or a clause) that provides information about other words or groups of words. </a:t>
            </a:r>
            <a:endParaRPr/>
          </a:p>
          <a:p>
            <a:pPr indent="-330200" lvl="0" marL="342900" rtl="0" algn="just">
              <a:lnSpc>
                <a:spcPct val="150000"/>
              </a:lnSpc>
              <a:spcBef>
                <a:spcPts val="1000"/>
              </a:spcBef>
              <a:spcAft>
                <a:spcPts val="0"/>
              </a:spcAft>
              <a:buSzPts val="1800"/>
              <a:buChar char="❖"/>
            </a:pPr>
            <a:r>
              <a:rPr lang="en-US"/>
              <a:t>If a modifier is too far from the words it modifies, the message can be ambiguous. Position modifiers to reflect your meaning. </a:t>
            </a:r>
            <a:endParaRPr/>
          </a:p>
          <a:p>
            <a:pPr indent="0" lvl="0" marL="0" rtl="0" algn="just">
              <a:lnSpc>
                <a:spcPct val="150000"/>
              </a:lnSpc>
              <a:spcBef>
                <a:spcPts val="1000"/>
              </a:spcBef>
              <a:spcAft>
                <a:spcPts val="0"/>
              </a:spcAft>
              <a:buSzPts val="2000"/>
              <a:buNone/>
            </a:pPr>
            <a:r>
              <a:rPr lang="en-US"/>
              <a:t>Ex.:</a:t>
            </a:r>
            <a:r>
              <a:rPr b="1" lang="en-US"/>
              <a:t> </a:t>
            </a:r>
            <a:r>
              <a:rPr b="1" lang="en-US">
                <a:solidFill>
                  <a:srgbClr val="FFC000"/>
                </a:solidFill>
              </a:rPr>
              <a:t>Only</a:t>
            </a:r>
            <a:r>
              <a:rPr lang="en-US">
                <a:solidFill>
                  <a:srgbClr val="FFC000"/>
                </a:solidFill>
              </a:rPr>
              <a:t> </a:t>
            </a:r>
            <a:r>
              <a:rPr lang="en-US"/>
              <a:t>press the red button in an emergency. </a:t>
            </a:r>
            <a:endParaRPr/>
          </a:p>
          <a:p>
            <a:pPr indent="0" lvl="0" marL="0" rtl="0" algn="just">
              <a:lnSpc>
                <a:spcPct val="150000"/>
              </a:lnSpc>
              <a:spcBef>
                <a:spcPts val="1000"/>
              </a:spcBef>
              <a:spcAft>
                <a:spcPts val="0"/>
              </a:spcAft>
              <a:buSzPts val="2000"/>
              <a:buNone/>
            </a:pPr>
            <a:r>
              <a:rPr lang="en-US"/>
              <a:t>        (Does </a:t>
            </a:r>
            <a:r>
              <a:rPr b="1" lang="en-US">
                <a:solidFill>
                  <a:srgbClr val="FFC000"/>
                </a:solidFill>
              </a:rPr>
              <a:t>only</a:t>
            </a:r>
            <a:r>
              <a:rPr lang="en-US">
                <a:solidFill>
                  <a:srgbClr val="FFC000"/>
                </a:solidFill>
              </a:rPr>
              <a:t> </a:t>
            </a:r>
            <a:r>
              <a:rPr lang="en-US"/>
              <a:t>modify </a:t>
            </a:r>
            <a:r>
              <a:rPr b="1" lang="en-US">
                <a:solidFill>
                  <a:srgbClr val="FFC000"/>
                </a:solidFill>
              </a:rPr>
              <a:t>press</a:t>
            </a:r>
            <a:r>
              <a:rPr lang="en-US"/>
              <a:t> or </a:t>
            </a:r>
            <a:r>
              <a:rPr b="1" lang="en-US">
                <a:solidFill>
                  <a:srgbClr val="FFC000"/>
                </a:solidFill>
              </a:rPr>
              <a:t>emergency</a:t>
            </a:r>
            <a:r>
              <a:rPr lang="en-US">
                <a:solidFill>
                  <a:srgbClr val="FFFFFF"/>
                </a:solidFill>
              </a:rPr>
              <a:t>?)</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Clear modifiers</a:t>
            </a:r>
            <a:endParaRPr/>
          </a:p>
        </p:txBody>
      </p:sp>
      <p:sp>
        <p:nvSpPr>
          <p:cNvPr id="186" name="Google Shape;186;p11"/>
          <p:cNvSpPr txBox="1"/>
          <p:nvPr>
            <p:ph idx="1" type="body"/>
          </p:nvPr>
        </p:nvSpPr>
        <p:spPr>
          <a:xfrm>
            <a:off x="818712" y="3237422"/>
            <a:ext cx="10554574" cy="2621376"/>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323850" lvl="0" marL="342900" rtl="0" algn="l">
              <a:lnSpc>
                <a:spcPct val="100000"/>
              </a:lnSpc>
              <a:spcBef>
                <a:spcPts val="0"/>
              </a:spcBef>
              <a:spcAft>
                <a:spcPts val="0"/>
              </a:spcAft>
              <a:buSzPts val="1800"/>
              <a:buChar char="➢"/>
            </a:pPr>
            <a:r>
              <a:rPr lang="en-US"/>
              <a:t>Press </a:t>
            </a:r>
            <a:r>
              <a:rPr b="1" lang="en-US">
                <a:solidFill>
                  <a:srgbClr val="FFC000"/>
                </a:solidFill>
              </a:rPr>
              <a:t>only</a:t>
            </a:r>
            <a:r>
              <a:rPr lang="en-US"/>
              <a:t> the red button in an emergency. </a:t>
            </a:r>
            <a:endParaRPr/>
          </a:p>
          <a:p>
            <a:pPr indent="0" lvl="0" marL="0" rtl="0" algn="l">
              <a:lnSpc>
                <a:spcPct val="100000"/>
              </a:lnSpc>
              <a:spcBef>
                <a:spcPts val="1020"/>
              </a:spcBef>
              <a:spcAft>
                <a:spcPts val="0"/>
              </a:spcAft>
              <a:buSzPts val="2100"/>
              <a:buNone/>
            </a:pPr>
            <a:r>
              <a:rPr lang="en-US"/>
              <a:t>                                     or </a:t>
            </a:r>
            <a:endParaRPr/>
          </a:p>
          <a:p>
            <a:pPr indent="-323850" lvl="0" marL="342900" rtl="0" algn="l">
              <a:lnSpc>
                <a:spcPct val="100000"/>
              </a:lnSpc>
              <a:spcBef>
                <a:spcPts val="1020"/>
              </a:spcBef>
              <a:spcAft>
                <a:spcPts val="0"/>
              </a:spcAft>
              <a:buSzPts val="1800"/>
              <a:buChar char="➢"/>
            </a:pPr>
            <a:r>
              <a:rPr lang="en-US"/>
              <a:t>Press the red button in an emergency </a:t>
            </a:r>
            <a:r>
              <a:rPr b="1" lang="en-US">
                <a:solidFill>
                  <a:srgbClr val="FFC000"/>
                </a:solidFill>
              </a:rPr>
              <a:t>only</a:t>
            </a:r>
            <a:r>
              <a:rPr lang="en-US">
                <a:solidFill>
                  <a:srgbClr val="FFC000"/>
                </a:solidFill>
              </a:rPr>
              <a:t>.</a:t>
            </a:r>
            <a:endParaRPr>
              <a:solidFill>
                <a:srgbClr val="FFC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810000" y="370300"/>
            <a:ext cx="10572000" cy="13923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t/>
            </a:r>
            <a:endParaRPr>
              <a:latin typeface="Calibri"/>
              <a:ea typeface="Calibri"/>
              <a:cs typeface="Calibri"/>
              <a:sym typeface="Calibri"/>
            </a:endParaRPr>
          </a:p>
          <a:p>
            <a:pPr indent="0" lvl="0" marL="0" rtl="0" algn="l">
              <a:lnSpc>
                <a:spcPct val="100000"/>
              </a:lnSpc>
              <a:spcBef>
                <a:spcPts val="0"/>
              </a:spcBef>
              <a:spcAft>
                <a:spcPts val="0"/>
              </a:spcAft>
              <a:buClr>
                <a:srgbClr val="FEFEFE"/>
              </a:buClr>
              <a:buSzPts val="4000"/>
              <a:buFont typeface="Calibri"/>
              <a:buNone/>
            </a:pPr>
            <a:r>
              <a:t/>
            </a:r>
            <a:endParaRPr>
              <a:latin typeface="Calibri"/>
              <a:ea typeface="Calibri"/>
              <a:cs typeface="Calibri"/>
              <a:sym typeface="Calibri"/>
            </a:endParaRPr>
          </a:p>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Unstack modifying nouns</a:t>
            </a:r>
            <a:endParaRPr/>
          </a:p>
          <a:p>
            <a:pPr indent="0" lvl="0" marL="0" rtl="0" algn="l">
              <a:lnSpc>
                <a:spcPct val="100000"/>
              </a:lnSpc>
              <a:spcBef>
                <a:spcPts val="0"/>
              </a:spcBef>
              <a:spcAft>
                <a:spcPts val="0"/>
              </a:spcAft>
              <a:buClr>
                <a:srgbClr val="FEFEFE"/>
              </a:buClr>
              <a:buSzPts val="4000"/>
              <a:buFont typeface="Century Gothic"/>
              <a:buNone/>
            </a:pPr>
            <a:r>
              <a:t/>
            </a:r>
            <a:endParaRPr/>
          </a:p>
        </p:txBody>
      </p:sp>
      <p:sp>
        <p:nvSpPr>
          <p:cNvPr id="192" name="Google Shape;192;p12"/>
          <p:cNvSpPr txBox="1"/>
          <p:nvPr>
            <p:ph idx="1" type="body"/>
          </p:nvPr>
        </p:nvSpPr>
        <p:spPr>
          <a:xfrm>
            <a:off x="818701" y="2775275"/>
            <a:ext cx="10023900" cy="30834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30000"/>
              </a:lnSpc>
              <a:spcBef>
                <a:spcPts val="0"/>
              </a:spcBef>
              <a:spcAft>
                <a:spcPts val="0"/>
              </a:spcAft>
              <a:buSzPts val="1800"/>
              <a:buNone/>
            </a:pPr>
            <a:r>
              <a:rPr lang="en-US"/>
              <a:t>Too many nouns in a row can create confusion and reading difficulty. When two or more nouns modify a noun, the string of words becomes hard to read and ambiguous. </a:t>
            </a:r>
            <a:endParaRPr/>
          </a:p>
          <a:p>
            <a:pPr indent="0" lvl="0" marL="0" rtl="0" algn="l">
              <a:lnSpc>
                <a:spcPct val="130000"/>
              </a:lnSpc>
              <a:spcBef>
                <a:spcPts val="960"/>
              </a:spcBef>
              <a:spcAft>
                <a:spcPts val="0"/>
              </a:spcAft>
              <a:buSzPts val="1800"/>
              <a:buNone/>
            </a:pPr>
            <a:r>
              <a:t/>
            </a:r>
            <a:endParaRPr/>
          </a:p>
          <a:p>
            <a:pPr indent="0" lvl="0" marL="0" rtl="0" algn="l">
              <a:lnSpc>
                <a:spcPct val="130000"/>
              </a:lnSpc>
              <a:spcBef>
                <a:spcPts val="1068"/>
              </a:spcBef>
              <a:spcAft>
                <a:spcPts val="0"/>
              </a:spcAft>
              <a:buSzPts val="2340"/>
              <a:buNone/>
            </a:pPr>
            <a:r>
              <a:rPr lang="en-US">
                <a:solidFill>
                  <a:srgbClr val="02A5E3"/>
                </a:solidFill>
              </a:rPr>
              <a:t>Ambiguous use of stacked nouns</a:t>
            </a:r>
            <a:endParaRPr>
              <a:solidFill>
                <a:srgbClr val="02A5E3"/>
              </a:solidFill>
            </a:endParaRPr>
          </a:p>
          <a:p>
            <a:pPr indent="-342900" lvl="0" marL="342900" rtl="0" algn="l">
              <a:lnSpc>
                <a:spcPct val="130000"/>
              </a:lnSpc>
              <a:spcBef>
                <a:spcPts val="960"/>
              </a:spcBef>
              <a:spcAft>
                <a:spcPts val="0"/>
              </a:spcAft>
              <a:buSzPts val="1800"/>
              <a:buFont typeface="Noto Sans Symbols"/>
              <a:buChar char="●"/>
            </a:pPr>
            <a:r>
              <a:rPr lang="en-US"/>
              <a:t>Be sure to leave enough time for a </a:t>
            </a:r>
            <a:r>
              <a:rPr b="1" lang="en-US">
                <a:solidFill>
                  <a:srgbClr val="FFC000"/>
                </a:solidFill>
              </a:rPr>
              <a:t>training session participant</a:t>
            </a:r>
            <a:r>
              <a:rPr lang="en-US"/>
              <a:t> evaluation. </a:t>
            </a:r>
            <a:endParaRPr/>
          </a:p>
          <a:p>
            <a:pPr indent="0" lvl="0" marL="0" rtl="0" algn="l">
              <a:lnSpc>
                <a:spcPct val="130000"/>
              </a:lnSpc>
              <a:spcBef>
                <a:spcPts val="960"/>
              </a:spcBef>
              <a:spcAft>
                <a:spcPts val="0"/>
              </a:spcAft>
              <a:buSzPts val="1800"/>
              <a:buNone/>
            </a:pPr>
            <a:r>
              <a:rPr lang="en-US"/>
              <a:t>         (Evaluation of the session or of the participants?)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Clear sentences with nouns unstacked</a:t>
            </a:r>
            <a:endParaRPr/>
          </a:p>
        </p:txBody>
      </p:sp>
      <p:sp>
        <p:nvSpPr>
          <p:cNvPr id="198" name="Google Shape;198;p13"/>
          <p:cNvSpPr txBox="1"/>
          <p:nvPr>
            <p:ph idx="1" type="body"/>
          </p:nvPr>
        </p:nvSpPr>
        <p:spPr>
          <a:xfrm>
            <a:off x="818700" y="2871050"/>
            <a:ext cx="10334700" cy="37899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800"/>
              <a:t>With no articles, prepositions, or verbs, readers cannot sort out the relationships among the nouns.</a:t>
            </a:r>
            <a:endParaRPr sz="1800"/>
          </a:p>
          <a:p>
            <a:pPr indent="-228600" lvl="0" marL="342900" rtl="0" algn="l">
              <a:lnSpc>
                <a:spcPct val="150000"/>
              </a:lnSpc>
              <a:spcBef>
                <a:spcPts val="960"/>
              </a:spcBef>
              <a:spcAft>
                <a:spcPts val="0"/>
              </a:spcAft>
              <a:buSzPts val="1800"/>
              <a:buFont typeface="Noto Sans Symbols"/>
              <a:buNone/>
            </a:pPr>
            <a:r>
              <a:t/>
            </a:r>
            <a:endParaRPr sz="1800"/>
          </a:p>
          <a:p>
            <a:pPr indent="-342900" lvl="0" marL="342900" rtl="0" algn="l">
              <a:lnSpc>
                <a:spcPct val="150000"/>
              </a:lnSpc>
              <a:spcBef>
                <a:spcPts val="960"/>
              </a:spcBef>
              <a:spcAft>
                <a:spcPts val="0"/>
              </a:spcAft>
              <a:buSzPts val="1800"/>
              <a:buFont typeface="Noto Sans Symbols"/>
              <a:buChar char="●"/>
            </a:pPr>
            <a:r>
              <a:rPr lang="en-US" sz="1800"/>
              <a:t>Be sure to leave enough time </a:t>
            </a:r>
            <a:r>
              <a:rPr b="1" lang="en-US" sz="1800">
                <a:solidFill>
                  <a:srgbClr val="FFC000"/>
                </a:solidFill>
              </a:rPr>
              <a:t>for</a:t>
            </a:r>
            <a:r>
              <a:rPr lang="en-US" sz="1800"/>
              <a:t> participants </a:t>
            </a:r>
            <a:r>
              <a:rPr b="1" lang="en-US" sz="1800">
                <a:solidFill>
                  <a:srgbClr val="FFC000"/>
                </a:solidFill>
              </a:rPr>
              <a:t>to evaluate</a:t>
            </a:r>
            <a:r>
              <a:rPr lang="en-US" sz="1800"/>
              <a:t> the training session. </a:t>
            </a:r>
            <a:endParaRPr sz="1800"/>
          </a:p>
          <a:p>
            <a:pPr indent="0" lvl="0" marL="0" rtl="0" algn="l">
              <a:lnSpc>
                <a:spcPct val="150000"/>
              </a:lnSpc>
              <a:spcBef>
                <a:spcPts val="960"/>
              </a:spcBef>
              <a:spcAft>
                <a:spcPts val="0"/>
              </a:spcAft>
              <a:buSzPts val="1800"/>
              <a:buNone/>
            </a:pPr>
            <a:r>
              <a:rPr lang="en-US" sz="1800"/>
              <a:t>                                                                  or </a:t>
            </a:r>
            <a:endParaRPr sz="1800"/>
          </a:p>
          <a:p>
            <a:pPr indent="-342900" lvl="0" marL="342900" rtl="0" algn="l">
              <a:lnSpc>
                <a:spcPct val="150000"/>
              </a:lnSpc>
              <a:spcBef>
                <a:spcPts val="960"/>
              </a:spcBef>
              <a:spcAft>
                <a:spcPts val="0"/>
              </a:spcAft>
              <a:buSzPts val="1800"/>
              <a:buFont typeface="Noto Sans Symbols"/>
              <a:buChar char="●"/>
            </a:pPr>
            <a:r>
              <a:rPr lang="en-US" sz="1800"/>
              <a:t>Be sure to leave enough time</a:t>
            </a:r>
            <a:r>
              <a:rPr lang="en-US" sz="1800">
                <a:solidFill>
                  <a:srgbClr val="FFC000"/>
                </a:solidFill>
              </a:rPr>
              <a:t> </a:t>
            </a:r>
            <a:r>
              <a:rPr b="1" lang="en-US" sz="1800">
                <a:solidFill>
                  <a:srgbClr val="FFC000"/>
                </a:solidFill>
              </a:rPr>
              <a:t>to evaluate</a:t>
            </a:r>
            <a:r>
              <a:rPr lang="en-US" sz="1800"/>
              <a:t> participants in </a:t>
            </a:r>
            <a:r>
              <a:rPr b="1" lang="en-US" sz="1800">
                <a:solidFill>
                  <a:srgbClr val="FFC000"/>
                </a:solidFill>
              </a:rPr>
              <a:t>the</a:t>
            </a:r>
            <a:r>
              <a:rPr lang="en-US" sz="1800"/>
              <a:t> training session.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Arrange word order for coherence and emphasis</a:t>
            </a:r>
            <a:endParaRPr/>
          </a:p>
        </p:txBody>
      </p:sp>
      <p:sp>
        <p:nvSpPr>
          <p:cNvPr id="204" name="Google Shape;204;p14"/>
          <p:cNvSpPr txBox="1"/>
          <p:nvPr>
            <p:ph idx="1" type="body"/>
          </p:nvPr>
        </p:nvSpPr>
        <p:spPr>
          <a:xfrm>
            <a:off x="818712" y="2795153"/>
            <a:ext cx="10554574" cy="306364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323850" lvl="0" marL="342900" rtl="0" algn="just">
              <a:lnSpc>
                <a:spcPct val="150000"/>
              </a:lnSpc>
              <a:spcBef>
                <a:spcPts val="0"/>
              </a:spcBef>
              <a:spcAft>
                <a:spcPts val="0"/>
              </a:spcAft>
              <a:buSzPts val="1800"/>
              <a:buChar char="❖"/>
            </a:pPr>
            <a:r>
              <a:rPr lang="en-US"/>
              <a:t>In coherent writing, everything sticks together; each sentence builds on the preceding sentence and looks ahead to the one that follows. In similar fashion, sentences generally work best when the beginning looks back at familiar information and the end provides the new (or unfamiliar)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Arrange word order for coherence and emphasis</a:t>
            </a:r>
            <a:endParaRPr/>
          </a:p>
        </p:txBody>
      </p:sp>
      <p:sp>
        <p:nvSpPr>
          <p:cNvPr id="210" name="Google Shape;210;p15"/>
          <p:cNvSpPr txBox="1"/>
          <p:nvPr>
            <p:ph idx="1" type="body"/>
          </p:nvPr>
        </p:nvSpPr>
        <p:spPr>
          <a:xfrm>
            <a:off x="818712" y="2222287"/>
            <a:ext cx="10554574" cy="460293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241300" lvl="0" marL="342900" rtl="0" algn="l">
              <a:lnSpc>
                <a:spcPct val="80000"/>
              </a:lnSpc>
              <a:spcBef>
                <a:spcPts val="0"/>
              </a:spcBef>
              <a:spcAft>
                <a:spcPts val="0"/>
              </a:spcAft>
              <a:buSzPts val="1600"/>
              <a:buNone/>
            </a:pPr>
            <a:r>
              <a:t/>
            </a:r>
            <a:endParaRPr sz="1600"/>
          </a:p>
          <a:p>
            <a:pPr indent="-241300" lvl="0" marL="342900" rtl="0" algn="l">
              <a:lnSpc>
                <a:spcPct val="80000"/>
              </a:lnSpc>
              <a:spcBef>
                <a:spcPts val="920"/>
              </a:spcBef>
              <a:spcAft>
                <a:spcPts val="0"/>
              </a:spcAft>
              <a:buSzPts val="1600"/>
              <a:buNone/>
            </a:pPr>
            <a:r>
              <a:t/>
            </a:r>
            <a:endParaRPr sz="1600"/>
          </a:p>
          <a:p>
            <a:pPr indent="-241300" lvl="0" marL="342900" rtl="0" algn="l">
              <a:lnSpc>
                <a:spcPct val="80000"/>
              </a:lnSpc>
              <a:spcBef>
                <a:spcPts val="920"/>
              </a:spcBef>
              <a:spcAft>
                <a:spcPts val="0"/>
              </a:spcAft>
              <a:buSzPts val="1600"/>
              <a:buNone/>
            </a:pPr>
            <a:r>
              <a:t/>
            </a:r>
            <a:endParaRPr sz="1600"/>
          </a:p>
          <a:p>
            <a:pPr indent="-241300" lvl="0" marL="342900" rtl="0" algn="l">
              <a:lnSpc>
                <a:spcPct val="80000"/>
              </a:lnSpc>
              <a:spcBef>
                <a:spcPts val="920"/>
              </a:spcBef>
              <a:spcAft>
                <a:spcPts val="0"/>
              </a:spcAft>
              <a:buSzPts val="1600"/>
              <a:buNone/>
            </a:pPr>
            <a:r>
              <a:t/>
            </a:r>
            <a:endParaRPr sz="1600"/>
          </a:p>
          <a:p>
            <a:pPr indent="0" lvl="0" marL="0" rtl="0" algn="l">
              <a:lnSpc>
                <a:spcPct val="130000"/>
              </a:lnSpc>
              <a:spcBef>
                <a:spcPts val="921"/>
              </a:spcBef>
              <a:spcAft>
                <a:spcPts val="0"/>
              </a:spcAft>
              <a:buSzPts val="1607"/>
              <a:buNone/>
            </a:pPr>
            <a:r>
              <a:rPr lang="en-US" sz="1607"/>
              <a:t>The above pattern also emphasizes the new information. Every sentence has a key word or phrase that sums up the new information and that usually is emphasized best at the end of the sentence</a:t>
            </a:r>
            <a:r>
              <a:rPr lang="en-US" sz="1600"/>
              <a:t>.</a:t>
            </a:r>
            <a:endParaRPr sz="1600"/>
          </a:p>
          <a:p>
            <a:pPr indent="0" lvl="0" marL="0" rtl="0" algn="l">
              <a:lnSpc>
                <a:spcPct val="80000"/>
              </a:lnSpc>
              <a:spcBef>
                <a:spcPts val="920"/>
              </a:spcBef>
              <a:spcAft>
                <a:spcPts val="0"/>
              </a:spcAft>
              <a:buSzPts val="1600"/>
              <a:buNone/>
            </a:pPr>
            <a:r>
              <a:t/>
            </a:r>
            <a:endParaRPr sz="1600"/>
          </a:p>
          <a:p>
            <a:pPr indent="-342900" lvl="0" marL="342900" rtl="0" algn="l">
              <a:lnSpc>
                <a:spcPct val="150000"/>
              </a:lnSpc>
              <a:spcBef>
                <a:spcPts val="959"/>
              </a:spcBef>
              <a:spcAft>
                <a:spcPts val="0"/>
              </a:spcAft>
              <a:buSzPts val="1796"/>
              <a:buChar char="●"/>
            </a:pPr>
            <a:r>
              <a:rPr lang="en-US" sz="1795"/>
              <a:t>We expect a </a:t>
            </a:r>
            <a:r>
              <a:rPr b="1" lang="en-US" sz="1795">
                <a:solidFill>
                  <a:srgbClr val="FFC000"/>
                </a:solidFill>
              </a:rPr>
              <a:t>refund</a:t>
            </a:r>
            <a:r>
              <a:rPr lang="en-US" sz="1795"/>
              <a:t> because of your error in our shipment.  (</a:t>
            </a:r>
            <a:r>
              <a:rPr b="1" lang="en-US" sz="1795"/>
              <a:t>Faulty emphasis</a:t>
            </a:r>
            <a:r>
              <a:rPr lang="en-US" sz="1795"/>
              <a:t>)</a:t>
            </a:r>
            <a:endParaRPr sz="1795"/>
          </a:p>
          <a:p>
            <a:pPr indent="-342900" lvl="0" marL="342900" rtl="0" algn="l">
              <a:lnSpc>
                <a:spcPct val="150000"/>
              </a:lnSpc>
              <a:spcBef>
                <a:spcPts val="959"/>
              </a:spcBef>
              <a:spcAft>
                <a:spcPts val="0"/>
              </a:spcAft>
              <a:buSzPts val="1796"/>
              <a:buChar char="●"/>
            </a:pPr>
            <a:r>
              <a:rPr lang="en-US" sz="1795"/>
              <a:t>Because of your error in our shipment, we expect a </a:t>
            </a:r>
            <a:r>
              <a:rPr b="1" lang="en-US" sz="1795">
                <a:solidFill>
                  <a:srgbClr val="FFC000"/>
                </a:solidFill>
              </a:rPr>
              <a:t>refund</a:t>
            </a:r>
            <a:r>
              <a:rPr b="1" lang="en-US" sz="1795">
                <a:solidFill>
                  <a:srgbClr val="FFFFFF"/>
                </a:solidFill>
              </a:rPr>
              <a:t>.  ( Correct emphasis)</a:t>
            </a:r>
            <a:endParaRPr sz="1795">
              <a:solidFill>
                <a:srgbClr val="FFFFFF"/>
              </a:solidFill>
            </a:endParaRPr>
          </a:p>
          <a:p>
            <a:pPr indent="-342900" lvl="0" marL="342900" rtl="0" algn="l">
              <a:lnSpc>
                <a:spcPct val="150000"/>
              </a:lnSpc>
              <a:spcBef>
                <a:spcPts val="959"/>
              </a:spcBef>
              <a:spcAft>
                <a:spcPts val="0"/>
              </a:spcAft>
              <a:buSzPts val="1796"/>
              <a:buChar char="●"/>
            </a:pPr>
            <a:r>
              <a:rPr b="0" lang="en-US" sz="1795">
                <a:solidFill>
                  <a:srgbClr val="FFFFFF"/>
                </a:solidFill>
              </a:rPr>
              <a:t>In a business relationship, </a:t>
            </a:r>
            <a:r>
              <a:rPr b="0" lang="en-US" sz="1795">
                <a:solidFill>
                  <a:srgbClr val="FFC000"/>
                </a:solidFill>
              </a:rPr>
              <a:t>trust </a:t>
            </a:r>
            <a:r>
              <a:rPr b="0" lang="en-US" sz="1795">
                <a:solidFill>
                  <a:srgbClr val="FFFFFF"/>
                </a:solidFill>
              </a:rPr>
              <a:t>is a vital element</a:t>
            </a:r>
            <a:r>
              <a:rPr b="1" lang="en-US" sz="1795">
                <a:solidFill>
                  <a:srgbClr val="FFFFFF"/>
                </a:solidFill>
              </a:rPr>
              <a:t>.</a:t>
            </a:r>
            <a:endParaRPr b="1" sz="1795">
              <a:solidFill>
                <a:srgbClr val="FFFFFF"/>
              </a:solidFill>
            </a:endParaRPr>
          </a:p>
          <a:p>
            <a:pPr indent="-342900" lvl="0" marL="342900" rtl="0" algn="l">
              <a:lnSpc>
                <a:spcPct val="150000"/>
              </a:lnSpc>
              <a:spcBef>
                <a:spcPts val="959"/>
              </a:spcBef>
              <a:spcAft>
                <a:spcPts val="0"/>
              </a:spcAft>
              <a:buSzPts val="1796"/>
              <a:buChar char="●"/>
            </a:pPr>
            <a:r>
              <a:rPr lang="en-US" sz="1795">
                <a:solidFill>
                  <a:srgbClr val="FFFFFF"/>
                </a:solidFill>
              </a:rPr>
              <a:t>A business relationship depends on </a:t>
            </a:r>
            <a:r>
              <a:rPr lang="en-US" sz="1795">
                <a:solidFill>
                  <a:srgbClr val="FFC000"/>
                </a:solidFill>
              </a:rPr>
              <a:t>trust.</a:t>
            </a:r>
            <a:endParaRPr sz="1795">
              <a:solidFill>
                <a:srgbClr val="FFC000"/>
              </a:solidFill>
            </a:endParaRPr>
          </a:p>
          <a:p>
            <a:pPr indent="-228854" lvl="0" marL="342900" rtl="0" algn="l">
              <a:lnSpc>
                <a:spcPct val="150000"/>
              </a:lnSpc>
              <a:spcBef>
                <a:spcPts val="959"/>
              </a:spcBef>
              <a:spcAft>
                <a:spcPts val="0"/>
              </a:spcAft>
              <a:buSzPts val="1796"/>
              <a:buNone/>
            </a:pPr>
            <a:r>
              <a:t/>
            </a:r>
            <a:endParaRPr sz="1795">
              <a:solidFill>
                <a:srgbClr val="FFC000"/>
              </a:solidFill>
            </a:endParaRPr>
          </a:p>
        </p:txBody>
      </p:sp>
      <p:graphicFrame>
        <p:nvGraphicFramePr>
          <p:cNvPr id="211" name="Google Shape;211;p15"/>
          <p:cNvGraphicFramePr/>
          <p:nvPr/>
        </p:nvGraphicFramePr>
        <p:xfrm>
          <a:off x="1040745" y="2098892"/>
          <a:ext cx="3000000" cy="3000000"/>
        </p:xfrm>
        <a:graphic>
          <a:graphicData uri="http://schemas.openxmlformats.org/drawingml/2006/table">
            <a:tbl>
              <a:tblPr bandRow="1" firstRow="1">
                <a:noFill/>
                <a:tableStyleId>{13BCFC95-051E-4EBB-9558-6E99575BC9FB}</a:tableStyleId>
              </a:tblPr>
              <a:tblGrid>
                <a:gridCol w="2722875"/>
                <a:gridCol w="2722875"/>
                <a:gridCol w="2722875"/>
              </a:tblGrid>
              <a:tr h="370850">
                <a:tc>
                  <a:txBody>
                    <a:bodyPr/>
                    <a:lstStyle/>
                    <a:p>
                      <a:pPr indent="0" lvl="0" marL="0" marR="0" rtl="0" algn="l">
                        <a:lnSpc>
                          <a:spcPct val="100000"/>
                        </a:lnSpc>
                        <a:spcBef>
                          <a:spcPts val="0"/>
                        </a:spcBef>
                        <a:spcAft>
                          <a:spcPts val="0"/>
                        </a:spcAft>
                        <a:buClr>
                          <a:schemeClr val="lt1"/>
                        </a:buClr>
                        <a:buSzPts val="1800"/>
                        <a:buFont typeface="Calibri"/>
                        <a:buNone/>
                      </a:pPr>
                      <a:r>
                        <a:rPr b="0" i="0" lang="en-US" sz="1800" u="none" cap="none" strike="noStrike">
                          <a:latin typeface="Calibri"/>
                          <a:ea typeface="Calibri"/>
                          <a:cs typeface="Calibri"/>
                          <a:sym typeface="Calibri"/>
                        </a:rPr>
                        <a:t>Familiar</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chemeClr val="lt1"/>
                        </a:buClr>
                        <a:buSzPts val="1800"/>
                        <a:buFont typeface="Calibri"/>
                        <a:buNone/>
                      </a:pPr>
                      <a:r>
                        <a:rPr b="0" i="0" lang="en-US" sz="1800" u="none" cap="none" strike="noStrike">
                          <a:latin typeface="Calibri"/>
                          <a:ea typeface="Calibri"/>
                          <a:cs typeface="Calibri"/>
                          <a:sym typeface="Calibri"/>
                        </a:rPr>
                        <a:t>Unfamiliar</a:t>
                      </a:r>
                      <a:endParaRPr sz="1800" u="none" cap="none" strike="noStrike"/>
                    </a:p>
                  </a:txBody>
                  <a:tcPr marT="91425" marB="91425" marR="91425" marL="91425"/>
                </a:tc>
              </a:tr>
              <a:tr h="370850">
                <a:tc>
                  <a:txBody>
                    <a:bodyPr/>
                    <a:lstStyle/>
                    <a:p>
                      <a:pPr indent="0" lvl="0" marL="0" marR="0" rtl="0" algn="l">
                        <a:lnSpc>
                          <a:spcPct val="100000"/>
                        </a:lnSpc>
                        <a:spcBef>
                          <a:spcPts val="0"/>
                        </a:spcBef>
                        <a:spcAft>
                          <a:spcPts val="0"/>
                        </a:spcAft>
                        <a:buClr>
                          <a:schemeClr val="lt1"/>
                        </a:buClr>
                        <a:buSzPts val="1800"/>
                        <a:buFont typeface="Calibri"/>
                        <a:buNone/>
                      </a:pPr>
                      <a:r>
                        <a:rPr b="0" i="0" lang="en-US" sz="1800" u="none" cap="none" strike="noStrike">
                          <a:latin typeface="Calibri"/>
                          <a:ea typeface="Calibri"/>
                          <a:cs typeface="Calibri"/>
                          <a:sym typeface="Calibri"/>
                        </a:rPr>
                        <a:t>My dog</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chemeClr val="lt1"/>
                        </a:buClr>
                        <a:buSzPts val="1800"/>
                        <a:buFont typeface="Calibri"/>
                        <a:buNone/>
                      </a:pPr>
                      <a:r>
                        <a:rPr b="0" i="0" lang="en-US" sz="1800" u="none" cap="none" strike="noStrike">
                          <a:latin typeface="Calibri"/>
                          <a:ea typeface="Calibri"/>
                          <a:cs typeface="Calibri"/>
                          <a:sym typeface="Calibri"/>
                        </a:rPr>
                        <a:t>has</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chemeClr val="lt1"/>
                        </a:buClr>
                        <a:buSzPts val="1800"/>
                        <a:buFont typeface="Calibri"/>
                        <a:buNone/>
                      </a:pPr>
                      <a:r>
                        <a:rPr b="0" i="0" lang="en-US" sz="1800" u="none" cap="none" strike="noStrike">
                          <a:latin typeface="Calibri"/>
                          <a:ea typeface="Calibri"/>
                          <a:cs typeface="Calibri"/>
                          <a:sym typeface="Calibri"/>
                        </a:rPr>
                        <a:t>fleas. </a:t>
                      </a:r>
                      <a:endParaRPr sz="1800" u="none" cap="none" strike="noStrike"/>
                    </a:p>
                  </a:txBody>
                  <a:tcPr marT="91425" marB="91425" marR="91425" marL="91425"/>
                </a:tc>
              </a:tr>
              <a:tr h="370850">
                <a:tc>
                  <a:txBody>
                    <a:bodyPr/>
                    <a:lstStyle/>
                    <a:p>
                      <a:pPr indent="0" lvl="0" marL="0" marR="0" rtl="0" algn="l">
                        <a:lnSpc>
                          <a:spcPct val="100000"/>
                        </a:lnSpc>
                        <a:spcBef>
                          <a:spcPts val="0"/>
                        </a:spcBef>
                        <a:spcAft>
                          <a:spcPts val="0"/>
                        </a:spcAft>
                        <a:buClr>
                          <a:schemeClr val="lt1"/>
                        </a:buClr>
                        <a:buSzPts val="1800"/>
                        <a:buFont typeface="Calibri"/>
                        <a:buNone/>
                      </a:pPr>
                      <a:r>
                        <a:rPr b="0" i="0" lang="en-US" sz="1800" u="none" cap="none" strike="noStrike">
                          <a:latin typeface="Calibri"/>
                          <a:ea typeface="Calibri"/>
                          <a:cs typeface="Calibri"/>
                          <a:sym typeface="Calibri"/>
                        </a:rPr>
                        <a:t>Our boss</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chemeClr val="lt1"/>
                        </a:buClr>
                        <a:buSzPts val="1800"/>
                        <a:buFont typeface="Calibri"/>
                        <a:buNone/>
                      </a:pPr>
                      <a:r>
                        <a:rPr b="0" i="0" lang="en-US" sz="1800" u="none" cap="none" strike="noStrike">
                          <a:latin typeface="Calibri"/>
                          <a:ea typeface="Calibri"/>
                          <a:cs typeface="Calibri"/>
                          <a:sym typeface="Calibri"/>
                        </a:rPr>
                        <a:t>just won</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chemeClr val="lt1"/>
                        </a:buClr>
                        <a:buSzPts val="1800"/>
                        <a:buFont typeface="Calibri"/>
                        <a:buNone/>
                      </a:pPr>
                      <a:r>
                        <a:rPr b="0" i="0" lang="en-US" sz="1800" u="none" cap="none" strike="noStrike">
                          <a:latin typeface="Calibri"/>
                          <a:ea typeface="Calibri"/>
                          <a:cs typeface="Calibri"/>
                          <a:sym typeface="Calibri"/>
                        </a:rPr>
                        <a:t>the lottery.</a:t>
                      </a:r>
                      <a:endParaRPr sz="1800" u="none" cap="none" strike="noStrike"/>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Use active voice whenever possible</a:t>
            </a:r>
            <a:endParaRPr/>
          </a:p>
        </p:txBody>
      </p:sp>
      <p:sp>
        <p:nvSpPr>
          <p:cNvPr id="217" name="Google Shape;217;p16"/>
          <p:cNvSpPr txBox="1"/>
          <p:nvPr>
            <p:ph idx="1" type="body"/>
          </p:nvPr>
        </p:nvSpPr>
        <p:spPr>
          <a:xfrm>
            <a:off x="818700" y="2222275"/>
            <a:ext cx="10245900" cy="36366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900"/>
              <a:buNone/>
            </a:pPr>
            <a:r>
              <a:rPr lang="en-US"/>
              <a:t>In general, readers grasp the meaning more quickly and clearly when the writer uses the active voice (“</a:t>
            </a:r>
            <a:r>
              <a:rPr lang="en-US">
                <a:solidFill>
                  <a:srgbClr val="FFC000"/>
                </a:solidFill>
              </a:rPr>
              <a:t>I did it</a:t>
            </a:r>
            <a:r>
              <a:rPr lang="en-US"/>
              <a:t>”) rather than the passive voice (“</a:t>
            </a:r>
            <a:r>
              <a:rPr lang="en-US">
                <a:solidFill>
                  <a:srgbClr val="FFC000"/>
                </a:solidFill>
              </a:rPr>
              <a:t>It was done by me”</a:t>
            </a:r>
            <a:r>
              <a:rPr lang="en-US"/>
              <a:t>). In active voice sentences, a clear agent performs a clear action on a recipient:</a:t>
            </a:r>
            <a:endParaRPr/>
          </a:p>
          <a:p>
            <a:pPr indent="-336550" lvl="0" marL="342900" rtl="0" algn="l">
              <a:lnSpc>
                <a:spcPct val="150000"/>
              </a:lnSpc>
              <a:spcBef>
                <a:spcPts val="980"/>
              </a:spcBef>
              <a:spcAft>
                <a:spcPts val="0"/>
              </a:spcAft>
              <a:buSzPts val="1800"/>
              <a:buFont typeface="Noto Sans Symbols"/>
              <a:buChar char="●"/>
            </a:pPr>
            <a:r>
              <a:rPr lang="en-US"/>
              <a:t>Joe (</a:t>
            </a:r>
            <a:r>
              <a:rPr lang="en-US">
                <a:solidFill>
                  <a:srgbClr val="FFC000"/>
                </a:solidFill>
              </a:rPr>
              <a:t>agent</a:t>
            </a:r>
            <a:r>
              <a:rPr lang="en-US"/>
              <a:t>) lost (</a:t>
            </a:r>
            <a:r>
              <a:rPr lang="en-US">
                <a:solidFill>
                  <a:srgbClr val="FFC000"/>
                </a:solidFill>
              </a:rPr>
              <a:t>action</a:t>
            </a:r>
            <a:r>
              <a:rPr lang="en-US"/>
              <a:t>) your report. (</a:t>
            </a:r>
            <a:r>
              <a:rPr lang="en-US">
                <a:solidFill>
                  <a:srgbClr val="FFC000"/>
                </a:solidFill>
              </a:rPr>
              <a:t>recipient)</a:t>
            </a:r>
            <a:endParaRPr>
              <a:solidFill>
                <a:srgbClr val="FFC000"/>
              </a:solidFill>
            </a:endParaRPr>
          </a:p>
          <a:p>
            <a:pPr indent="-336550" lvl="0" marL="342900" rtl="0" algn="l">
              <a:lnSpc>
                <a:spcPct val="150000"/>
              </a:lnSpc>
              <a:spcBef>
                <a:spcPts val="980"/>
              </a:spcBef>
              <a:spcAft>
                <a:spcPts val="0"/>
              </a:spcAft>
              <a:buSzPts val="1800"/>
              <a:buFont typeface="Noto Sans Symbols"/>
              <a:buChar char="●"/>
            </a:pPr>
            <a:r>
              <a:rPr lang="en-US"/>
              <a:t>Your report was lost by Joe.</a:t>
            </a:r>
            <a:endParaRPr/>
          </a:p>
          <a:p>
            <a:pPr indent="-336550" lvl="0" marL="342900" rtl="0" algn="l">
              <a:lnSpc>
                <a:spcPct val="150000"/>
              </a:lnSpc>
              <a:spcBef>
                <a:spcPts val="980"/>
              </a:spcBef>
              <a:spcAft>
                <a:spcPts val="0"/>
              </a:spcAft>
              <a:buSzPts val="1800"/>
              <a:buFont typeface="Noto Sans Symbols"/>
              <a:buChar char="●"/>
            </a:pPr>
            <a:r>
              <a:rPr lang="en-US"/>
              <a:t>Your report was lost. (Who lost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Use active voice whenever possible</a:t>
            </a:r>
            <a:endParaRPr/>
          </a:p>
        </p:txBody>
      </p:sp>
      <p:sp>
        <p:nvSpPr>
          <p:cNvPr id="223" name="Google Shape;223;p17"/>
          <p:cNvSpPr txBox="1"/>
          <p:nvPr>
            <p:ph idx="1" type="body"/>
          </p:nvPr>
        </p:nvSpPr>
        <p:spPr>
          <a:xfrm>
            <a:off x="818700" y="2222275"/>
            <a:ext cx="103794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36550" lvl="0" marL="342900" rtl="0" algn="l">
              <a:lnSpc>
                <a:spcPct val="100000"/>
              </a:lnSpc>
              <a:spcBef>
                <a:spcPts val="0"/>
              </a:spcBef>
              <a:spcAft>
                <a:spcPts val="0"/>
              </a:spcAft>
              <a:buSzPts val="1800"/>
              <a:buFont typeface="Noto Sans Symbols"/>
              <a:buChar char="●"/>
            </a:pPr>
            <a:r>
              <a:rPr lang="en-US"/>
              <a:t>An offer </a:t>
            </a:r>
            <a:r>
              <a:rPr lang="en-US">
                <a:solidFill>
                  <a:srgbClr val="FFC000"/>
                </a:solidFill>
              </a:rPr>
              <a:t>will be made</a:t>
            </a:r>
            <a:r>
              <a:rPr lang="en-US"/>
              <a:t> by us next week. ( Weak and impersonal) </a:t>
            </a:r>
            <a:endParaRPr/>
          </a:p>
          <a:p>
            <a:pPr indent="-336550" lvl="0" marL="342900" rtl="0" algn="l">
              <a:lnSpc>
                <a:spcPct val="100000"/>
              </a:lnSpc>
              <a:spcBef>
                <a:spcPts val="980"/>
              </a:spcBef>
              <a:spcAft>
                <a:spcPts val="0"/>
              </a:spcAft>
              <a:buSzPts val="1800"/>
              <a:buFont typeface="Noto Sans Symbols"/>
              <a:buChar char="●"/>
            </a:pPr>
            <a:r>
              <a:rPr lang="en-US">
                <a:solidFill>
                  <a:srgbClr val="FFC000"/>
                </a:solidFill>
              </a:rPr>
              <a:t>We will make</a:t>
            </a:r>
            <a:r>
              <a:rPr lang="en-US"/>
              <a:t> an offer next week. ( Strong and personal)  </a:t>
            </a:r>
            <a:endParaRPr/>
          </a:p>
          <a:p>
            <a:pPr indent="-222250" lvl="0" marL="342900" rtl="0" algn="l">
              <a:lnSpc>
                <a:spcPct val="100000"/>
              </a:lnSpc>
              <a:spcBef>
                <a:spcPts val="980"/>
              </a:spcBef>
              <a:spcAft>
                <a:spcPts val="0"/>
              </a:spcAft>
              <a:buSzPts val="1900"/>
              <a:buFont typeface="Noto Sans Symbols"/>
              <a:buNone/>
            </a:pPr>
            <a:r>
              <a:t/>
            </a:r>
            <a:endParaRPr/>
          </a:p>
          <a:p>
            <a:pPr indent="-336550" lvl="0" marL="342900" rtl="0" algn="l">
              <a:lnSpc>
                <a:spcPct val="100000"/>
              </a:lnSpc>
              <a:spcBef>
                <a:spcPts val="980"/>
              </a:spcBef>
              <a:spcAft>
                <a:spcPts val="0"/>
              </a:spcAft>
              <a:buSzPts val="1800"/>
              <a:buFont typeface="Noto Sans Symbols"/>
              <a:buChar char="❖"/>
            </a:pPr>
            <a:r>
              <a:rPr lang="en-US">
                <a:solidFill>
                  <a:srgbClr val="65FF65"/>
                </a:solidFill>
              </a:rPr>
              <a:t>Avoid shifts from active to passive voice in the same sentence.</a:t>
            </a:r>
            <a:endParaRPr>
              <a:solidFill>
                <a:srgbClr val="65FF65"/>
              </a:solidFill>
            </a:endParaRPr>
          </a:p>
          <a:p>
            <a:pPr indent="-336550" lvl="0" marL="342900" rtl="0" algn="l">
              <a:lnSpc>
                <a:spcPct val="100000"/>
              </a:lnSpc>
              <a:spcBef>
                <a:spcPts val="980"/>
              </a:spcBef>
              <a:spcAft>
                <a:spcPts val="0"/>
              </a:spcAft>
              <a:buSzPts val="1800"/>
              <a:buFont typeface="Noto Sans Symbols"/>
              <a:buChar char="●"/>
            </a:pPr>
            <a:r>
              <a:rPr lang="en-US"/>
              <a:t>During the meeting, project members </a:t>
            </a:r>
            <a:r>
              <a:rPr lang="en-US">
                <a:solidFill>
                  <a:srgbClr val="FFC000"/>
                </a:solidFill>
              </a:rPr>
              <a:t>spoke</a:t>
            </a:r>
            <a:r>
              <a:rPr lang="en-US"/>
              <a:t> and </a:t>
            </a:r>
            <a:r>
              <a:rPr lang="en-US">
                <a:solidFill>
                  <a:srgbClr val="FFC000"/>
                </a:solidFill>
              </a:rPr>
              <a:t>presentations were given</a:t>
            </a:r>
            <a:r>
              <a:rPr lang="en-US"/>
              <a:t>.  ( Faulty shift)</a:t>
            </a:r>
            <a:endParaRPr/>
          </a:p>
          <a:p>
            <a:pPr indent="-336550" lvl="0" marL="342900" rtl="0" algn="l">
              <a:lnSpc>
                <a:spcPct val="100000"/>
              </a:lnSpc>
              <a:spcBef>
                <a:spcPts val="980"/>
              </a:spcBef>
              <a:spcAft>
                <a:spcPts val="0"/>
              </a:spcAft>
              <a:buSzPts val="1800"/>
              <a:buFont typeface="Noto Sans Symbols"/>
              <a:buChar char="●"/>
            </a:pPr>
            <a:r>
              <a:rPr lang="en-US"/>
              <a:t>During the meeting, project members </a:t>
            </a:r>
            <a:r>
              <a:rPr lang="en-US">
                <a:solidFill>
                  <a:srgbClr val="FFC000"/>
                </a:solidFill>
              </a:rPr>
              <a:t>spoke</a:t>
            </a:r>
            <a:r>
              <a:rPr lang="en-US"/>
              <a:t> and </a:t>
            </a:r>
            <a:r>
              <a:rPr lang="en-US">
                <a:solidFill>
                  <a:srgbClr val="FFC000"/>
                </a:solidFill>
              </a:rPr>
              <a:t>gave</a:t>
            </a:r>
            <a:r>
              <a:rPr lang="en-US"/>
              <a:t> presentations.  ( Correct)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Use passive voice selectively</a:t>
            </a:r>
            <a:endParaRPr/>
          </a:p>
        </p:txBody>
      </p:sp>
      <p:sp>
        <p:nvSpPr>
          <p:cNvPr id="229" name="Google Shape;229;p18"/>
          <p:cNvSpPr txBox="1"/>
          <p:nvPr>
            <p:ph idx="1" type="body"/>
          </p:nvPr>
        </p:nvSpPr>
        <p:spPr>
          <a:xfrm>
            <a:off x="818701" y="2308550"/>
            <a:ext cx="9934800" cy="42402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en-US"/>
              <a:t>Use the passive voice when your audience has no need to know the agent. </a:t>
            </a:r>
            <a:endParaRPr/>
          </a:p>
          <a:p>
            <a:pPr indent="-330200" lvl="0" marL="342900" rtl="0" algn="l">
              <a:lnSpc>
                <a:spcPct val="150000"/>
              </a:lnSpc>
              <a:spcBef>
                <a:spcPts val="1000"/>
              </a:spcBef>
              <a:spcAft>
                <a:spcPts val="0"/>
              </a:spcAft>
              <a:buSzPts val="1800"/>
              <a:buFont typeface="Noto Sans Symbols"/>
              <a:buChar char="●"/>
            </a:pPr>
            <a:r>
              <a:rPr lang="en-US"/>
              <a:t>Mr. Jones </a:t>
            </a:r>
            <a:r>
              <a:rPr lang="en-US">
                <a:solidFill>
                  <a:srgbClr val="FFC000"/>
                </a:solidFill>
              </a:rPr>
              <a:t>was brought</a:t>
            </a:r>
            <a:r>
              <a:rPr lang="en-US"/>
              <a:t> to the emergency room. </a:t>
            </a:r>
            <a:endParaRPr/>
          </a:p>
          <a:p>
            <a:pPr indent="0" lvl="0" marL="0" rtl="0" algn="l">
              <a:lnSpc>
                <a:spcPct val="150000"/>
              </a:lnSpc>
              <a:spcBef>
                <a:spcPts val="1000"/>
              </a:spcBef>
              <a:spcAft>
                <a:spcPts val="0"/>
              </a:spcAft>
              <a:buSzPts val="2000"/>
              <a:buNone/>
            </a:pPr>
            <a:r>
              <a:t/>
            </a:r>
            <a:endParaRPr/>
          </a:p>
          <a:p>
            <a:pPr indent="0" lvl="0" marL="0" rtl="0" algn="l">
              <a:lnSpc>
                <a:spcPct val="150000"/>
              </a:lnSpc>
              <a:spcBef>
                <a:spcPts val="1000"/>
              </a:spcBef>
              <a:spcAft>
                <a:spcPts val="0"/>
              </a:spcAft>
              <a:buSzPts val="2000"/>
              <a:buNone/>
            </a:pPr>
            <a:r>
              <a:rPr lang="en-US"/>
              <a:t>Use the passive voice when the agent is not known or when the object is more important than the subject. </a:t>
            </a:r>
            <a:endParaRPr/>
          </a:p>
          <a:p>
            <a:pPr indent="-330200" lvl="0" marL="342900" rtl="0" algn="l">
              <a:lnSpc>
                <a:spcPct val="150000"/>
              </a:lnSpc>
              <a:spcBef>
                <a:spcPts val="1000"/>
              </a:spcBef>
              <a:spcAft>
                <a:spcPts val="0"/>
              </a:spcAft>
              <a:buSzPts val="1800"/>
              <a:buFont typeface="Noto Sans Symbols"/>
              <a:buChar char="●"/>
            </a:pPr>
            <a:r>
              <a:rPr lang="en-US"/>
              <a:t>Fred’s article</a:t>
            </a:r>
            <a:r>
              <a:rPr lang="en-US">
                <a:solidFill>
                  <a:srgbClr val="FFC000"/>
                </a:solidFill>
              </a:rPr>
              <a:t> was published</a:t>
            </a:r>
            <a:r>
              <a:rPr lang="en-US"/>
              <a:t> last week. </a:t>
            </a:r>
            <a:endParaRPr/>
          </a:p>
          <a:p>
            <a:pPr indent="-330200" lvl="0" marL="342900" rtl="0" algn="l">
              <a:lnSpc>
                <a:spcPct val="150000"/>
              </a:lnSpc>
              <a:spcBef>
                <a:spcPts val="1000"/>
              </a:spcBef>
              <a:spcAft>
                <a:spcPts val="0"/>
              </a:spcAft>
              <a:buSzPts val="1800"/>
              <a:buFont typeface="Noto Sans Symbols"/>
              <a:buChar char="●"/>
            </a:pPr>
            <a:r>
              <a:rPr lang="en-US"/>
              <a:t>All policy claims</a:t>
            </a:r>
            <a:r>
              <a:rPr lang="en-US">
                <a:solidFill>
                  <a:srgbClr val="FFC000"/>
                </a:solidFill>
              </a:rPr>
              <a:t> are kept</a:t>
            </a:r>
            <a:r>
              <a:rPr lang="en-US"/>
              <a:t> confidential.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Avoid overstuffed sentences</a:t>
            </a:r>
            <a:endParaRPr/>
          </a:p>
        </p:txBody>
      </p:sp>
      <p:sp>
        <p:nvSpPr>
          <p:cNvPr id="235" name="Google Shape;235;p19"/>
          <p:cNvSpPr txBox="1"/>
          <p:nvPr>
            <p:ph idx="1" type="body"/>
          </p:nvPr>
        </p:nvSpPr>
        <p:spPr>
          <a:xfrm>
            <a:off x="818700" y="2222275"/>
            <a:ext cx="10690200" cy="41628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1800"/>
              <a:buNone/>
            </a:pPr>
            <a:r>
              <a:rPr lang="en-US"/>
              <a:t>Give no more information in one sentence than readers can retain and process. </a:t>
            </a:r>
            <a:endParaRPr/>
          </a:p>
          <a:p>
            <a:pPr indent="-342900" lvl="0" marL="342900" rtl="0" algn="just">
              <a:lnSpc>
                <a:spcPct val="150000"/>
              </a:lnSpc>
              <a:spcBef>
                <a:spcPts val="960"/>
              </a:spcBef>
              <a:spcAft>
                <a:spcPts val="0"/>
              </a:spcAft>
              <a:buSzPts val="1800"/>
              <a:buFont typeface="Noto Sans Symbols"/>
              <a:buChar char="●"/>
            </a:pPr>
            <a:r>
              <a:rPr lang="en-US"/>
              <a:t>Publicizing the records of a private meeting that took place three weeks ago to reveal the identity of a manager who criticized our company’s promotion policy would be unethical.  ( </a:t>
            </a:r>
            <a:r>
              <a:rPr lang="en-US">
                <a:solidFill>
                  <a:srgbClr val="FFC000"/>
                </a:solidFill>
              </a:rPr>
              <a:t>Overstuffed</a:t>
            </a:r>
            <a:r>
              <a:rPr lang="en-US"/>
              <a:t>)</a:t>
            </a:r>
            <a:endParaRPr/>
          </a:p>
          <a:p>
            <a:pPr indent="-228600" lvl="0" marL="342900" rtl="0" algn="just">
              <a:lnSpc>
                <a:spcPct val="150000"/>
              </a:lnSpc>
              <a:spcBef>
                <a:spcPts val="960"/>
              </a:spcBef>
              <a:spcAft>
                <a:spcPts val="0"/>
              </a:spcAft>
              <a:buSzPts val="1800"/>
              <a:buFont typeface="Noto Sans Symbols"/>
              <a:buNone/>
            </a:pPr>
            <a:r>
              <a:t/>
            </a:r>
            <a:endParaRPr/>
          </a:p>
          <a:p>
            <a:pPr indent="0" lvl="0" marL="0" rtl="0" algn="just">
              <a:lnSpc>
                <a:spcPct val="150000"/>
              </a:lnSpc>
              <a:spcBef>
                <a:spcPts val="960"/>
              </a:spcBef>
              <a:spcAft>
                <a:spcPts val="0"/>
              </a:spcAft>
              <a:buSzPts val="1800"/>
              <a:buNone/>
            </a:pPr>
            <a:r>
              <a:rPr lang="en-US"/>
              <a:t>Clear things up by sorting out the relationships.</a:t>
            </a:r>
            <a:endParaRPr/>
          </a:p>
          <a:p>
            <a:pPr indent="-342900" lvl="0" marL="342900" rtl="0" algn="just">
              <a:lnSpc>
                <a:spcPct val="150000"/>
              </a:lnSpc>
              <a:spcBef>
                <a:spcPts val="960"/>
              </a:spcBef>
              <a:spcAft>
                <a:spcPts val="0"/>
              </a:spcAft>
              <a:buSzPts val="1800"/>
              <a:buFont typeface="Noto Sans Symbols"/>
              <a:buChar char="●"/>
            </a:pPr>
            <a:r>
              <a:rPr lang="en-US"/>
              <a:t>In a private meeting three weeks ago, a manager criticized our company’s policy on promotion. It would be unethical to reveal the manager’s identity by publicizing the records of that meeting. ( </a:t>
            </a:r>
            <a:r>
              <a:rPr lang="en-US">
                <a:solidFill>
                  <a:srgbClr val="FFC000"/>
                </a:solidFill>
              </a:rPr>
              <a:t>Revised</a:t>
            </a: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LEARNING OBJECTIVES</a:t>
            </a:r>
            <a:endParaRPr/>
          </a:p>
        </p:txBody>
      </p:sp>
      <p:sp>
        <p:nvSpPr>
          <p:cNvPr id="132" name="Google Shape;132;p2"/>
          <p:cNvSpPr txBox="1"/>
          <p:nvPr>
            <p:ph idx="1" type="body"/>
          </p:nvPr>
        </p:nvSpPr>
        <p:spPr>
          <a:xfrm>
            <a:off x="808495" y="2222287"/>
            <a:ext cx="9250171"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000"/>
              <a:buNone/>
            </a:pPr>
            <a:r>
              <a:rPr lang="en-US"/>
              <a:t> </a:t>
            </a:r>
            <a:endParaRPr/>
          </a:p>
          <a:p>
            <a:pPr indent="0" lvl="0" marL="0" rtl="0" algn="l">
              <a:lnSpc>
                <a:spcPct val="100000"/>
              </a:lnSpc>
              <a:spcBef>
                <a:spcPts val="1000"/>
              </a:spcBef>
              <a:spcAft>
                <a:spcPts val="0"/>
              </a:spcAft>
              <a:buSzPts val="2000"/>
              <a:buNone/>
            </a:pPr>
            <a:r>
              <a:rPr lang="en-US">
                <a:solidFill>
                  <a:srgbClr val="02A5E3"/>
                </a:solidFill>
              </a:rPr>
              <a:t>▶ </a:t>
            </a:r>
            <a:r>
              <a:rPr lang="en-US"/>
              <a:t>Write clear sentences that can be understood in one reading.</a:t>
            </a:r>
            <a:endParaRPr/>
          </a:p>
          <a:p>
            <a:pPr indent="0" lvl="0" marL="0" rtl="0" algn="l">
              <a:lnSpc>
                <a:spcPct val="100000"/>
              </a:lnSpc>
              <a:spcBef>
                <a:spcPts val="1000"/>
              </a:spcBef>
              <a:spcAft>
                <a:spcPts val="0"/>
              </a:spcAft>
              <a:buSzPts val="2000"/>
              <a:buNone/>
            </a:pPr>
            <a:r>
              <a:rPr lang="en-US">
                <a:solidFill>
                  <a:srgbClr val="02A5E3"/>
                </a:solidFill>
              </a:rPr>
              <a:t>▶</a:t>
            </a:r>
            <a:r>
              <a:rPr lang="en-US"/>
              <a:t> </a:t>
            </a:r>
            <a:r>
              <a:rPr lang="en-US"/>
              <a:t>Write concise sentences that convey meaning in the fewest words.</a:t>
            </a:r>
            <a:endParaRPr/>
          </a:p>
          <a:p>
            <a:pPr indent="0" lvl="0" marL="0" rtl="0" algn="l">
              <a:lnSpc>
                <a:spcPct val="100000"/>
              </a:lnSpc>
              <a:spcBef>
                <a:spcPts val="1000"/>
              </a:spcBef>
              <a:spcAft>
                <a:spcPts val="0"/>
              </a:spcAft>
              <a:buSzPts val="2000"/>
              <a:buNone/>
            </a:pPr>
            <a:r>
              <a:rPr lang="en-US">
                <a:solidFill>
                  <a:srgbClr val="02A5E3"/>
                </a:solidFill>
              </a:rPr>
              <a:t>▶</a:t>
            </a:r>
            <a:r>
              <a:rPr lang="en-US"/>
              <a:t> Write fluent sentences that provide clear connections, variety, and emphasis.</a:t>
            </a:r>
            <a:endParaRPr/>
          </a:p>
          <a:p>
            <a:pPr indent="0" lvl="0" marL="0" rtl="0" algn="l">
              <a:lnSpc>
                <a:spcPct val="100000"/>
              </a:lnSpc>
              <a:spcBef>
                <a:spcPts val="1000"/>
              </a:spcBef>
              <a:spcAft>
                <a:spcPts val="0"/>
              </a:spcAft>
              <a:buSzPts val="2000"/>
              <a:buNone/>
            </a:pPr>
            <a:r>
              <a:rPr lang="en-US">
                <a:solidFill>
                  <a:srgbClr val="02A5E3"/>
                </a:solidFill>
              </a:rPr>
              <a:t>▶</a:t>
            </a:r>
            <a:r>
              <a:rPr lang="en-US"/>
              <a:t> Use precise language that conveys your exact meaning.</a:t>
            </a:r>
            <a:endParaRPr/>
          </a:p>
          <a:p>
            <a:pPr indent="0" lvl="0" marL="0" rtl="0" algn="l">
              <a:lnSpc>
                <a:spcPct val="100000"/>
              </a:lnSpc>
              <a:spcBef>
                <a:spcPts val="1000"/>
              </a:spcBef>
              <a:spcAft>
                <a:spcPts val="0"/>
              </a:spcAft>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FEFEFE"/>
              </a:buClr>
              <a:buSzPts val="4800"/>
              <a:buFont typeface="Century Gothic"/>
              <a:buNone/>
            </a:pPr>
            <a:r>
              <a:rPr lang="en-US"/>
              <a:t>Editing for Conciseness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Avoid wordy phrases</a:t>
            </a:r>
            <a:endParaRPr/>
          </a:p>
        </p:txBody>
      </p:sp>
      <p:sp>
        <p:nvSpPr>
          <p:cNvPr id="246" name="Google Shape;246;p21"/>
          <p:cNvSpPr txBox="1"/>
          <p:nvPr>
            <p:ph idx="1" type="body"/>
          </p:nvPr>
        </p:nvSpPr>
        <p:spPr>
          <a:xfrm>
            <a:off x="1217030" y="2222287"/>
            <a:ext cx="10156256" cy="363651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100"/>
              <a:buNone/>
            </a:pPr>
            <a:r>
              <a:rPr lang="en-US"/>
              <a:t>Each phrase below can be reduced to one word. </a:t>
            </a:r>
            <a:endParaRPr/>
          </a:p>
          <a:p>
            <a:pPr indent="-323850" lvl="0" marL="342900" rtl="0" algn="l">
              <a:lnSpc>
                <a:spcPct val="150000"/>
              </a:lnSpc>
              <a:spcBef>
                <a:spcPts val="1020"/>
              </a:spcBef>
              <a:spcAft>
                <a:spcPts val="0"/>
              </a:spcAft>
              <a:buSzPts val="1800"/>
              <a:buFont typeface="Noto Sans Symbols"/>
              <a:buChar char="●"/>
            </a:pPr>
            <a:r>
              <a:rPr lang="en-US"/>
              <a:t>due to the fact that = because</a:t>
            </a:r>
            <a:endParaRPr/>
          </a:p>
          <a:p>
            <a:pPr indent="-323850" lvl="0" marL="342900" rtl="0" algn="l">
              <a:lnSpc>
                <a:spcPct val="150000"/>
              </a:lnSpc>
              <a:spcBef>
                <a:spcPts val="1020"/>
              </a:spcBef>
              <a:spcAft>
                <a:spcPts val="0"/>
              </a:spcAft>
              <a:buSzPts val="1800"/>
              <a:buFont typeface="Noto Sans Symbols"/>
              <a:buChar char="●"/>
            </a:pPr>
            <a:r>
              <a:rPr lang="en-US"/>
              <a:t>the majority of = most </a:t>
            </a:r>
            <a:endParaRPr/>
          </a:p>
          <a:p>
            <a:pPr indent="-323850" lvl="0" marL="342900" rtl="0" algn="l">
              <a:lnSpc>
                <a:spcPct val="150000"/>
              </a:lnSpc>
              <a:spcBef>
                <a:spcPts val="1020"/>
              </a:spcBef>
              <a:spcAft>
                <a:spcPts val="0"/>
              </a:spcAft>
              <a:buSzPts val="1800"/>
              <a:buFont typeface="Noto Sans Symbols"/>
              <a:buChar char="●"/>
            </a:pPr>
            <a:r>
              <a:rPr lang="en-US"/>
              <a:t>readily apparent = obvious </a:t>
            </a:r>
            <a:endParaRPr/>
          </a:p>
          <a:p>
            <a:pPr indent="-323850" lvl="0" marL="342900" rtl="0" algn="l">
              <a:lnSpc>
                <a:spcPct val="150000"/>
              </a:lnSpc>
              <a:spcBef>
                <a:spcPts val="1020"/>
              </a:spcBef>
              <a:spcAft>
                <a:spcPts val="0"/>
              </a:spcAft>
              <a:buSzPts val="1800"/>
              <a:buFont typeface="Noto Sans Symbols"/>
              <a:buChar char="●"/>
            </a:pPr>
            <a:r>
              <a:rPr lang="en-US"/>
              <a:t>a large number = many </a:t>
            </a:r>
            <a:endParaRPr/>
          </a:p>
          <a:p>
            <a:pPr indent="-323850" lvl="0" marL="342900" rtl="0" algn="l">
              <a:lnSpc>
                <a:spcPct val="150000"/>
              </a:lnSpc>
              <a:spcBef>
                <a:spcPts val="1020"/>
              </a:spcBef>
              <a:spcAft>
                <a:spcPts val="0"/>
              </a:spcAft>
              <a:buSzPts val="1800"/>
              <a:buFont typeface="Noto Sans Symbols"/>
              <a:buChar char="●"/>
            </a:pPr>
            <a:r>
              <a:rPr lang="en-US"/>
              <a:t>aware of the fact that = know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Eliminate redundancy</a:t>
            </a:r>
            <a:endParaRPr/>
          </a:p>
        </p:txBody>
      </p:sp>
      <p:sp>
        <p:nvSpPr>
          <p:cNvPr id="252" name="Google Shape;252;p22"/>
          <p:cNvSpPr txBox="1"/>
          <p:nvPr>
            <p:ph idx="1" type="body"/>
          </p:nvPr>
        </p:nvSpPr>
        <p:spPr>
          <a:xfrm>
            <a:off x="1346916" y="2725693"/>
            <a:ext cx="10560274" cy="3857652"/>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30000"/>
              </a:lnSpc>
              <a:spcBef>
                <a:spcPts val="0"/>
              </a:spcBef>
              <a:spcAft>
                <a:spcPts val="0"/>
              </a:spcAft>
              <a:buSzPts val="1800"/>
              <a:buNone/>
            </a:pPr>
            <a:r>
              <a:rPr lang="en-US" sz="1800"/>
              <a:t>A redundant expression says the same thing twice, in different words,as in</a:t>
            </a:r>
            <a:r>
              <a:rPr lang="en-US" sz="1800">
                <a:solidFill>
                  <a:srgbClr val="FFC000"/>
                </a:solidFill>
              </a:rPr>
              <a:t> fellow colleagues</a:t>
            </a:r>
            <a:r>
              <a:rPr lang="en-US" sz="1800"/>
              <a:t>. </a:t>
            </a:r>
            <a:endParaRPr sz="1800"/>
          </a:p>
          <a:p>
            <a:pPr indent="-342900" lvl="0" marL="342900" rtl="0" algn="l">
              <a:lnSpc>
                <a:spcPct val="130000"/>
              </a:lnSpc>
              <a:spcBef>
                <a:spcPts val="960"/>
              </a:spcBef>
              <a:spcAft>
                <a:spcPts val="0"/>
              </a:spcAft>
              <a:buSzPts val="1800"/>
              <a:buFont typeface="Noto Sans Symbols"/>
              <a:buChar char="●"/>
            </a:pPr>
            <a:r>
              <a:rPr lang="en-US" sz="1800">
                <a:solidFill>
                  <a:srgbClr val="FFC000"/>
                </a:solidFill>
              </a:rPr>
              <a:t>completely</a:t>
            </a:r>
            <a:r>
              <a:rPr lang="en-US" sz="1800"/>
              <a:t> eliminate </a:t>
            </a:r>
            <a:endParaRPr sz="1800"/>
          </a:p>
          <a:p>
            <a:pPr indent="-342900" lvl="0" marL="342900" rtl="0" algn="l">
              <a:lnSpc>
                <a:spcPct val="130000"/>
              </a:lnSpc>
              <a:spcBef>
                <a:spcPts val="960"/>
              </a:spcBef>
              <a:spcAft>
                <a:spcPts val="0"/>
              </a:spcAft>
              <a:buSzPts val="1800"/>
              <a:buFont typeface="Noto Sans Symbols"/>
              <a:buChar char="●"/>
            </a:pPr>
            <a:r>
              <a:rPr lang="en-US" sz="1800">
                <a:solidFill>
                  <a:srgbClr val="FFC000"/>
                </a:solidFill>
              </a:rPr>
              <a:t>end </a:t>
            </a:r>
            <a:r>
              <a:rPr lang="en-US" sz="1800"/>
              <a:t>result</a:t>
            </a:r>
            <a:endParaRPr sz="1800"/>
          </a:p>
          <a:p>
            <a:pPr indent="-342900" lvl="0" marL="342900" rtl="0" algn="l">
              <a:lnSpc>
                <a:spcPct val="130000"/>
              </a:lnSpc>
              <a:spcBef>
                <a:spcPts val="960"/>
              </a:spcBef>
              <a:spcAft>
                <a:spcPts val="0"/>
              </a:spcAft>
              <a:buSzPts val="1800"/>
              <a:buFont typeface="Noto Sans Symbols"/>
              <a:buChar char="●"/>
            </a:pPr>
            <a:r>
              <a:rPr lang="en-US" sz="1800"/>
              <a:t>enter </a:t>
            </a:r>
            <a:r>
              <a:rPr lang="en-US" sz="1800">
                <a:solidFill>
                  <a:srgbClr val="FFC000"/>
                </a:solidFill>
              </a:rPr>
              <a:t>into</a:t>
            </a:r>
            <a:endParaRPr sz="1800">
              <a:solidFill>
                <a:srgbClr val="FFC000"/>
              </a:solidFill>
            </a:endParaRPr>
          </a:p>
          <a:p>
            <a:pPr indent="-342900" lvl="0" marL="342900" rtl="0" algn="l">
              <a:lnSpc>
                <a:spcPct val="130000"/>
              </a:lnSpc>
              <a:spcBef>
                <a:spcPts val="960"/>
              </a:spcBef>
              <a:spcAft>
                <a:spcPts val="0"/>
              </a:spcAft>
              <a:buSzPts val="1800"/>
              <a:buFont typeface="Noto Sans Symbols"/>
              <a:buChar char="●"/>
            </a:pPr>
            <a:r>
              <a:rPr lang="en-US" sz="1800">
                <a:solidFill>
                  <a:srgbClr val="FFC000"/>
                </a:solidFill>
              </a:rPr>
              <a:t>mental</a:t>
            </a:r>
            <a:r>
              <a:rPr lang="en-US" sz="1800"/>
              <a:t> awareness </a:t>
            </a:r>
            <a:endParaRPr sz="1800"/>
          </a:p>
          <a:p>
            <a:pPr indent="-342900" lvl="0" marL="342900" rtl="0" algn="l">
              <a:lnSpc>
                <a:spcPct val="130000"/>
              </a:lnSpc>
              <a:spcBef>
                <a:spcPts val="960"/>
              </a:spcBef>
              <a:spcAft>
                <a:spcPts val="0"/>
              </a:spcAft>
              <a:buSzPts val="1800"/>
              <a:buFont typeface="Noto Sans Symbols"/>
              <a:buChar char="●"/>
            </a:pPr>
            <a:r>
              <a:rPr lang="en-US" sz="1800">
                <a:solidFill>
                  <a:srgbClr val="FFC000"/>
                </a:solidFill>
              </a:rPr>
              <a:t>mutual</a:t>
            </a:r>
            <a:r>
              <a:rPr lang="en-US" sz="1800"/>
              <a:t> cooperation</a:t>
            </a:r>
            <a:endParaRPr sz="1800"/>
          </a:p>
          <a:p>
            <a:pPr indent="-342900" lvl="0" marL="342900" rtl="0" algn="l">
              <a:lnSpc>
                <a:spcPct val="130000"/>
              </a:lnSpc>
              <a:spcBef>
                <a:spcPts val="960"/>
              </a:spcBef>
              <a:spcAft>
                <a:spcPts val="0"/>
              </a:spcAft>
              <a:buSzPts val="1800"/>
              <a:buFont typeface="Noto Sans Symbols"/>
              <a:buChar char="●"/>
            </a:pPr>
            <a:r>
              <a:rPr lang="en-US" sz="1800">
                <a:solidFill>
                  <a:srgbClr val="FFC000"/>
                </a:solidFill>
              </a:rPr>
              <a:t>the month of</a:t>
            </a:r>
            <a:r>
              <a:rPr lang="en-US" sz="1800"/>
              <a:t> August </a:t>
            </a:r>
            <a:endParaRPr sz="1800"/>
          </a:p>
          <a:p>
            <a:pPr indent="-228600" lvl="0" marL="342900" rtl="0" algn="l">
              <a:lnSpc>
                <a:spcPct val="130000"/>
              </a:lnSpc>
              <a:spcBef>
                <a:spcPts val="960"/>
              </a:spcBef>
              <a:spcAft>
                <a:spcPts val="0"/>
              </a:spcAft>
              <a:buSzPts val="1800"/>
              <a:buNone/>
            </a:pPr>
            <a:r>
              <a:t/>
            </a:r>
            <a:endParaRPr sz="1800"/>
          </a:p>
          <a:p>
            <a:pPr indent="-228600" lvl="0" marL="342900" rtl="0" algn="l">
              <a:lnSpc>
                <a:spcPct val="130000"/>
              </a:lnSpc>
              <a:spcBef>
                <a:spcPts val="960"/>
              </a:spcBef>
              <a:spcAft>
                <a:spcPts val="0"/>
              </a:spcAft>
              <a:buSzPts val="1800"/>
              <a:buNone/>
            </a:pPr>
            <a:r>
              <a:t/>
            </a:r>
            <a:endParaRPr sz="1800"/>
          </a:p>
        </p:txBody>
      </p:sp>
      <p:sp>
        <p:nvSpPr>
          <p:cNvPr id="253" name="Google Shape;253;p22"/>
          <p:cNvSpPr txBox="1"/>
          <p:nvPr/>
        </p:nvSpPr>
        <p:spPr>
          <a:xfrm>
            <a:off x="6786375" y="4207900"/>
            <a:ext cx="9783900" cy="400200"/>
          </a:xfrm>
          <a:prstGeom prst="rect">
            <a:avLst/>
          </a:prstGeom>
          <a:noFill/>
          <a:ln>
            <a:noFill/>
          </a:ln>
          <a:effectLst>
            <a:outerShdw blurRad="50800">
              <a:srgbClr val="000000">
                <a:alpha val="4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Avoid needless repetition</a:t>
            </a:r>
            <a:endParaRPr/>
          </a:p>
        </p:txBody>
      </p:sp>
      <p:sp>
        <p:nvSpPr>
          <p:cNvPr id="259" name="Google Shape;259;p23"/>
          <p:cNvSpPr txBox="1"/>
          <p:nvPr>
            <p:ph idx="1" type="body"/>
          </p:nvPr>
        </p:nvSpPr>
        <p:spPr>
          <a:xfrm>
            <a:off x="818712" y="2651178"/>
            <a:ext cx="10554574" cy="320762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900"/>
              <a:buNone/>
            </a:pPr>
            <a:r>
              <a:rPr lang="en-US"/>
              <a:t>Unnecessary repetition clutters writing and dilutes meaning. </a:t>
            </a:r>
            <a:endParaRPr/>
          </a:p>
          <a:p>
            <a:pPr indent="-336550" lvl="0" marL="342900" rtl="0" algn="l">
              <a:lnSpc>
                <a:spcPct val="150000"/>
              </a:lnSpc>
              <a:spcBef>
                <a:spcPts val="980"/>
              </a:spcBef>
              <a:spcAft>
                <a:spcPts val="0"/>
              </a:spcAft>
              <a:buSzPts val="1800"/>
              <a:buFont typeface="Noto Sans Symbols"/>
              <a:buChar char="●"/>
            </a:pPr>
            <a:r>
              <a:rPr lang="en-US"/>
              <a:t>In trauma victims, breathing is restored by </a:t>
            </a:r>
            <a:r>
              <a:rPr b="1" lang="en-US">
                <a:solidFill>
                  <a:srgbClr val="FFC000"/>
                </a:solidFill>
              </a:rPr>
              <a:t>artificial respiration</a:t>
            </a:r>
            <a:r>
              <a:rPr lang="en-US"/>
              <a:t>. Techniques of </a:t>
            </a:r>
            <a:r>
              <a:rPr b="1" lang="en-US">
                <a:solidFill>
                  <a:srgbClr val="FFC000"/>
                </a:solidFill>
              </a:rPr>
              <a:t>artificial respiration</a:t>
            </a:r>
            <a:r>
              <a:rPr lang="en-US"/>
              <a:t> include mouth-to -mouth </a:t>
            </a:r>
            <a:r>
              <a:rPr b="1" lang="en-US">
                <a:solidFill>
                  <a:srgbClr val="FFC000"/>
                </a:solidFill>
              </a:rPr>
              <a:t>respiration</a:t>
            </a:r>
            <a:r>
              <a:rPr lang="en-US"/>
              <a:t> and mouth-to-nose </a:t>
            </a:r>
            <a:r>
              <a:rPr b="1" lang="en-US">
                <a:solidFill>
                  <a:srgbClr val="FFC000"/>
                </a:solidFill>
              </a:rPr>
              <a:t>respiration</a:t>
            </a:r>
            <a:r>
              <a:rPr lang="en-US"/>
              <a:t>. </a:t>
            </a:r>
            <a:endParaRPr/>
          </a:p>
          <a:p>
            <a:pPr indent="0" lvl="0" marL="0" rtl="0" algn="l">
              <a:lnSpc>
                <a:spcPct val="150000"/>
              </a:lnSpc>
              <a:spcBef>
                <a:spcPts val="980"/>
              </a:spcBef>
              <a:spcAft>
                <a:spcPts val="0"/>
              </a:spcAft>
              <a:buSzPts val="1900"/>
              <a:buNone/>
            </a:pPr>
            <a:r>
              <a:rPr lang="en-US"/>
              <a:t>Repetition in the above passage disappears when sentences are combined. </a:t>
            </a:r>
            <a:endParaRPr/>
          </a:p>
          <a:p>
            <a:pPr indent="-336550" lvl="0" marL="342900" rtl="0" algn="l">
              <a:lnSpc>
                <a:spcPct val="150000"/>
              </a:lnSpc>
              <a:spcBef>
                <a:spcPts val="980"/>
              </a:spcBef>
              <a:spcAft>
                <a:spcPts val="0"/>
              </a:spcAft>
              <a:buSzPts val="1800"/>
              <a:buFont typeface="Noto Sans Symbols"/>
              <a:buChar char="●"/>
            </a:pPr>
            <a:r>
              <a:rPr lang="en-US"/>
              <a:t>In trauma victims, breathing is restored by artificial respiration, either mouth-to-mouth or mouth-to-nose. (</a:t>
            </a:r>
            <a:r>
              <a:rPr lang="en-US">
                <a:solidFill>
                  <a:srgbClr val="FFC000"/>
                </a:solidFill>
              </a:rPr>
              <a:t>Concise)</a:t>
            </a:r>
            <a:endParaRPr>
              <a:solidFill>
                <a:srgbClr val="FFC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1644f1ceed_0_3"/>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t>Make these sentences more concise by eliminating wordy phrases, redundancy, and needless repetition.</a:t>
            </a:r>
            <a:endParaRPr sz="2000"/>
          </a:p>
          <a:p>
            <a:pPr indent="0" lvl="0" marL="0" rtl="0" algn="l">
              <a:spcBef>
                <a:spcPts val="0"/>
              </a:spcBef>
              <a:spcAft>
                <a:spcPts val="0"/>
              </a:spcAft>
              <a:buNone/>
            </a:pPr>
            <a:r>
              <a:t/>
            </a:r>
            <a:endParaRPr sz="200"/>
          </a:p>
        </p:txBody>
      </p:sp>
      <p:sp>
        <p:nvSpPr>
          <p:cNvPr id="266" name="Google Shape;266;g11644f1ceed_0_3"/>
          <p:cNvSpPr txBox="1"/>
          <p:nvPr>
            <p:ph idx="1" type="body"/>
          </p:nvPr>
        </p:nvSpPr>
        <p:spPr>
          <a:xfrm>
            <a:off x="818712" y="2222287"/>
            <a:ext cx="10554600" cy="3636600"/>
          </a:xfrm>
          <a:prstGeom prst="rect">
            <a:avLst/>
          </a:prstGeom>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US" sz="2000"/>
              <a:t>a. Due to the fact that we made the lowest bid, we won the contract.</a:t>
            </a:r>
            <a:endParaRPr sz="2000"/>
          </a:p>
          <a:p>
            <a:pPr indent="0" lvl="0" marL="0" rtl="0" algn="l">
              <a:lnSpc>
                <a:spcPct val="150000"/>
              </a:lnSpc>
              <a:spcBef>
                <a:spcPts val="0"/>
              </a:spcBef>
              <a:spcAft>
                <a:spcPts val="0"/>
              </a:spcAft>
              <a:buClr>
                <a:schemeClr val="dk1"/>
              </a:buClr>
              <a:buSzPts val="1100"/>
              <a:buFont typeface="Arial"/>
              <a:buNone/>
            </a:pPr>
            <a:r>
              <a:rPr lang="en-US" sz="2000"/>
              <a:t>b. We have completely eliminated the bugs from this program.</a:t>
            </a:r>
            <a:endParaRPr sz="2000"/>
          </a:p>
          <a:p>
            <a:pPr indent="0" lvl="0" marL="0" rtl="0" algn="l">
              <a:lnSpc>
                <a:spcPct val="150000"/>
              </a:lnSpc>
              <a:spcBef>
                <a:spcPts val="0"/>
              </a:spcBef>
              <a:spcAft>
                <a:spcPts val="0"/>
              </a:spcAft>
              <a:buClr>
                <a:schemeClr val="dk1"/>
              </a:buClr>
              <a:buSzPts val="1100"/>
              <a:buFont typeface="Arial"/>
              <a:buNone/>
            </a:pPr>
            <a:r>
              <a:rPr lang="en-US" sz="2000"/>
              <a:t>c. This report is the most informative report on the project.</a:t>
            </a:r>
            <a:endParaRPr sz="2000"/>
          </a:p>
          <a:p>
            <a:pPr indent="0" lvl="0" marL="0" rtl="0" algn="l">
              <a:lnSpc>
                <a:spcPct val="150000"/>
              </a:lnSpc>
              <a:spcBef>
                <a:spcPts val="0"/>
              </a:spcBef>
              <a:spcAft>
                <a:spcPts val="0"/>
              </a:spcAft>
              <a:buClr>
                <a:schemeClr val="dk1"/>
              </a:buClr>
              <a:buSzPts val="1100"/>
              <a:buFont typeface="Arial"/>
              <a:buNone/>
            </a:pPr>
            <a:r>
              <a:rPr lang="en-US" sz="2000"/>
              <a:t>d. This offer is the most attractive offer I’ve received.</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Avoid </a:t>
            </a:r>
            <a:r>
              <a:rPr i="1" lang="en-US"/>
              <a:t>There</a:t>
            </a:r>
            <a:r>
              <a:rPr lang="en-US"/>
              <a:t> sentence openers</a:t>
            </a:r>
            <a:endParaRPr/>
          </a:p>
        </p:txBody>
      </p:sp>
      <p:sp>
        <p:nvSpPr>
          <p:cNvPr id="272" name="Google Shape;272;p24"/>
          <p:cNvSpPr txBox="1"/>
          <p:nvPr>
            <p:ph idx="1" type="body"/>
          </p:nvPr>
        </p:nvSpPr>
        <p:spPr>
          <a:xfrm>
            <a:off x="818712" y="2743024"/>
            <a:ext cx="10554574" cy="31157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a:t>Many </a:t>
            </a:r>
            <a:r>
              <a:rPr b="1" lang="en-US">
                <a:solidFill>
                  <a:srgbClr val="FFC000"/>
                </a:solidFill>
              </a:rPr>
              <a:t>There is</a:t>
            </a:r>
            <a:r>
              <a:rPr lang="en-US"/>
              <a:t> or </a:t>
            </a:r>
            <a:r>
              <a:rPr b="1" lang="en-US">
                <a:solidFill>
                  <a:srgbClr val="FFC000"/>
                </a:solidFill>
              </a:rPr>
              <a:t>There are</a:t>
            </a:r>
            <a:r>
              <a:rPr lang="en-US"/>
              <a:t> sentence openers can be eliminated. </a:t>
            </a:r>
            <a:endParaRPr/>
          </a:p>
          <a:p>
            <a:pPr indent="-330200" lvl="0" marL="342900" rtl="0" algn="l">
              <a:lnSpc>
                <a:spcPct val="150000"/>
              </a:lnSpc>
              <a:spcBef>
                <a:spcPts val="1000"/>
              </a:spcBef>
              <a:spcAft>
                <a:spcPts val="0"/>
              </a:spcAft>
              <a:buSzPts val="1800"/>
              <a:buFont typeface="Noto Sans Symbols"/>
              <a:buChar char="●"/>
            </a:pPr>
            <a:r>
              <a:rPr b="1" lang="en-US">
                <a:solidFill>
                  <a:srgbClr val="FFC000"/>
                </a:solidFill>
              </a:rPr>
              <a:t>There is</a:t>
            </a:r>
            <a:r>
              <a:rPr lang="en-US"/>
              <a:t> a danger of explosion in Number 2 mineshaft. ( </a:t>
            </a:r>
            <a:r>
              <a:rPr lang="en-US">
                <a:solidFill>
                  <a:srgbClr val="FFC000"/>
                </a:solidFill>
              </a:rPr>
              <a:t>Needless</a:t>
            </a:r>
            <a:r>
              <a:rPr lang="en-US"/>
              <a:t>)</a:t>
            </a:r>
            <a:endParaRPr/>
          </a:p>
          <a:p>
            <a:pPr indent="-330200" lvl="0" marL="342900" rtl="0" algn="l">
              <a:lnSpc>
                <a:spcPct val="150000"/>
              </a:lnSpc>
              <a:spcBef>
                <a:spcPts val="1000"/>
              </a:spcBef>
              <a:spcAft>
                <a:spcPts val="0"/>
              </a:spcAft>
              <a:buSzPts val="1800"/>
              <a:buFont typeface="Noto Sans Symbols"/>
              <a:buChar char="●"/>
            </a:pPr>
            <a:r>
              <a:rPr lang="en-US"/>
              <a:t>Number 2 mineshaft is in danger of exploding. ( </a:t>
            </a:r>
            <a:r>
              <a:rPr lang="en-US">
                <a:solidFill>
                  <a:srgbClr val="FFC000"/>
                </a:solidFill>
              </a:rPr>
              <a:t>Revised</a:t>
            </a:r>
            <a:r>
              <a:rPr lang="en-US"/>
              <a:t>)</a:t>
            </a:r>
            <a:endParaRPr/>
          </a:p>
          <a:p>
            <a:pPr indent="0" lvl="0" marL="0" rtl="0" algn="l">
              <a:lnSpc>
                <a:spcPct val="150000"/>
              </a:lnSpc>
              <a:spcBef>
                <a:spcPts val="1000"/>
              </a:spcBef>
              <a:spcAft>
                <a:spcPts val="0"/>
              </a:spcAft>
              <a:buSzPts val="2000"/>
              <a:buNone/>
            </a:pPr>
            <a:r>
              <a:rPr lang="en-US"/>
              <a:t>Dropping such openers places the key words at the end of the sentence, where they are best emphasized.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Avoid some </a:t>
            </a:r>
            <a:r>
              <a:rPr i="1" lang="en-US">
                <a:latin typeface="Calibri"/>
                <a:ea typeface="Calibri"/>
                <a:cs typeface="Calibri"/>
                <a:sym typeface="Calibri"/>
              </a:rPr>
              <a:t>It</a:t>
            </a:r>
            <a:r>
              <a:rPr lang="en-US">
                <a:latin typeface="Calibri"/>
                <a:ea typeface="Calibri"/>
                <a:cs typeface="Calibri"/>
                <a:sym typeface="Calibri"/>
              </a:rPr>
              <a:t> sentence openers</a:t>
            </a:r>
            <a:endParaRPr/>
          </a:p>
        </p:txBody>
      </p:sp>
      <p:sp>
        <p:nvSpPr>
          <p:cNvPr id="278" name="Google Shape;278;p25"/>
          <p:cNvSpPr txBox="1"/>
          <p:nvPr>
            <p:ph idx="1" type="body"/>
          </p:nvPr>
        </p:nvSpPr>
        <p:spPr>
          <a:xfrm>
            <a:off x="1250982" y="2610400"/>
            <a:ext cx="10122304" cy="3248398"/>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a:t>Avoid beginning a sentence with </a:t>
            </a:r>
            <a:r>
              <a:rPr lang="en-US">
                <a:solidFill>
                  <a:srgbClr val="FFC000"/>
                </a:solidFill>
              </a:rPr>
              <a:t>It</a:t>
            </a:r>
            <a:r>
              <a:rPr lang="en-US"/>
              <a:t>—unless the It clearly points to a specific referent in the preceding sentence: “This document is excellent. It deserves special recognition.” </a:t>
            </a:r>
            <a:endParaRPr/>
          </a:p>
          <a:p>
            <a:pPr indent="-330200" lvl="0" marL="342900" rtl="0" algn="l">
              <a:lnSpc>
                <a:spcPct val="150000"/>
              </a:lnSpc>
              <a:spcBef>
                <a:spcPts val="1000"/>
              </a:spcBef>
              <a:spcAft>
                <a:spcPts val="0"/>
              </a:spcAft>
              <a:buSzPts val="1800"/>
              <a:buFont typeface="Noto Sans Symbols"/>
              <a:buChar char="●"/>
            </a:pPr>
            <a:r>
              <a:rPr lang="en-US"/>
              <a:t>It is necessary to complete both sides of the form. ( </a:t>
            </a:r>
            <a:r>
              <a:rPr lang="en-US">
                <a:solidFill>
                  <a:srgbClr val="FFC000"/>
                </a:solidFill>
              </a:rPr>
              <a:t>Needless</a:t>
            </a:r>
            <a:r>
              <a:rPr lang="en-US"/>
              <a:t>)</a:t>
            </a:r>
            <a:endParaRPr/>
          </a:p>
          <a:p>
            <a:pPr indent="-330200" lvl="0" marL="342900" rtl="0" algn="l">
              <a:lnSpc>
                <a:spcPct val="150000"/>
              </a:lnSpc>
              <a:spcBef>
                <a:spcPts val="1000"/>
              </a:spcBef>
              <a:spcAft>
                <a:spcPts val="0"/>
              </a:spcAft>
              <a:buSzPts val="1800"/>
              <a:buFont typeface="Noto Sans Symbols"/>
              <a:buChar char="●"/>
            </a:pPr>
            <a:r>
              <a:rPr lang="en-US"/>
              <a:t>Please complete both sides of the form. ( </a:t>
            </a:r>
            <a:r>
              <a:rPr lang="en-US">
                <a:solidFill>
                  <a:srgbClr val="FFC000"/>
                </a:solidFill>
              </a:rPr>
              <a:t>Revised</a:t>
            </a:r>
            <a:r>
              <a:rPr lang="en-US"/>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Delete needless prefaces</a:t>
            </a:r>
            <a:endParaRPr/>
          </a:p>
        </p:txBody>
      </p:sp>
      <p:sp>
        <p:nvSpPr>
          <p:cNvPr id="284" name="Google Shape;284;p26"/>
          <p:cNvSpPr txBox="1"/>
          <p:nvPr>
            <p:ph idx="1" type="body"/>
          </p:nvPr>
        </p:nvSpPr>
        <p:spPr>
          <a:xfrm>
            <a:off x="1329851" y="2751475"/>
            <a:ext cx="9246000" cy="31074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100"/>
              <a:buNone/>
            </a:pPr>
            <a:r>
              <a:rPr lang="en-US"/>
              <a:t> Instead of delaying the new information in your sentence, get right to the point. </a:t>
            </a:r>
            <a:endParaRPr/>
          </a:p>
          <a:p>
            <a:pPr indent="-323850" lvl="0" marL="342900" rtl="0" algn="l">
              <a:lnSpc>
                <a:spcPct val="150000"/>
              </a:lnSpc>
              <a:spcBef>
                <a:spcPts val="1020"/>
              </a:spcBef>
              <a:spcAft>
                <a:spcPts val="0"/>
              </a:spcAft>
              <a:buSzPts val="1800"/>
              <a:buFont typeface="Noto Sans Symbols"/>
              <a:buChar char="●"/>
            </a:pPr>
            <a:r>
              <a:rPr lang="en-US">
                <a:solidFill>
                  <a:srgbClr val="FFC000"/>
                </a:solidFill>
              </a:rPr>
              <a:t>I am writing this letter because</a:t>
            </a:r>
            <a:r>
              <a:rPr lang="en-US"/>
              <a:t> I wish to apply for the position of copy editor. </a:t>
            </a:r>
            <a:endParaRPr/>
          </a:p>
          <a:p>
            <a:pPr indent="-323850" lvl="0" marL="342900" rtl="0" algn="l">
              <a:lnSpc>
                <a:spcPct val="150000"/>
              </a:lnSpc>
              <a:spcBef>
                <a:spcPts val="1020"/>
              </a:spcBef>
              <a:spcAft>
                <a:spcPts val="0"/>
              </a:spcAft>
              <a:buSzPts val="1800"/>
              <a:buFont typeface="Noto Sans Symbols"/>
              <a:buChar char="●"/>
            </a:pPr>
            <a:r>
              <a:rPr lang="en-US"/>
              <a:t>Please consider me for the position of copy editor. ( </a:t>
            </a:r>
            <a:r>
              <a:rPr lang="en-US">
                <a:solidFill>
                  <a:srgbClr val="FFC000"/>
                </a:solidFill>
              </a:rPr>
              <a:t>Concise</a:t>
            </a:r>
            <a:r>
              <a:rPr lang="en-US"/>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Avoid weak verbs</a:t>
            </a:r>
            <a:endParaRPr/>
          </a:p>
        </p:txBody>
      </p:sp>
      <p:sp>
        <p:nvSpPr>
          <p:cNvPr id="290" name="Google Shape;290;p27"/>
          <p:cNvSpPr txBox="1"/>
          <p:nvPr>
            <p:ph idx="1" type="body"/>
          </p:nvPr>
        </p:nvSpPr>
        <p:spPr>
          <a:xfrm>
            <a:off x="818712" y="2222287"/>
            <a:ext cx="10554574" cy="439464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900"/>
              <a:buNone/>
            </a:pPr>
            <a:r>
              <a:rPr lang="en-US"/>
              <a:t>Prefer verbs that express a definite action: open, close, move, continue, begin. Avoid weak verbs that express no specific action: is, was, are, has, give, make, come, take. </a:t>
            </a:r>
            <a:endParaRPr/>
          </a:p>
          <a:p>
            <a:pPr indent="0" lvl="0" marL="0" rtl="0" algn="l">
              <a:lnSpc>
                <a:spcPct val="100000"/>
              </a:lnSpc>
              <a:spcBef>
                <a:spcPts val="980"/>
              </a:spcBef>
              <a:spcAft>
                <a:spcPts val="0"/>
              </a:spcAft>
              <a:buSzPts val="1900"/>
              <a:buNone/>
            </a:pPr>
            <a:r>
              <a:rPr lang="en-US"/>
              <a:t>All forms of to be (am, are, is, was, were, will, have been, might have been) are weak. Substitute a strong verb for conciseness. </a:t>
            </a:r>
            <a:endParaRPr/>
          </a:p>
          <a:p>
            <a:pPr indent="-336550" lvl="0" marL="342900" rtl="0" algn="l">
              <a:lnSpc>
                <a:spcPct val="100000"/>
              </a:lnSpc>
              <a:spcBef>
                <a:spcPts val="980"/>
              </a:spcBef>
              <a:spcAft>
                <a:spcPts val="0"/>
              </a:spcAft>
              <a:buSzPts val="1800"/>
              <a:buFont typeface="Noto Sans Symbols"/>
              <a:buChar char="●"/>
            </a:pPr>
            <a:r>
              <a:rPr lang="en-US"/>
              <a:t>My recommendation </a:t>
            </a:r>
            <a:r>
              <a:rPr b="1" lang="en-US">
                <a:solidFill>
                  <a:srgbClr val="FFC000"/>
                </a:solidFill>
              </a:rPr>
              <a:t>is</a:t>
            </a:r>
            <a:r>
              <a:rPr lang="en-US"/>
              <a:t> for a larger budget.  ( Weak verb)</a:t>
            </a:r>
            <a:endParaRPr/>
          </a:p>
          <a:p>
            <a:pPr indent="-336550" lvl="0" marL="342900" rtl="0" algn="l">
              <a:lnSpc>
                <a:spcPct val="100000"/>
              </a:lnSpc>
              <a:spcBef>
                <a:spcPts val="980"/>
              </a:spcBef>
              <a:spcAft>
                <a:spcPts val="0"/>
              </a:spcAft>
              <a:buSzPts val="1800"/>
              <a:buFont typeface="Noto Sans Symbols"/>
              <a:buChar char="●"/>
            </a:pPr>
            <a:r>
              <a:rPr lang="en-US"/>
              <a:t>I </a:t>
            </a:r>
            <a:r>
              <a:rPr b="1" lang="en-US">
                <a:solidFill>
                  <a:srgbClr val="FFC000"/>
                </a:solidFill>
              </a:rPr>
              <a:t>recommend</a:t>
            </a:r>
            <a:r>
              <a:rPr lang="en-US"/>
              <a:t> a larger budget.  ( Strong verb)</a:t>
            </a:r>
            <a:endParaRPr/>
          </a:p>
          <a:p>
            <a:pPr indent="-222250" lvl="0" marL="342900" rtl="0" algn="l">
              <a:lnSpc>
                <a:spcPct val="100000"/>
              </a:lnSpc>
              <a:spcBef>
                <a:spcPts val="980"/>
              </a:spcBef>
              <a:spcAft>
                <a:spcPts val="0"/>
              </a:spcAft>
              <a:buSzPts val="1900"/>
              <a:buFont typeface="Noto Sans Symbols"/>
              <a:buNone/>
            </a:pPr>
            <a:r>
              <a:t/>
            </a:r>
            <a:endParaRPr/>
          </a:p>
          <a:p>
            <a:pPr indent="-336550" lvl="0" marL="342900" rtl="0" algn="l">
              <a:lnSpc>
                <a:spcPct val="100000"/>
              </a:lnSpc>
              <a:spcBef>
                <a:spcPts val="980"/>
              </a:spcBef>
              <a:spcAft>
                <a:spcPts val="0"/>
              </a:spcAft>
              <a:buSzPts val="1800"/>
              <a:buFont typeface="Noto Sans Symbols"/>
              <a:buChar char="●"/>
            </a:pPr>
            <a:r>
              <a:rPr lang="en-US"/>
              <a:t>Please </a:t>
            </a:r>
            <a:r>
              <a:rPr lang="en-US">
                <a:solidFill>
                  <a:srgbClr val="FFC000"/>
                </a:solidFill>
              </a:rPr>
              <a:t>take into consideration</a:t>
            </a:r>
            <a:r>
              <a:rPr lang="en-US"/>
              <a:t> my offer. ( Wordy verb phrase)</a:t>
            </a:r>
            <a:endParaRPr/>
          </a:p>
          <a:p>
            <a:pPr indent="-336550" lvl="0" marL="342900" rtl="0" algn="l">
              <a:lnSpc>
                <a:spcPct val="100000"/>
              </a:lnSpc>
              <a:spcBef>
                <a:spcPts val="980"/>
              </a:spcBef>
              <a:spcAft>
                <a:spcPts val="0"/>
              </a:spcAft>
              <a:buSzPts val="1800"/>
              <a:buFont typeface="Noto Sans Symbols"/>
              <a:buChar char="●"/>
            </a:pPr>
            <a:r>
              <a:rPr lang="en-US"/>
              <a:t>Please </a:t>
            </a:r>
            <a:r>
              <a:rPr lang="en-US">
                <a:solidFill>
                  <a:srgbClr val="FFC000"/>
                </a:solidFill>
              </a:rPr>
              <a:t>consider</a:t>
            </a:r>
            <a:r>
              <a:rPr lang="en-US"/>
              <a:t> my offer. ( Concise verb)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Avoid weak verbs</a:t>
            </a:r>
            <a:endParaRPr/>
          </a:p>
        </p:txBody>
      </p:sp>
      <p:sp>
        <p:nvSpPr>
          <p:cNvPr id="296" name="Google Shape;296;p28"/>
          <p:cNvSpPr txBox="1"/>
          <p:nvPr>
            <p:ph idx="1" type="body"/>
          </p:nvPr>
        </p:nvSpPr>
        <p:spPr>
          <a:xfrm>
            <a:off x="1349548" y="2564646"/>
            <a:ext cx="10023738" cy="3294152"/>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US"/>
              <a:t>Strong verbs, or action verbs, suggest an assertive, positive, and confident writer. Here are examples of weak verbs converted to strong verbs: </a:t>
            </a:r>
            <a:endParaRPr/>
          </a:p>
          <a:p>
            <a:pPr indent="0" lvl="0" marL="457200" rtl="0" algn="l">
              <a:lnSpc>
                <a:spcPct val="100000"/>
              </a:lnSpc>
              <a:spcBef>
                <a:spcPts val="0"/>
              </a:spcBef>
              <a:spcAft>
                <a:spcPts val="0"/>
              </a:spcAft>
              <a:buNone/>
            </a:pPr>
            <a:r>
              <a:t/>
            </a:r>
            <a:endParaRPr/>
          </a:p>
          <a:p>
            <a:pPr indent="-342900" lvl="0" marL="342900" rtl="0" algn="l">
              <a:lnSpc>
                <a:spcPct val="100000"/>
              </a:lnSpc>
              <a:spcBef>
                <a:spcPts val="980"/>
              </a:spcBef>
              <a:spcAft>
                <a:spcPts val="0"/>
              </a:spcAft>
              <a:buSzPts val="1800"/>
              <a:buChar char="●"/>
            </a:pPr>
            <a:r>
              <a:rPr lang="en-US"/>
              <a:t> </a:t>
            </a:r>
            <a:r>
              <a:rPr lang="en-US"/>
              <a:t>has the ability to = can </a:t>
            </a:r>
            <a:endParaRPr/>
          </a:p>
          <a:p>
            <a:pPr indent="-342900" lvl="0" marL="342900" rtl="0" algn="l">
              <a:lnSpc>
                <a:spcPct val="100000"/>
              </a:lnSpc>
              <a:spcBef>
                <a:spcPts val="980"/>
              </a:spcBef>
              <a:spcAft>
                <a:spcPts val="0"/>
              </a:spcAft>
              <a:buSzPts val="1800"/>
              <a:buChar char="●"/>
            </a:pPr>
            <a:r>
              <a:rPr lang="en-US"/>
              <a:t>give a summary of = summarize </a:t>
            </a:r>
            <a:endParaRPr/>
          </a:p>
          <a:p>
            <a:pPr indent="-342900" lvl="0" marL="342900" rtl="0" algn="l">
              <a:lnSpc>
                <a:spcPct val="100000"/>
              </a:lnSpc>
              <a:spcBef>
                <a:spcPts val="980"/>
              </a:spcBef>
              <a:spcAft>
                <a:spcPts val="0"/>
              </a:spcAft>
              <a:buSzPts val="1800"/>
              <a:buChar char="●"/>
            </a:pPr>
            <a:r>
              <a:rPr lang="en-US"/>
              <a:t>make an assumption = assume </a:t>
            </a:r>
            <a:endParaRPr/>
          </a:p>
          <a:p>
            <a:pPr indent="-342900" lvl="0" marL="342900" rtl="0" algn="l">
              <a:lnSpc>
                <a:spcPct val="100000"/>
              </a:lnSpc>
              <a:spcBef>
                <a:spcPts val="980"/>
              </a:spcBef>
              <a:spcAft>
                <a:spcPts val="0"/>
              </a:spcAft>
              <a:buSzPts val="1800"/>
              <a:buChar char="●"/>
            </a:pPr>
            <a:r>
              <a:rPr lang="en-US"/>
              <a:t>come to the conclusion = conclude </a:t>
            </a:r>
            <a:endParaRPr/>
          </a:p>
          <a:p>
            <a:pPr indent="-342900" lvl="0" marL="342900" rtl="0" algn="l">
              <a:lnSpc>
                <a:spcPct val="100000"/>
              </a:lnSpc>
              <a:spcBef>
                <a:spcPts val="980"/>
              </a:spcBef>
              <a:spcAft>
                <a:spcPts val="0"/>
              </a:spcAft>
              <a:buSzPts val="1800"/>
              <a:buChar char="●"/>
            </a:pPr>
            <a:r>
              <a:rPr lang="en-US"/>
              <a:t>make a decision = decide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Editing for a professional style</a:t>
            </a:r>
            <a:endParaRPr/>
          </a:p>
        </p:txBody>
      </p:sp>
      <p:sp>
        <p:nvSpPr>
          <p:cNvPr id="138" name="Google Shape;138;p3"/>
          <p:cNvSpPr txBox="1"/>
          <p:nvPr>
            <p:ph idx="1" type="body"/>
          </p:nvPr>
        </p:nvSpPr>
        <p:spPr>
          <a:xfrm>
            <a:off x="913775" y="2367100"/>
            <a:ext cx="9973200" cy="37929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900"/>
              <a:buNone/>
            </a:pPr>
            <a:r>
              <a:rPr lang="en-US">
                <a:latin typeface="Twentieth Century"/>
                <a:ea typeface="Twentieth Century"/>
                <a:cs typeface="Twentieth Century"/>
                <a:sym typeface="Twentieth Century"/>
              </a:rPr>
              <a:t>No matter how technical your document, your audience will not understand the content unless the style is readable, with sentences easy to understand and words chosen precisely. </a:t>
            </a:r>
            <a:endParaRPr>
              <a:latin typeface="Twentieth Century"/>
              <a:ea typeface="Twentieth Century"/>
              <a:cs typeface="Twentieth Century"/>
              <a:sym typeface="Twentieth Century"/>
            </a:endParaRPr>
          </a:p>
          <a:p>
            <a:pPr indent="0" lvl="0" marL="0" rtl="0" algn="just">
              <a:lnSpc>
                <a:spcPct val="100000"/>
              </a:lnSpc>
              <a:spcBef>
                <a:spcPts val="980"/>
              </a:spcBef>
              <a:spcAft>
                <a:spcPts val="0"/>
              </a:spcAft>
              <a:buSzPts val="1900"/>
              <a:buNone/>
            </a:pPr>
            <a:r>
              <a:rPr lang="en-US">
                <a:latin typeface="Twentieth Century"/>
                <a:ea typeface="Twentieth Century"/>
                <a:cs typeface="Twentieth Century"/>
                <a:sym typeface="Twentieth Century"/>
              </a:rPr>
              <a:t>Every bit as important as what you have to say is how you decide to say it. Your particular writing style is a blend of these elements: </a:t>
            </a:r>
            <a:endParaRPr>
              <a:latin typeface="Twentieth Century"/>
              <a:ea typeface="Twentieth Century"/>
              <a:cs typeface="Twentieth Century"/>
              <a:sym typeface="Twentieth Century"/>
            </a:endParaRPr>
          </a:p>
          <a:p>
            <a:pPr indent="-336550" lvl="0" marL="342900" rtl="0" algn="just">
              <a:lnSpc>
                <a:spcPct val="100000"/>
              </a:lnSpc>
              <a:spcBef>
                <a:spcPts val="980"/>
              </a:spcBef>
              <a:spcAft>
                <a:spcPts val="0"/>
              </a:spcAft>
              <a:buClr>
                <a:srgbClr val="02A5E3"/>
              </a:buClr>
              <a:buSzPts val="1800"/>
              <a:buFont typeface="Noto Sans Symbols"/>
              <a:buChar char="❖"/>
            </a:pPr>
            <a:r>
              <a:rPr lang="en-US"/>
              <a:t>the way in which you construct each sentence </a:t>
            </a:r>
            <a:endParaRPr/>
          </a:p>
          <a:p>
            <a:pPr indent="-336550" lvl="0" marL="342900" rtl="0" algn="just">
              <a:lnSpc>
                <a:spcPct val="100000"/>
              </a:lnSpc>
              <a:spcBef>
                <a:spcPts val="980"/>
              </a:spcBef>
              <a:spcAft>
                <a:spcPts val="0"/>
              </a:spcAft>
              <a:buClr>
                <a:srgbClr val="02A5E3"/>
              </a:buClr>
              <a:buSzPts val="1800"/>
              <a:buFont typeface="Noto Sans Symbols"/>
              <a:buChar char="❖"/>
            </a:pPr>
            <a:r>
              <a:rPr lang="en-US"/>
              <a:t>the length of your sentences </a:t>
            </a:r>
            <a:endParaRPr/>
          </a:p>
          <a:p>
            <a:pPr indent="-336550" lvl="0" marL="342900" rtl="0" algn="just">
              <a:lnSpc>
                <a:spcPct val="100000"/>
              </a:lnSpc>
              <a:spcBef>
                <a:spcPts val="980"/>
              </a:spcBef>
              <a:spcAft>
                <a:spcPts val="0"/>
              </a:spcAft>
              <a:buClr>
                <a:srgbClr val="02A5E3"/>
              </a:buClr>
              <a:buSzPts val="1800"/>
              <a:buFont typeface="Noto Sans Symbols"/>
              <a:buChar char="❖"/>
            </a:pPr>
            <a:r>
              <a:rPr lang="en-US"/>
              <a:t>the way in which you connect sentences </a:t>
            </a:r>
            <a:endParaRPr/>
          </a:p>
          <a:p>
            <a:pPr indent="-336550" lvl="0" marL="342900" rtl="0" algn="just">
              <a:lnSpc>
                <a:spcPct val="100000"/>
              </a:lnSpc>
              <a:spcBef>
                <a:spcPts val="980"/>
              </a:spcBef>
              <a:spcAft>
                <a:spcPts val="0"/>
              </a:spcAft>
              <a:buClr>
                <a:srgbClr val="02A5E3"/>
              </a:buClr>
              <a:buSzPts val="1800"/>
              <a:buFont typeface="Noto Sans Symbols"/>
              <a:buChar char="❖"/>
            </a:pPr>
            <a:r>
              <a:rPr lang="en-US"/>
              <a:t>the words and phrases you choose </a:t>
            </a:r>
            <a:endParaRPr/>
          </a:p>
          <a:p>
            <a:pPr indent="-336550" lvl="0" marL="342900" rtl="0" algn="just">
              <a:lnSpc>
                <a:spcPct val="100000"/>
              </a:lnSpc>
              <a:spcBef>
                <a:spcPts val="980"/>
              </a:spcBef>
              <a:spcAft>
                <a:spcPts val="0"/>
              </a:spcAft>
              <a:buClr>
                <a:srgbClr val="02A5E3"/>
              </a:buClr>
              <a:buSzPts val="1800"/>
              <a:buFont typeface="Noto Sans Symbols"/>
              <a:buChar char="❖"/>
            </a:pPr>
            <a:r>
              <a:rPr lang="en-US"/>
              <a:t>the tone you convey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Avoid excessive prepositions</a:t>
            </a:r>
            <a:endParaRPr/>
          </a:p>
        </p:txBody>
      </p:sp>
      <p:sp>
        <p:nvSpPr>
          <p:cNvPr id="302" name="Google Shape;302;p29"/>
          <p:cNvSpPr txBox="1"/>
          <p:nvPr>
            <p:ph idx="1" type="body"/>
          </p:nvPr>
        </p:nvSpPr>
        <p:spPr>
          <a:xfrm>
            <a:off x="1457375" y="2266249"/>
            <a:ext cx="10508700" cy="43986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700"/>
              <a:buNone/>
            </a:pPr>
            <a:r>
              <a:t/>
            </a:r>
            <a:endParaRPr/>
          </a:p>
          <a:p>
            <a:pPr indent="-349250" lvl="0" marL="342900" rtl="0" algn="l">
              <a:lnSpc>
                <a:spcPct val="100000"/>
              </a:lnSpc>
              <a:spcBef>
                <a:spcPts val="940"/>
              </a:spcBef>
              <a:spcAft>
                <a:spcPts val="0"/>
              </a:spcAft>
              <a:buSzPts val="1800"/>
              <a:buFont typeface="Noto Sans Symbols"/>
              <a:buChar char="●"/>
            </a:pPr>
            <a:r>
              <a:rPr lang="en-US"/>
              <a:t>The recommendation first appeared </a:t>
            </a:r>
            <a:r>
              <a:rPr lang="en-US">
                <a:solidFill>
                  <a:srgbClr val="FFC000"/>
                </a:solidFill>
              </a:rPr>
              <a:t>in </a:t>
            </a:r>
            <a:r>
              <a:rPr lang="en-US"/>
              <a:t>the report written </a:t>
            </a:r>
            <a:r>
              <a:rPr lang="en-US">
                <a:solidFill>
                  <a:srgbClr val="FFC000"/>
                </a:solidFill>
              </a:rPr>
              <a:t>by</a:t>
            </a:r>
            <a:r>
              <a:rPr lang="en-US"/>
              <a:t> the supervisor in January </a:t>
            </a:r>
            <a:r>
              <a:rPr lang="en-US">
                <a:solidFill>
                  <a:srgbClr val="FFC000"/>
                </a:solidFill>
              </a:rPr>
              <a:t>about</a:t>
            </a:r>
            <a:r>
              <a:rPr lang="en-US"/>
              <a:t> that month’s productivity.</a:t>
            </a:r>
            <a:endParaRPr/>
          </a:p>
          <a:p>
            <a:pPr indent="-349250" lvl="0" marL="342900" rtl="0" algn="l">
              <a:lnSpc>
                <a:spcPct val="100000"/>
              </a:lnSpc>
              <a:spcBef>
                <a:spcPts val="940"/>
              </a:spcBef>
              <a:spcAft>
                <a:spcPts val="0"/>
              </a:spcAft>
              <a:buSzPts val="1800"/>
              <a:buFont typeface="Noto Sans Symbols"/>
              <a:buChar char="●"/>
            </a:pPr>
            <a:r>
              <a:rPr lang="en-US"/>
              <a:t>The recommendation first appeared in the supervisor’s productivity report for January.</a:t>
            </a:r>
            <a:endParaRPr/>
          </a:p>
          <a:p>
            <a:pPr indent="0" lvl="0" marL="0" rtl="0" algn="l">
              <a:lnSpc>
                <a:spcPct val="100000"/>
              </a:lnSpc>
              <a:spcBef>
                <a:spcPts val="940"/>
              </a:spcBef>
              <a:spcAft>
                <a:spcPts val="0"/>
              </a:spcAft>
              <a:buSzPts val="1700"/>
              <a:buNone/>
            </a:pPr>
            <a:r>
              <a:t/>
            </a:r>
            <a:endParaRPr/>
          </a:p>
          <a:p>
            <a:pPr indent="0" lvl="0" marL="0" rtl="0" algn="l">
              <a:lnSpc>
                <a:spcPct val="100000"/>
              </a:lnSpc>
              <a:spcBef>
                <a:spcPts val="940"/>
              </a:spcBef>
              <a:spcAft>
                <a:spcPts val="0"/>
              </a:spcAft>
              <a:buSzPts val="1700"/>
              <a:buNone/>
            </a:pPr>
            <a:r>
              <a:rPr lang="en-US"/>
              <a:t>Prepositional phrases and their </a:t>
            </a:r>
            <a:r>
              <a:rPr lang="en-US">
                <a:solidFill>
                  <a:srgbClr val="FFC000"/>
                </a:solidFill>
              </a:rPr>
              <a:t>replacements.</a:t>
            </a:r>
            <a:endParaRPr>
              <a:solidFill>
                <a:srgbClr val="FFC000"/>
              </a:solidFill>
            </a:endParaRPr>
          </a:p>
          <a:p>
            <a:pPr indent="-349250" lvl="0" marL="342900" rtl="0" algn="l">
              <a:lnSpc>
                <a:spcPct val="100000"/>
              </a:lnSpc>
              <a:spcBef>
                <a:spcPts val="940"/>
              </a:spcBef>
              <a:spcAft>
                <a:spcPts val="0"/>
              </a:spcAft>
              <a:buSzPts val="1800"/>
              <a:buChar char="●"/>
            </a:pPr>
            <a:r>
              <a:rPr lang="en-US"/>
              <a:t>with the exception of = except for</a:t>
            </a:r>
            <a:endParaRPr/>
          </a:p>
          <a:p>
            <a:pPr indent="-349250" lvl="0" marL="342900" rtl="0" algn="l">
              <a:lnSpc>
                <a:spcPct val="100000"/>
              </a:lnSpc>
              <a:spcBef>
                <a:spcPts val="940"/>
              </a:spcBef>
              <a:spcAft>
                <a:spcPts val="0"/>
              </a:spcAft>
              <a:buSzPts val="1800"/>
              <a:buChar char="●"/>
            </a:pPr>
            <a:r>
              <a:rPr lang="en-US"/>
              <a:t>in the near future = soon </a:t>
            </a:r>
            <a:endParaRPr/>
          </a:p>
          <a:p>
            <a:pPr indent="-349250" lvl="0" marL="342900" rtl="0" algn="l">
              <a:lnSpc>
                <a:spcPct val="100000"/>
              </a:lnSpc>
              <a:spcBef>
                <a:spcPts val="940"/>
              </a:spcBef>
              <a:spcAft>
                <a:spcPts val="0"/>
              </a:spcAft>
              <a:buSzPts val="1800"/>
              <a:buChar char="●"/>
            </a:pPr>
            <a:r>
              <a:rPr lang="en-US"/>
              <a:t>at the present time = now </a:t>
            </a:r>
            <a:endParaRPr/>
          </a:p>
          <a:p>
            <a:pPr indent="-349250" lvl="0" marL="342900" rtl="0" algn="l">
              <a:lnSpc>
                <a:spcPct val="100000"/>
              </a:lnSpc>
              <a:spcBef>
                <a:spcPts val="940"/>
              </a:spcBef>
              <a:spcAft>
                <a:spcPts val="0"/>
              </a:spcAft>
              <a:buSzPts val="1800"/>
              <a:buChar char="●"/>
            </a:pPr>
            <a:r>
              <a:rPr lang="en-US"/>
              <a:t>in the course of = during </a:t>
            </a:r>
            <a:endParaRPr/>
          </a:p>
          <a:p>
            <a:pPr indent="-349250" lvl="0" marL="342900" rtl="0" algn="l">
              <a:lnSpc>
                <a:spcPct val="100000"/>
              </a:lnSpc>
              <a:spcBef>
                <a:spcPts val="940"/>
              </a:spcBef>
              <a:spcAft>
                <a:spcPts val="0"/>
              </a:spcAft>
              <a:buSzPts val="1800"/>
              <a:buChar char="●"/>
            </a:pPr>
            <a:r>
              <a:rPr lang="en-US"/>
              <a:t>in the process of = during (or while)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Make negatives positive</a:t>
            </a:r>
            <a:endParaRPr/>
          </a:p>
        </p:txBody>
      </p:sp>
      <p:sp>
        <p:nvSpPr>
          <p:cNvPr id="308" name="Google Shape;308;p30"/>
          <p:cNvSpPr txBox="1"/>
          <p:nvPr>
            <p:ph idx="1" type="body"/>
          </p:nvPr>
        </p:nvSpPr>
        <p:spPr>
          <a:xfrm>
            <a:off x="1382726" y="2222286"/>
            <a:ext cx="9990560" cy="405908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900"/>
              <a:buNone/>
            </a:pPr>
            <a:r>
              <a:rPr lang="en-US"/>
              <a:t>A positive expression is easier to understand than a negative one.</a:t>
            </a:r>
            <a:endParaRPr/>
          </a:p>
          <a:p>
            <a:pPr indent="-336550" lvl="0" marL="342900" rtl="0" algn="l">
              <a:lnSpc>
                <a:spcPct val="150000"/>
              </a:lnSpc>
              <a:spcBef>
                <a:spcPts val="980"/>
              </a:spcBef>
              <a:spcAft>
                <a:spcPts val="0"/>
              </a:spcAft>
              <a:buSzPts val="1800"/>
              <a:buFont typeface="Noto Sans Symbols"/>
              <a:buChar char="➢"/>
            </a:pPr>
            <a:r>
              <a:rPr lang="en-US"/>
              <a:t>Please do not be late in submitting your report. </a:t>
            </a:r>
            <a:endParaRPr/>
          </a:p>
          <a:p>
            <a:pPr indent="-336550" lvl="0" marL="342900" rtl="0" algn="l">
              <a:lnSpc>
                <a:spcPct val="150000"/>
              </a:lnSpc>
              <a:spcBef>
                <a:spcPts val="980"/>
              </a:spcBef>
              <a:spcAft>
                <a:spcPts val="0"/>
              </a:spcAft>
              <a:buSzPts val="1800"/>
              <a:buFont typeface="Noto Sans Symbols"/>
              <a:buChar char="➢"/>
            </a:pPr>
            <a:r>
              <a:rPr lang="en-US"/>
              <a:t>Please submit your report on time.</a:t>
            </a:r>
            <a:endParaRPr/>
          </a:p>
          <a:p>
            <a:pPr indent="-336550" lvl="0" marL="342900" rtl="0" algn="l">
              <a:lnSpc>
                <a:spcPct val="150000"/>
              </a:lnSpc>
              <a:spcBef>
                <a:spcPts val="980"/>
              </a:spcBef>
              <a:spcAft>
                <a:spcPts val="0"/>
              </a:spcAft>
              <a:buSzPts val="1800"/>
              <a:buFont typeface="Arial"/>
              <a:buChar char="•"/>
            </a:pPr>
            <a:r>
              <a:rPr lang="en-US"/>
              <a:t>did not succeed = failed </a:t>
            </a:r>
            <a:endParaRPr/>
          </a:p>
          <a:p>
            <a:pPr indent="-336550" lvl="0" marL="342900" rtl="0" algn="l">
              <a:lnSpc>
                <a:spcPct val="150000"/>
              </a:lnSpc>
              <a:spcBef>
                <a:spcPts val="980"/>
              </a:spcBef>
              <a:spcAft>
                <a:spcPts val="0"/>
              </a:spcAft>
              <a:buSzPts val="1800"/>
              <a:buFont typeface="Arial"/>
              <a:buChar char="•"/>
            </a:pPr>
            <a:r>
              <a:rPr lang="en-US"/>
              <a:t>does not have = lacks </a:t>
            </a:r>
            <a:endParaRPr/>
          </a:p>
          <a:p>
            <a:pPr indent="-336550" lvl="0" marL="342900" rtl="0" algn="l">
              <a:lnSpc>
                <a:spcPct val="150000"/>
              </a:lnSpc>
              <a:spcBef>
                <a:spcPts val="980"/>
              </a:spcBef>
              <a:spcAft>
                <a:spcPts val="0"/>
              </a:spcAft>
              <a:buSzPts val="1800"/>
              <a:buFont typeface="Arial"/>
              <a:buChar char="•"/>
            </a:pPr>
            <a:r>
              <a:rPr lang="en-US"/>
              <a:t>did not prevent = allowed </a:t>
            </a:r>
            <a:endParaRPr/>
          </a:p>
          <a:p>
            <a:pPr indent="-336550" lvl="0" marL="342900" rtl="0" algn="l">
              <a:lnSpc>
                <a:spcPct val="150000"/>
              </a:lnSpc>
              <a:spcBef>
                <a:spcPts val="980"/>
              </a:spcBef>
              <a:spcAft>
                <a:spcPts val="0"/>
              </a:spcAft>
              <a:buSzPts val="1800"/>
              <a:buFont typeface="Arial"/>
              <a:buChar char="•"/>
            </a:pPr>
            <a:r>
              <a:rPr lang="en-US"/>
              <a:t>not unless = only if</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Clean out clutter words</a:t>
            </a:r>
            <a:endParaRPr/>
          </a:p>
        </p:txBody>
      </p:sp>
      <p:sp>
        <p:nvSpPr>
          <p:cNvPr id="314" name="Google Shape;314;p31"/>
          <p:cNvSpPr txBox="1"/>
          <p:nvPr>
            <p:ph idx="1" type="body"/>
          </p:nvPr>
        </p:nvSpPr>
        <p:spPr>
          <a:xfrm>
            <a:off x="1299782" y="2665384"/>
            <a:ext cx="10073504" cy="31934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30000"/>
              </a:lnSpc>
              <a:spcBef>
                <a:spcPts val="0"/>
              </a:spcBef>
              <a:spcAft>
                <a:spcPts val="0"/>
              </a:spcAft>
              <a:buSzPts val="1800"/>
              <a:buNone/>
            </a:pPr>
            <a:r>
              <a:rPr lang="en-US" sz="1800"/>
              <a:t>Clutter words stretch a message without adding meaning. Here are some of the most common: very, definitely, quite, extremely, rather, somewhat, really, actually, currently, situation, aspect, factor. </a:t>
            </a:r>
            <a:endParaRPr sz="1800"/>
          </a:p>
          <a:p>
            <a:pPr indent="-342900" lvl="0" marL="342900" rtl="0" algn="l">
              <a:lnSpc>
                <a:spcPct val="130000"/>
              </a:lnSpc>
              <a:spcBef>
                <a:spcPts val="960"/>
              </a:spcBef>
              <a:spcAft>
                <a:spcPts val="0"/>
              </a:spcAft>
              <a:buSzPts val="1800"/>
              <a:buFont typeface="Noto Sans Symbols"/>
              <a:buChar char="●"/>
            </a:pPr>
            <a:r>
              <a:rPr b="1" lang="en-US" sz="1800">
                <a:solidFill>
                  <a:srgbClr val="FFC000"/>
                </a:solidFill>
              </a:rPr>
              <a:t>Actually</a:t>
            </a:r>
            <a:r>
              <a:rPr lang="en-US" sz="1800"/>
              <a:t>, one </a:t>
            </a:r>
            <a:r>
              <a:rPr b="1" lang="en-US" sz="1800">
                <a:solidFill>
                  <a:srgbClr val="FFC000"/>
                </a:solidFill>
              </a:rPr>
              <a:t>aspec</a:t>
            </a:r>
            <a:r>
              <a:rPr b="1" lang="en-US" sz="1800"/>
              <a:t>t</a:t>
            </a:r>
            <a:r>
              <a:rPr lang="en-US" sz="1800"/>
              <a:t> of a business </a:t>
            </a:r>
            <a:r>
              <a:rPr b="1" lang="en-US" sz="1800">
                <a:solidFill>
                  <a:srgbClr val="FFC000"/>
                </a:solidFill>
              </a:rPr>
              <a:t>situation</a:t>
            </a:r>
            <a:r>
              <a:rPr lang="en-US" sz="1800"/>
              <a:t> that could </a:t>
            </a:r>
            <a:r>
              <a:rPr b="1" lang="en-US" sz="1800">
                <a:solidFill>
                  <a:srgbClr val="FFC000"/>
                </a:solidFill>
              </a:rPr>
              <a:t>definitely</a:t>
            </a:r>
            <a:r>
              <a:rPr lang="en-US" sz="1800"/>
              <a:t> make me </a:t>
            </a:r>
            <a:r>
              <a:rPr b="1" lang="en-US" sz="1800">
                <a:solidFill>
                  <a:srgbClr val="FFC000"/>
                </a:solidFill>
              </a:rPr>
              <a:t>quite</a:t>
            </a:r>
            <a:r>
              <a:rPr lang="en-US" sz="1800">
                <a:solidFill>
                  <a:srgbClr val="FFC000"/>
                </a:solidFill>
              </a:rPr>
              <a:t> </a:t>
            </a:r>
            <a:r>
              <a:rPr lang="en-US" sz="1800"/>
              <a:t>happy would be to have a </a:t>
            </a:r>
            <a:r>
              <a:rPr b="1" lang="en-US" sz="1800">
                <a:solidFill>
                  <a:srgbClr val="FFC000"/>
                </a:solidFill>
              </a:rPr>
              <a:t>somewhat</a:t>
            </a:r>
            <a:r>
              <a:rPr lang="en-US" sz="1800"/>
              <a:t> adventurous partner who </a:t>
            </a:r>
            <a:r>
              <a:rPr b="1" lang="en-US" sz="1800">
                <a:solidFill>
                  <a:srgbClr val="FFC000"/>
                </a:solidFill>
              </a:rPr>
              <a:t>really</a:t>
            </a:r>
            <a:r>
              <a:rPr lang="en-US" sz="1800"/>
              <a:t> shared my </a:t>
            </a:r>
            <a:r>
              <a:rPr b="1" lang="en-US" sz="1800">
                <a:solidFill>
                  <a:srgbClr val="FFC000"/>
                </a:solidFill>
              </a:rPr>
              <a:t>extreme</a:t>
            </a:r>
            <a:r>
              <a:rPr lang="en-US" sz="1800"/>
              <a:t> attraction to risks. </a:t>
            </a:r>
            <a:endParaRPr sz="1800"/>
          </a:p>
          <a:p>
            <a:pPr indent="-342900" lvl="0" marL="342900" rtl="0" algn="l">
              <a:lnSpc>
                <a:spcPct val="130000"/>
              </a:lnSpc>
              <a:spcBef>
                <a:spcPts val="960"/>
              </a:spcBef>
              <a:spcAft>
                <a:spcPts val="0"/>
              </a:spcAft>
              <a:buSzPts val="1800"/>
              <a:buFont typeface="Noto Sans Symbols"/>
              <a:buChar char="●"/>
            </a:pPr>
            <a:r>
              <a:rPr lang="en-US" sz="1800"/>
              <a:t>I seek an adventurous business partner who enjoys risks.</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FEFEFE"/>
              </a:buClr>
              <a:buSzPts val="4800"/>
              <a:buFont typeface="Century Gothic"/>
              <a:buNone/>
            </a:pPr>
            <a:r>
              <a:rPr lang="en-US"/>
              <a:t>Editing for Fluency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Editing for Fluency</a:t>
            </a:r>
            <a:endParaRPr/>
          </a:p>
        </p:txBody>
      </p:sp>
      <p:sp>
        <p:nvSpPr>
          <p:cNvPr id="325" name="Google Shape;325;p33"/>
          <p:cNvSpPr txBox="1"/>
          <p:nvPr>
            <p:ph idx="1" type="body"/>
          </p:nvPr>
        </p:nvSpPr>
        <p:spPr>
          <a:xfrm>
            <a:off x="818701" y="2628425"/>
            <a:ext cx="10320000" cy="36462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336550" lvl="0" marL="342900" rtl="0" algn="l">
              <a:lnSpc>
                <a:spcPct val="100000"/>
              </a:lnSpc>
              <a:spcBef>
                <a:spcPts val="0"/>
              </a:spcBef>
              <a:spcAft>
                <a:spcPts val="0"/>
              </a:spcAft>
              <a:buSzPts val="1800"/>
              <a:buChar char="❖"/>
            </a:pPr>
            <a:r>
              <a:rPr lang="en-US"/>
              <a:t>Fluent sentences are easy to read because they provide clear connections, variety, and emphasis. </a:t>
            </a:r>
            <a:endParaRPr/>
          </a:p>
          <a:p>
            <a:pPr indent="-336550" lvl="0" marL="342900" rtl="0" algn="l">
              <a:lnSpc>
                <a:spcPct val="100000"/>
              </a:lnSpc>
              <a:spcBef>
                <a:spcPts val="980"/>
              </a:spcBef>
              <a:spcAft>
                <a:spcPts val="0"/>
              </a:spcAft>
              <a:buSzPts val="1800"/>
              <a:buChar char="❖"/>
            </a:pPr>
            <a:r>
              <a:rPr lang="en-US"/>
              <a:t>Fluent sentences enhance clarity, emphasizing the most important ideas. </a:t>
            </a:r>
            <a:endParaRPr/>
          </a:p>
          <a:p>
            <a:pPr indent="-336550" lvl="0" marL="342900" rtl="0" algn="l">
              <a:lnSpc>
                <a:spcPct val="100000"/>
              </a:lnSpc>
              <a:spcBef>
                <a:spcPts val="980"/>
              </a:spcBef>
              <a:spcAft>
                <a:spcPts val="0"/>
              </a:spcAft>
              <a:buSzPts val="1800"/>
              <a:buChar char="❖"/>
            </a:pPr>
            <a:r>
              <a:rPr lang="en-US"/>
              <a:t>Fluent sentences also enhance conciseness, often replacing several short, repetitious sentences with one longer, more economical sentence. </a:t>
            </a:r>
            <a:endParaRPr/>
          </a:p>
          <a:p>
            <a:pPr indent="0" lvl="0" marL="0" rtl="0" algn="l">
              <a:lnSpc>
                <a:spcPct val="100000"/>
              </a:lnSpc>
              <a:spcBef>
                <a:spcPts val="980"/>
              </a:spcBef>
              <a:spcAft>
                <a:spcPts val="0"/>
              </a:spcAft>
              <a:buSzPts val="1900"/>
              <a:buNone/>
            </a:pPr>
            <a:r>
              <a:rPr lang="en-US"/>
              <a:t>To write fluently, use the following </a:t>
            </a:r>
            <a:r>
              <a:rPr lang="en-US">
                <a:solidFill>
                  <a:srgbClr val="FFC000"/>
                </a:solidFill>
              </a:rPr>
              <a:t>strategies</a:t>
            </a:r>
            <a:r>
              <a:rPr lang="en-US"/>
              <a:t>.</a:t>
            </a:r>
            <a:endParaRPr/>
          </a:p>
          <a:p>
            <a:pPr indent="-336550" lvl="0" marL="342900" rtl="0" algn="l">
              <a:lnSpc>
                <a:spcPct val="100000"/>
              </a:lnSpc>
              <a:spcBef>
                <a:spcPts val="980"/>
              </a:spcBef>
              <a:spcAft>
                <a:spcPts val="0"/>
              </a:spcAft>
              <a:buSzPts val="1800"/>
              <a:buFont typeface="Noto Sans Symbols"/>
              <a:buChar char="●"/>
            </a:pPr>
            <a:r>
              <a:rPr lang="en-US"/>
              <a:t>Combine related ideas </a:t>
            </a:r>
            <a:endParaRPr/>
          </a:p>
          <a:p>
            <a:pPr indent="-336550" lvl="0" marL="342900" rtl="0" algn="l">
              <a:lnSpc>
                <a:spcPct val="100000"/>
              </a:lnSpc>
              <a:spcBef>
                <a:spcPts val="980"/>
              </a:spcBef>
              <a:spcAft>
                <a:spcPts val="0"/>
              </a:spcAft>
              <a:buSzPts val="1800"/>
              <a:buFont typeface="Noto Sans Symbols"/>
              <a:buChar char="●"/>
            </a:pPr>
            <a:r>
              <a:rPr lang="en-US"/>
              <a:t> Vary sentence Construction and length </a:t>
            </a:r>
            <a:endParaRPr/>
          </a:p>
          <a:p>
            <a:pPr indent="-336550" lvl="0" marL="342900" rtl="0" algn="l">
              <a:lnSpc>
                <a:spcPct val="100000"/>
              </a:lnSpc>
              <a:spcBef>
                <a:spcPts val="980"/>
              </a:spcBef>
              <a:spcAft>
                <a:spcPts val="0"/>
              </a:spcAft>
              <a:buSzPts val="1800"/>
              <a:buFont typeface="Noto Sans Symbols"/>
              <a:buChar char="●"/>
            </a:pPr>
            <a:r>
              <a:rPr lang="en-US"/>
              <a:t>Use short sentences for special Emphasis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Combine related ideas</a:t>
            </a:r>
            <a:endParaRPr/>
          </a:p>
        </p:txBody>
      </p:sp>
      <p:sp>
        <p:nvSpPr>
          <p:cNvPr id="331" name="Google Shape;331;p34"/>
          <p:cNvSpPr txBox="1"/>
          <p:nvPr>
            <p:ph idx="1" type="body"/>
          </p:nvPr>
        </p:nvSpPr>
        <p:spPr>
          <a:xfrm>
            <a:off x="818700" y="2774325"/>
            <a:ext cx="10290300" cy="39111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1800"/>
              <a:buNone/>
            </a:pPr>
            <a:r>
              <a:rPr lang="en-US"/>
              <a:t>A series of short, disconnected sentences is not only choppy and wordy but also unclear; readers are forced to insert transitions between ideas and decide which points are most important. </a:t>
            </a:r>
            <a:endParaRPr/>
          </a:p>
          <a:p>
            <a:pPr indent="-342900" lvl="0" marL="342900" rtl="0" algn="just">
              <a:lnSpc>
                <a:spcPct val="150000"/>
              </a:lnSpc>
              <a:spcBef>
                <a:spcPts val="960"/>
              </a:spcBef>
              <a:spcAft>
                <a:spcPts val="0"/>
              </a:spcAft>
              <a:buSzPts val="1800"/>
              <a:buFont typeface="Noto Sans Symbols"/>
              <a:buChar char="●"/>
            </a:pPr>
            <a:r>
              <a:rPr lang="en-US"/>
              <a:t>Jogging can be healthful. You need the right equipment. Most necessary are </a:t>
            </a:r>
            <a:r>
              <a:rPr lang="en-US"/>
              <a:t>well fitting</a:t>
            </a:r>
            <a:r>
              <a:rPr lang="en-US"/>
              <a:t> shoes. Without this equipment you take the chance of injuring your legs. Your knees are especially prone to injury. (5 sentences) </a:t>
            </a:r>
            <a:endParaRPr/>
          </a:p>
          <a:p>
            <a:pPr indent="-342900" lvl="0" marL="342900" rtl="0" algn="just">
              <a:lnSpc>
                <a:spcPct val="150000"/>
              </a:lnSpc>
              <a:spcBef>
                <a:spcPts val="960"/>
              </a:spcBef>
              <a:spcAft>
                <a:spcPts val="0"/>
              </a:spcAft>
              <a:buSzPts val="1800"/>
              <a:buFont typeface="Noto Sans Symbols"/>
              <a:buChar char="●"/>
            </a:pPr>
            <a:r>
              <a:rPr lang="en-US"/>
              <a:t>Jogging can be healthful if you have the right equipment. Shoes that fit well are most necessary because they prevent injury to your legs, especially your knees. (2 sentences)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Combined for positive emphasis</a:t>
            </a:r>
            <a:endParaRPr/>
          </a:p>
        </p:txBody>
      </p:sp>
      <p:sp>
        <p:nvSpPr>
          <p:cNvPr id="337" name="Google Shape;337;p35"/>
          <p:cNvSpPr txBox="1"/>
          <p:nvPr>
            <p:ph idx="1" type="body"/>
          </p:nvPr>
        </p:nvSpPr>
        <p:spPr>
          <a:xfrm>
            <a:off x="1283812" y="2222287"/>
            <a:ext cx="10089473"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2000"/>
              <a:buNone/>
            </a:pPr>
            <a:r>
              <a:rPr lang="en-US"/>
              <a:t>John is a loyal employee.</a:t>
            </a:r>
            <a:endParaRPr/>
          </a:p>
          <a:p>
            <a:pPr indent="0" lvl="0" marL="0" rtl="0" algn="l">
              <a:lnSpc>
                <a:spcPct val="150000"/>
              </a:lnSpc>
              <a:spcBef>
                <a:spcPts val="1000"/>
              </a:spcBef>
              <a:spcAft>
                <a:spcPts val="0"/>
              </a:spcAft>
              <a:buSzPts val="2000"/>
              <a:buNone/>
            </a:pPr>
            <a:r>
              <a:rPr lang="en-US"/>
              <a:t>John is a motivated employee.</a:t>
            </a:r>
            <a:endParaRPr/>
          </a:p>
          <a:p>
            <a:pPr indent="0" lvl="0" marL="0" rtl="0" algn="l">
              <a:lnSpc>
                <a:spcPct val="150000"/>
              </a:lnSpc>
              <a:spcBef>
                <a:spcPts val="1000"/>
              </a:spcBef>
              <a:spcAft>
                <a:spcPts val="0"/>
              </a:spcAft>
              <a:buSzPts val="2000"/>
              <a:buNone/>
            </a:pPr>
            <a:r>
              <a:rPr lang="en-US"/>
              <a:t>John is short-tempered with his colleagues.</a:t>
            </a:r>
            <a:endParaRPr/>
          </a:p>
          <a:p>
            <a:pPr indent="-330200" lvl="0" marL="342900" rtl="0" algn="l">
              <a:lnSpc>
                <a:spcPct val="150000"/>
              </a:lnSpc>
              <a:spcBef>
                <a:spcPts val="1000"/>
              </a:spcBef>
              <a:spcAft>
                <a:spcPts val="0"/>
              </a:spcAft>
              <a:buSzPts val="1800"/>
              <a:buFont typeface="Noto Sans Symbols"/>
              <a:buChar char="●"/>
            </a:pPr>
            <a:r>
              <a:rPr lang="en-US"/>
              <a:t>Even though John is short-tempered with his colleagues, he is a loyal and motivated employee.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Vary sentence construction and length</a:t>
            </a:r>
            <a:endParaRPr/>
          </a:p>
        </p:txBody>
      </p:sp>
      <p:sp>
        <p:nvSpPr>
          <p:cNvPr id="343" name="Google Shape;343;p36"/>
          <p:cNvSpPr txBox="1"/>
          <p:nvPr>
            <p:ph idx="1" type="body"/>
          </p:nvPr>
        </p:nvSpPr>
        <p:spPr>
          <a:xfrm>
            <a:off x="818712" y="2738718"/>
            <a:ext cx="10554574" cy="40171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800"/>
              <a:buNone/>
            </a:pPr>
            <a:r>
              <a:rPr lang="en-US"/>
              <a:t>An unbroken string of long or short sentences can bore and confuse readers, as can a series with identical openings: </a:t>
            </a:r>
            <a:endParaRPr/>
          </a:p>
          <a:p>
            <a:pPr indent="-342900" lvl="0" marL="342900" rtl="0" algn="l">
              <a:lnSpc>
                <a:spcPct val="150000"/>
              </a:lnSpc>
              <a:spcBef>
                <a:spcPts val="960"/>
              </a:spcBef>
              <a:spcAft>
                <a:spcPts val="0"/>
              </a:spcAft>
              <a:buSzPts val="1800"/>
              <a:buFont typeface="Noto Sans Symbols"/>
              <a:buChar char="●"/>
            </a:pPr>
            <a:r>
              <a:rPr lang="en-US"/>
              <a:t>There are a number of drawbacks about diesel engines. </a:t>
            </a:r>
            <a:r>
              <a:rPr lang="en-US">
                <a:solidFill>
                  <a:srgbClr val="FFC000"/>
                </a:solidFill>
              </a:rPr>
              <a:t>They</a:t>
            </a:r>
            <a:r>
              <a:rPr lang="en-US"/>
              <a:t> are noisy. </a:t>
            </a:r>
            <a:r>
              <a:rPr lang="en-US">
                <a:solidFill>
                  <a:srgbClr val="FFC000"/>
                </a:solidFill>
              </a:rPr>
              <a:t>They</a:t>
            </a:r>
            <a:r>
              <a:rPr lang="en-US"/>
              <a:t> are difficult to start in cold weather. </a:t>
            </a:r>
            <a:r>
              <a:rPr lang="en-US">
                <a:solidFill>
                  <a:srgbClr val="FFC000"/>
                </a:solidFill>
              </a:rPr>
              <a:t>They</a:t>
            </a:r>
            <a:r>
              <a:rPr lang="en-US"/>
              <a:t> cause vibration. </a:t>
            </a:r>
            <a:r>
              <a:rPr lang="en-US">
                <a:solidFill>
                  <a:srgbClr val="FFC000"/>
                </a:solidFill>
              </a:rPr>
              <a:t>They</a:t>
            </a:r>
            <a:r>
              <a:rPr lang="en-US"/>
              <a:t> also give off an unpleasant odor. </a:t>
            </a:r>
            <a:r>
              <a:rPr lang="en-US">
                <a:solidFill>
                  <a:srgbClr val="FFC000"/>
                </a:solidFill>
              </a:rPr>
              <a:t>They</a:t>
            </a:r>
            <a:r>
              <a:rPr lang="en-US"/>
              <a:t> cause sulfur dioxide pollution. (</a:t>
            </a:r>
            <a:r>
              <a:rPr lang="en-US">
                <a:solidFill>
                  <a:srgbClr val="FFC000"/>
                </a:solidFill>
              </a:rPr>
              <a:t>boring and repetitive</a:t>
            </a:r>
            <a:r>
              <a:rPr lang="en-US"/>
              <a:t>)</a:t>
            </a:r>
            <a:endParaRPr/>
          </a:p>
          <a:p>
            <a:pPr indent="-342900" lvl="0" marL="342900" rtl="0" algn="l">
              <a:lnSpc>
                <a:spcPct val="150000"/>
              </a:lnSpc>
              <a:spcBef>
                <a:spcPts val="960"/>
              </a:spcBef>
              <a:spcAft>
                <a:spcPts val="0"/>
              </a:spcAft>
              <a:buSzPts val="1800"/>
              <a:buFont typeface="Noto Sans Symbols"/>
              <a:buChar char="●"/>
            </a:pPr>
            <a:r>
              <a:rPr lang="en-US"/>
              <a:t>Diesel engines have a number of drawbacks including noisiness, cold-weather starting difficulties, vibrations, and odor. Most seriously, they cause sulfur dioxide pollution. (</a:t>
            </a:r>
            <a:r>
              <a:rPr lang="en-US">
                <a:solidFill>
                  <a:srgbClr val="FFC000"/>
                </a:solidFill>
              </a:rPr>
              <a:t>varied</a:t>
            </a:r>
            <a:r>
              <a:rPr lang="en-US"/>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Use short sentences for special emphasis</a:t>
            </a:r>
            <a:endParaRPr/>
          </a:p>
        </p:txBody>
      </p:sp>
      <p:sp>
        <p:nvSpPr>
          <p:cNvPr id="349" name="Google Shape;349;p37"/>
          <p:cNvSpPr txBox="1"/>
          <p:nvPr>
            <p:ph idx="1" type="body"/>
          </p:nvPr>
        </p:nvSpPr>
        <p:spPr>
          <a:xfrm>
            <a:off x="1196371" y="2962710"/>
            <a:ext cx="10176915" cy="2896088"/>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200"/>
              <a:buNone/>
            </a:pPr>
            <a:r>
              <a:rPr lang="en-US"/>
              <a:t>All this talk about combining ideas might suggest that short sentences have no place in good writing. </a:t>
            </a:r>
            <a:r>
              <a:rPr lang="en-US">
                <a:solidFill>
                  <a:srgbClr val="FFC000"/>
                </a:solidFill>
              </a:rPr>
              <a:t>Wrong</a:t>
            </a:r>
            <a:r>
              <a:rPr lang="en-US"/>
              <a:t>. Short sentences (even one-word sentences) provide vivid emphasis. They stick in a reader’s mind.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Style is more than mechanical correctness</a:t>
            </a:r>
            <a:endParaRPr/>
          </a:p>
        </p:txBody>
      </p:sp>
      <p:sp>
        <p:nvSpPr>
          <p:cNvPr id="144" name="Google Shape;144;p4"/>
          <p:cNvSpPr txBox="1"/>
          <p:nvPr>
            <p:ph idx="1" type="body"/>
          </p:nvPr>
        </p:nvSpPr>
        <p:spPr>
          <a:xfrm>
            <a:off x="818700" y="2222275"/>
            <a:ext cx="10068300" cy="43692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00"/>
              <a:buNone/>
            </a:pPr>
            <a:r>
              <a:rPr lang="en-US"/>
              <a:t>Readable style, of course, requires correct grammar, punctuation, and spelling. But correctness alone is no guarantee of readability. For example, the following response to a job application is mechanically correct but hard to read: </a:t>
            </a:r>
            <a:endParaRPr/>
          </a:p>
          <a:p>
            <a:pPr indent="-342900" lvl="0" marL="457200" rtl="0" algn="just">
              <a:lnSpc>
                <a:spcPct val="100000"/>
              </a:lnSpc>
              <a:spcBef>
                <a:spcPts val="1000"/>
              </a:spcBef>
              <a:spcAft>
                <a:spcPts val="0"/>
              </a:spcAft>
              <a:buSzPts val="1800"/>
              <a:buChar char="➢"/>
            </a:pPr>
            <a:r>
              <a:rPr lang="en-US"/>
              <a:t>We are in receipt of your recent correspondence indicating your interest in securing the advertised position. Your correspondence has been duly forwarded for consideration by the personnel office, which has employment candidate selection responsibility. You may expect to hear from us relative to your application as the selection process progresses. Your interest in the position is appreciated. </a:t>
            </a:r>
            <a:endParaRPr/>
          </a:p>
          <a:p>
            <a:pPr indent="0" lvl="0" marL="0" rtl="0" algn="just">
              <a:lnSpc>
                <a:spcPct val="100000"/>
              </a:lnSpc>
              <a:spcBef>
                <a:spcPts val="1000"/>
              </a:spcBef>
              <a:spcAft>
                <a:spcPts val="0"/>
              </a:spcAft>
              <a:buSzPts val="2000"/>
              <a:buNone/>
            </a:pPr>
            <a:r>
              <a:rPr lang="en-US"/>
              <a:t>Notice how hard you had to work to extract information from the previous paragraph when it could have been expressed this simply: </a:t>
            </a:r>
            <a:endParaRPr/>
          </a:p>
          <a:p>
            <a:pPr indent="-342900" lvl="0" marL="457200" rtl="0" algn="just">
              <a:lnSpc>
                <a:spcPct val="100000"/>
              </a:lnSpc>
              <a:spcBef>
                <a:spcPts val="1000"/>
              </a:spcBef>
              <a:spcAft>
                <a:spcPts val="0"/>
              </a:spcAft>
              <a:buSzPts val="1800"/>
              <a:buChar char="➢"/>
            </a:pPr>
            <a:r>
              <a:rPr lang="en-US"/>
              <a:t>Your application for the advertised position has been forwarded to our personnel office. As the selection process moves forward, we will be in touch. Thank you for your interest.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Ways in which style goes wrong</a:t>
            </a:r>
            <a:endParaRPr/>
          </a:p>
        </p:txBody>
      </p:sp>
      <p:sp>
        <p:nvSpPr>
          <p:cNvPr id="150" name="Google Shape;150;p5"/>
          <p:cNvSpPr txBox="1"/>
          <p:nvPr>
            <p:ph idx="1" type="body"/>
          </p:nvPr>
        </p:nvSpPr>
        <p:spPr>
          <a:xfrm>
            <a:off x="818712" y="2222287"/>
            <a:ext cx="10351198"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900"/>
              <a:buNone/>
            </a:pPr>
            <a:r>
              <a:rPr lang="en-US"/>
              <a:t>Style can be inefficient for many reasons, but especially when it does the </a:t>
            </a:r>
            <a:endParaRPr/>
          </a:p>
          <a:p>
            <a:pPr indent="0" lvl="0" marL="0" rtl="0" algn="l">
              <a:lnSpc>
                <a:spcPct val="100000"/>
              </a:lnSpc>
              <a:spcBef>
                <a:spcPts val="980"/>
              </a:spcBef>
              <a:spcAft>
                <a:spcPts val="0"/>
              </a:spcAft>
              <a:buSzPts val="1900"/>
              <a:buNone/>
            </a:pPr>
            <a:r>
              <a:rPr lang="en-US"/>
              <a:t>following:</a:t>
            </a:r>
            <a:endParaRPr/>
          </a:p>
          <a:p>
            <a:pPr indent="-336550" lvl="0" marL="342900" rtl="0" algn="l">
              <a:lnSpc>
                <a:spcPct val="100000"/>
              </a:lnSpc>
              <a:spcBef>
                <a:spcPts val="980"/>
              </a:spcBef>
              <a:spcAft>
                <a:spcPts val="0"/>
              </a:spcAft>
              <a:buSzPts val="1800"/>
              <a:buFont typeface="Noto Sans Symbols"/>
              <a:buChar char="■"/>
            </a:pPr>
            <a:r>
              <a:rPr lang="en-US"/>
              <a:t> makes the writing impossible to interpret</a:t>
            </a:r>
            <a:endParaRPr/>
          </a:p>
          <a:p>
            <a:pPr indent="-336550" lvl="0" marL="342900" rtl="0" algn="l">
              <a:lnSpc>
                <a:spcPct val="100000"/>
              </a:lnSpc>
              <a:spcBef>
                <a:spcPts val="980"/>
              </a:spcBef>
              <a:spcAft>
                <a:spcPts val="0"/>
              </a:spcAft>
              <a:buSzPts val="1800"/>
              <a:buFont typeface="Noto Sans Symbols"/>
              <a:buChar char="■"/>
            </a:pPr>
            <a:r>
              <a:rPr lang="en-US"/>
              <a:t> takes too long to make the point</a:t>
            </a:r>
            <a:endParaRPr/>
          </a:p>
          <a:p>
            <a:pPr indent="-336550" lvl="0" marL="342900" rtl="0" algn="l">
              <a:lnSpc>
                <a:spcPct val="100000"/>
              </a:lnSpc>
              <a:spcBef>
                <a:spcPts val="980"/>
              </a:spcBef>
              <a:spcAft>
                <a:spcPts val="0"/>
              </a:spcAft>
              <a:buSzPts val="1800"/>
              <a:buFont typeface="Noto Sans Symbols"/>
              <a:buChar char="■"/>
            </a:pPr>
            <a:r>
              <a:rPr lang="en-US"/>
              <a:t> reads like a story from primary school</a:t>
            </a:r>
            <a:endParaRPr/>
          </a:p>
          <a:p>
            <a:pPr indent="-336550" lvl="0" marL="342900" rtl="0" algn="l">
              <a:lnSpc>
                <a:spcPct val="100000"/>
              </a:lnSpc>
              <a:spcBef>
                <a:spcPts val="980"/>
              </a:spcBef>
              <a:spcAft>
                <a:spcPts val="0"/>
              </a:spcAft>
              <a:buSzPts val="1800"/>
              <a:buFont typeface="Noto Sans Symbols"/>
              <a:buChar char="■"/>
            </a:pPr>
            <a:r>
              <a:rPr lang="en-US"/>
              <a:t> uses imprecise or needlessly big words</a:t>
            </a:r>
            <a:endParaRPr/>
          </a:p>
          <a:p>
            <a:pPr indent="-336550" lvl="0" marL="342900" rtl="0" algn="l">
              <a:lnSpc>
                <a:spcPct val="100000"/>
              </a:lnSpc>
              <a:spcBef>
                <a:spcPts val="980"/>
              </a:spcBef>
              <a:spcAft>
                <a:spcPts val="0"/>
              </a:spcAft>
              <a:buSzPts val="1800"/>
              <a:buFont typeface="Noto Sans Symbols"/>
              <a:buChar char="■"/>
            </a:pPr>
            <a:r>
              <a:rPr lang="en-US"/>
              <a:t> sounds stuffy and impersonal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Editing for Clarity</a:t>
            </a:r>
            <a:endParaRPr/>
          </a:p>
        </p:txBody>
      </p:sp>
      <p:sp>
        <p:nvSpPr>
          <p:cNvPr id="156" name="Google Shape;156;p6"/>
          <p:cNvSpPr txBox="1"/>
          <p:nvPr>
            <p:ph idx="1" type="body"/>
          </p:nvPr>
        </p:nvSpPr>
        <p:spPr>
          <a:xfrm>
            <a:off x="818712" y="2636313"/>
            <a:ext cx="10554574" cy="3740018"/>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900"/>
              <a:buNone/>
            </a:pPr>
            <a:r>
              <a:rPr lang="en-US"/>
              <a:t>Clear writing enables people to read each sentence only once in order to fully grasp its meaning. The following suggestions will help you edit for clarity.</a:t>
            </a:r>
            <a:endParaRPr/>
          </a:p>
          <a:p>
            <a:pPr indent="-336550" lvl="0" marL="342900" rtl="0" algn="l">
              <a:lnSpc>
                <a:spcPct val="100000"/>
              </a:lnSpc>
              <a:spcBef>
                <a:spcPts val="980"/>
              </a:spcBef>
              <a:spcAft>
                <a:spcPts val="0"/>
              </a:spcAft>
              <a:buSzPts val="1800"/>
              <a:buFont typeface="Noto Sans Symbols"/>
              <a:buChar char="●"/>
            </a:pPr>
            <a:r>
              <a:rPr lang="en-US"/>
              <a:t>Avoid ambiguous Pronoun references</a:t>
            </a:r>
            <a:endParaRPr/>
          </a:p>
          <a:p>
            <a:pPr indent="-336550" lvl="0" marL="342900" rtl="0" algn="l">
              <a:lnSpc>
                <a:spcPct val="100000"/>
              </a:lnSpc>
              <a:spcBef>
                <a:spcPts val="980"/>
              </a:spcBef>
              <a:spcAft>
                <a:spcPts val="0"/>
              </a:spcAft>
              <a:buSzPts val="1800"/>
              <a:buFont typeface="Noto Sans Symbols"/>
              <a:buChar char="●"/>
            </a:pPr>
            <a:r>
              <a:rPr lang="en-US"/>
              <a:t>Avoid ambiguous Modifiers</a:t>
            </a:r>
            <a:endParaRPr/>
          </a:p>
          <a:p>
            <a:pPr indent="-336550" lvl="0" marL="342900" rtl="0" algn="l">
              <a:lnSpc>
                <a:spcPct val="100000"/>
              </a:lnSpc>
              <a:spcBef>
                <a:spcPts val="980"/>
              </a:spcBef>
              <a:spcAft>
                <a:spcPts val="0"/>
              </a:spcAft>
              <a:buSzPts val="1800"/>
              <a:buFont typeface="Noto Sans Symbols"/>
              <a:buChar char="●"/>
            </a:pPr>
            <a:r>
              <a:rPr lang="en-US"/>
              <a:t>Unstack Modifying Nouns</a:t>
            </a:r>
            <a:endParaRPr/>
          </a:p>
          <a:p>
            <a:pPr indent="-336550" lvl="0" marL="342900" rtl="0" algn="l">
              <a:lnSpc>
                <a:spcPct val="100000"/>
              </a:lnSpc>
              <a:spcBef>
                <a:spcPts val="980"/>
              </a:spcBef>
              <a:spcAft>
                <a:spcPts val="0"/>
              </a:spcAft>
              <a:buSzPts val="1800"/>
              <a:buFont typeface="Noto Sans Symbols"/>
              <a:buChar char="●"/>
            </a:pPr>
            <a:r>
              <a:rPr lang="en-US"/>
              <a:t>Arrange Word order for Coherence and Emphasis</a:t>
            </a:r>
            <a:endParaRPr/>
          </a:p>
          <a:p>
            <a:pPr indent="-336550" lvl="0" marL="342900" rtl="0" algn="l">
              <a:lnSpc>
                <a:spcPct val="100000"/>
              </a:lnSpc>
              <a:spcBef>
                <a:spcPts val="980"/>
              </a:spcBef>
              <a:spcAft>
                <a:spcPts val="0"/>
              </a:spcAft>
              <a:buSzPts val="1800"/>
              <a:buFont typeface="Noto Sans Symbols"/>
              <a:buChar char="●"/>
            </a:pPr>
            <a:r>
              <a:rPr lang="en-US"/>
              <a:t>Use active Voice Whenever Possible</a:t>
            </a:r>
            <a:endParaRPr/>
          </a:p>
          <a:p>
            <a:pPr indent="-336550" lvl="0" marL="342900" rtl="0" algn="l">
              <a:lnSpc>
                <a:spcPct val="100000"/>
              </a:lnSpc>
              <a:spcBef>
                <a:spcPts val="980"/>
              </a:spcBef>
              <a:spcAft>
                <a:spcPts val="0"/>
              </a:spcAft>
              <a:buSzPts val="1800"/>
              <a:buFont typeface="Noto Sans Symbols"/>
              <a:buChar char="●"/>
            </a:pPr>
            <a:r>
              <a:rPr lang="en-US"/>
              <a:t>Use Passive Voice selectively</a:t>
            </a:r>
            <a:endParaRPr/>
          </a:p>
          <a:p>
            <a:pPr indent="-336550" lvl="0" marL="342900" rtl="0" algn="l">
              <a:lnSpc>
                <a:spcPct val="100000"/>
              </a:lnSpc>
              <a:spcBef>
                <a:spcPts val="980"/>
              </a:spcBef>
              <a:spcAft>
                <a:spcPts val="0"/>
              </a:spcAft>
              <a:buSzPts val="1800"/>
              <a:buFont typeface="Noto Sans Symbols"/>
              <a:buChar char="●"/>
            </a:pPr>
            <a:r>
              <a:rPr lang="en-US"/>
              <a:t>Avoid overstuffed sentences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alibri"/>
              <a:buNone/>
            </a:pPr>
            <a:r>
              <a:rPr lang="en-US">
                <a:latin typeface="Calibri"/>
                <a:ea typeface="Calibri"/>
                <a:cs typeface="Calibri"/>
                <a:sym typeface="Calibri"/>
              </a:rPr>
              <a:t>Avoid ambiguous pronoun references</a:t>
            </a:r>
            <a:endParaRPr/>
          </a:p>
        </p:txBody>
      </p:sp>
      <p:sp>
        <p:nvSpPr>
          <p:cNvPr id="162" name="Google Shape;162;p7"/>
          <p:cNvSpPr txBox="1"/>
          <p:nvPr>
            <p:ph idx="1" type="body"/>
          </p:nvPr>
        </p:nvSpPr>
        <p:spPr>
          <a:xfrm>
            <a:off x="1552350" y="2340300"/>
            <a:ext cx="9231000" cy="43695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1800"/>
              <a:t>Pronouns (he, she, it, their, and so on) must clearly refer to the noun they replace.</a:t>
            </a:r>
            <a:endParaRPr sz="1800"/>
          </a:p>
          <a:p>
            <a:pPr indent="-342900" lvl="0" marL="342900" rtl="0" algn="l">
              <a:lnSpc>
                <a:spcPct val="100000"/>
              </a:lnSpc>
              <a:spcBef>
                <a:spcPts val="960"/>
              </a:spcBef>
              <a:spcAft>
                <a:spcPts val="0"/>
              </a:spcAft>
              <a:buSzPts val="1800"/>
              <a:buFont typeface="Noto Sans Symbols"/>
              <a:buChar char="●"/>
            </a:pPr>
            <a:r>
              <a:rPr lang="en-US" sz="1800"/>
              <a:t>Our patients enjoy the warm days while </a:t>
            </a:r>
            <a:r>
              <a:rPr lang="en-US" sz="1800">
                <a:solidFill>
                  <a:srgbClr val="FFC000"/>
                </a:solidFill>
              </a:rPr>
              <a:t>they</a:t>
            </a:r>
            <a:r>
              <a:rPr lang="en-US" sz="1800"/>
              <a:t> last.</a:t>
            </a:r>
            <a:endParaRPr sz="1800"/>
          </a:p>
          <a:p>
            <a:pPr indent="0" lvl="0" marL="0" rtl="0" algn="l">
              <a:lnSpc>
                <a:spcPct val="100000"/>
              </a:lnSpc>
              <a:spcBef>
                <a:spcPts val="960"/>
              </a:spcBef>
              <a:spcAft>
                <a:spcPts val="0"/>
              </a:spcAft>
              <a:buSzPts val="1800"/>
              <a:buNone/>
            </a:pPr>
            <a:r>
              <a:rPr lang="en-US" sz="1800"/>
              <a:t>    (Are the patients or the warm days on their way out?)</a:t>
            </a:r>
            <a:endParaRPr sz="1800"/>
          </a:p>
          <a:p>
            <a:pPr indent="0" lvl="0" marL="0" rtl="0" algn="l">
              <a:lnSpc>
                <a:spcPct val="100000"/>
              </a:lnSpc>
              <a:spcBef>
                <a:spcPts val="960"/>
              </a:spcBef>
              <a:spcAft>
                <a:spcPts val="0"/>
              </a:spcAft>
              <a:buSzPts val="1800"/>
              <a:buNone/>
            </a:pPr>
            <a:r>
              <a:t/>
            </a:r>
            <a:endParaRPr sz="1800"/>
          </a:p>
          <a:p>
            <a:pPr indent="0" lvl="0" marL="0" rtl="0" algn="l">
              <a:lnSpc>
                <a:spcPct val="100000"/>
              </a:lnSpc>
              <a:spcBef>
                <a:spcPts val="960"/>
              </a:spcBef>
              <a:spcAft>
                <a:spcPts val="0"/>
              </a:spcAft>
              <a:buSzPts val="1800"/>
              <a:buNone/>
            </a:pPr>
            <a:r>
              <a:rPr lang="en-US" sz="1800"/>
              <a:t>Depending on whether the referent (or antecedent) for they is patients or warm days,</a:t>
            </a:r>
            <a:r>
              <a:rPr lang="en-US"/>
              <a:t> </a:t>
            </a:r>
            <a:r>
              <a:rPr lang="en-US" sz="1800"/>
              <a:t>the sentence can be clarified.</a:t>
            </a:r>
            <a:endParaRPr sz="1800"/>
          </a:p>
          <a:p>
            <a:pPr indent="0" lvl="0" marL="0" rtl="0" algn="l">
              <a:lnSpc>
                <a:spcPct val="100000"/>
              </a:lnSpc>
              <a:spcBef>
                <a:spcPts val="960"/>
              </a:spcBef>
              <a:spcAft>
                <a:spcPts val="0"/>
              </a:spcAft>
              <a:buSzPts val="1800"/>
              <a:buNone/>
            </a:pPr>
            <a:r>
              <a:t/>
            </a:r>
            <a:endParaRPr sz="1800"/>
          </a:p>
          <a:p>
            <a:pPr indent="-342900" lvl="0" marL="342900" rtl="0" algn="l">
              <a:lnSpc>
                <a:spcPct val="100000"/>
              </a:lnSpc>
              <a:spcBef>
                <a:spcPts val="960"/>
              </a:spcBef>
              <a:spcAft>
                <a:spcPts val="0"/>
              </a:spcAft>
              <a:buSzPts val="1800"/>
              <a:buFont typeface="Noto Sans Symbols"/>
              <a:buChar char="●"/>
            </a:pPr>
            <a:r>
              <a:rPr lang="en-US" sz="1800"/>
              <a:t>While these warm days last, our patients enjoy them.</a:t>
            </a:r>
            <a:endParaRPr sz="1800"/>
          </a:p>
          <a:p>
            <a:pPr indent="0" lvl="0" marL="0" rtl="0" algn="l">
              <a:lnSpc>
                <a:spcPct val="100000"/>
              </a:lnSpc>
              <a:spcBef>
                <a:spcPts val="960"/>
              </a:spcBef>
              <a:spcAft>
                <a:spcPts val="0"/>
              </a:spcAft>
              <a:buSzPts val="1800"/>
              <a:buNone/>
            </a:pPr>
            <a:r>
              <a:rPr lang="en-US" sz="1800"/>
              <a:t>                                            </a:t>
            </a:r>
            <a:r>
              <a:rPr lang="en-US" sz="1800">
                <a:solidFill>
                  <a:srgbClr val="FFC000"/>
                </a:solidFill>
              </a:rPr>
              <a:t>or</a:t>
            </a:r>
            <a:endParaRPr sz="1800">
              <a:solidFill>
                <a:srgbClr val="FFC000"/>
              </a:solidFill>
            </a:endParaRPr>
          </a:p>
          <a:p>
            <a:pPr indent="-342900" lvl="0" marL="342900" rtl="0" algn="l">
              <a:lnSpc>
                <a:spcPct val="100000"/>
              </a:lnSpc>
              <a:spcBef>
                <a:spcPts val="960"/>
              </a:spcBef>
              <a:spcAft>
                <a:spcPts val="0"/>
              </a:spcAft>
              <a:buSzPts val="1800"/>
              <a:buFont typeface="Noto Sans Symbols"/>
              <a:buChar char="●"/>
            </a:pPr>
            <a:r>
              <a:rPr lang="en-US" sz="1800"/>
              <a:t>Our terminal patients enjoy the warm days.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Ambiguous referent</a:t>
            </a:r>
            <a:endParaRPr/>
          </a:p>
        </p:txBody>
      </p:sp>
      <p:sp>
        <p:nvSpPr>
          <p:cNvPr id="168" name="Google Shape;168;p8"/>
          <p:cNvSpPr txBox="1"/>
          <p:nvPr>
            <p:ph idx="1" type="body"/>
          </p:nvPr>
        </p:nvSpPr>
        <p:spPr>
          <a:xfrm>
            <a:off x="818712" y="2222287"/>
            <a:ext cx="9765189"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23850" lvl="0" marL="342900" rtl="0" algn="l">
              <a:lnSpc>
                <a:spcPct val="100000"/>
              </a:lnSpc>
              <a:spcBef>
                <a:spcPts val="0"/>
              </a:spcBef>
              <a:spcAft>
                <a:spcPts val="0"/>
              </a:spcAft>
              <a:buSzPts val="1800"/>
              <a:buFont typeface="Noto Sans Symbols"/>
              <a:buChar char="●"/>
            </a:pPr>
            <a:r>
              <a:rPr lang="en-US"/>
              <a:t>Jack resents his assistant because </a:t>
            </a:r>
            <a:r>
              <a:rPr lang="en-US">
                <a:solidFill>
                  <a:srgbClr val="FFC000"/>
                </a:solidFill>
              </a:rPr>
              <a:t>he </a:t>
            </a:r>
            <a:r>
              <a:rPr lang="en-US"/>
              <a:t>is competitive.</a:t>
            </a:r>
            <a:endParaRPr/>
          </a:p>
          <a:p>
            <a:pPr indent="0" lvl="0" marL="0" rtl="0" algn="l">
              <a:lnSpc>
                <a:spcPct val="100000"/>
              </a:lnSpc>
              <a:spcBef>
                <a:spcPts val="1020"/>
              </a:spcBef>
              <a:spcAft>
                <a:spcPts val="0"/>
              </a:spcAft>
              <a:buSzPts val="2100"/>
              <a:buNone/>
            </a:pPr>
            <a:r>
              <a:rPr lang="en-US"/>
              <a:t>     (Who’s the competitive one—Jack or his assistant?)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Clear referent</a:t>
            </a:r>
            <a:endParaRPr/>
          </a:p>
        </p:txBody>
      </p:sp>
      <p:sp>
        <p:nvSpPr>
          <p:cNvPr id="174" name="Google Shape;174;p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30200" lvl="0" marL="342900" rtl="0" algn="l">
              <a:lnSpc>
                <a:spcPct val="100000"/>
              </a:lnSpc>
              <a:spcBef>
                <a:spcPts val="0"/>
              </a:spcBef>
              <a:spcAft>
                <a:spcPts val="0"/>
              </a:spcAft>
              <a:buSzPts val="1800"/>
              <a:buFont typeface="Noto Sans Symbols"/>
              <a:buChar char="●"/>
            </a:pPr>
            <a:r>
              <a:rPr lang="en-US"/>
              <a:t>Because his assistant is competitive, Jack resents him.</a:t>
            </a:r>
            <a:endParaRPr/>
          </a:p>
          <a:p>
            <a:pPr indent="0" lvl="0" marL="0" rtl="0" algn="l">
              <a:lnSpc>
                <a:spcPct val="100000"/>
              </a:lnSpc>
              <a:spcBef>
                <a:spcPts val="1000"/>
              </a:spcBef>
              <a:spcAft>
                <a:spcPts val="0"/>
              </a:spcAft>
              <a:buSzPts val="2000"/>
              <a:buNone/>
            </a:pPr>
            <a:r>
              <a:rPr lang="en-US"/>
              <a:t>                                                  </a:t>
            </a:r>
            <a:r>
              <a:rPr lang="en-US">
                <a:solidFill>
                  <a:srgbClr val="FFC000"/>
                </a:solidFill>
              </a:rPr>
              <a:t>or</a:t>
            </a:r>
            <a:endParaRPr>
              <a:solidFill>
                <a:srgbClr val="FFC000"/>
              </a:solidFill>
            </a:endParaRPr>
          </a:p>
          <a:p>
            <a:pPr indent="-330200" lvl="0" marL="342900" rtl="0" algn="l">
              <a:lnSpc>
                <a:spcPct val="100000"/>
              </a:lnSpc>
              <a:spcBef>
                <a:spcPts val="1000"/>
              </a:spcBef>
              <a:spcAft>
                <a:spcPts val="0"/>
              </a:spcAft>
              <a:buSzPts val="1800"/>
              <a:buFont typeface="Noto Sans Symbols"/>
              <a:buChar char="●"/>
            </a:pPr>
            <a:r>
              <a:rPr lang="en-US"/>
              <a:t>Because Jack is competitive, he resents his assistant.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2014-09-11T08:25:11Z</dcterms:created>
</cp:coreProperties>
</file>