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Lst>
  <p:sldSz cy="6858000" cx="12192000"/>
  <p:notesSz cx="6858000" cy="9144000"/>
  <p:embeddedFontLst>
    <p:embeddedFont>
      <p:font typeface="Roboto Slab"/>
      <p:regular r:id="rId55"/>
      <p:bold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7" roundtripDataSignature="AMtx7mhM9aZ4lNQalH00qp8hZy/DqsvA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font" Target="fonts/RobotoSlab-regular.fntdata"/><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customschemas.google.com/relationships/presentationmetadata" Target="metadata"/><Relationship Id="rId12" Type="http://schemas.openxmlformats.org/officeDocument/2006/relationships/slide" Target="slides/slide8.xml"/><Relationship Id="rId56" Type="http://schemas.openxmlformats.org/officeDocument/2006/relationships/font" Target="fonts/RobotoSlab-bold.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1"/>
            <a:ext cx="3076575" cy="512763"/>
          </a:xfrm>
          <a:prstGeom prst="rect">
            <a:avLst/>
          </a:prstGeom>
          <a:noFill/>
          <a:ln>
            <a:noFill/>
          </a:ln>
        </p:spPr>
        <p:txBody>
          <a:bodyPr anchorCtr="0" anchor="t" bIns="45725" lIns="91475" spcFirstLastPara="1" rIns="91475" wrap="square" tIns="45725">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021139" y="1"/>
            <a:ext cx="3076575" cy="512763"/>
          </a:xfrm>
          <a:prstGeom prst="rect">
            <a:avLst/>
          </a:prstGeom>
          <a:noFill/>
          <a:ln>
            <a:noFill/>
          </a:ln>
        </p:spPr>
        <p:txBody>
          <a:bodyPr anchorCtr="0" anchor="t" bIns="45725" lIns="91475" spcFirstLastPara="1" rIns="91475" wrap="square" tIns="45725">
            <a:noAutofit/>
          </a:bodyPr>
          <a:lstStyle>
            <a:lvl1pPr lvl="0" marR="0" rtl="0" algn="r">
              <a:lnSpc>
                <a:spcPct val="100000"/>
              </a:lnSpc>
              <a:spcBef>
                <a:spcPts val="0"/>
              </a:spcBef>
              <a:spcAft>
                <a:spcPts val="0"/>
              </a:spcAft>
              <a:buClr>
                <a:srgbClr val="000000"/>
              </a:buClr>
              <a:buSzPts val="1400"/>
              <a:buFont typeface="Arial"/>
              <a:buNone/>
              <a:defRPr b="0" i="0" sz="11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9720264"/>
            <a:ext cx="3076575" cy="512762"/>
          </a:xfrm>
          <a:prstGeom prst="rect">
            <a:avLst/>
          </a:prstGeom>
          <a:noFill/>
          <a:ln>
            <a:noFill/>
          </a:ln>
        </p:spPr>
        <p:txBody>
          <a:bodyPr anchorCtr="0" anchor="b" bIns="45725" lIns="91475" spcFirstLastPara="1" rIns="91475" wrap="square" tIns="45725">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021139" y="9720264"/>
            <a:ext cx="3076575" cy="512762"/>
          </a:xfrm>
          <a:prstGeom prst="rect">
            <a:avLst/>
          </a:prstGeom>
          <a:noFill/>
          <a:ln>
            <a:noFill/>
          </a:ln>
        </p:spPr>
        <p:txBody>
          <a:bodyPr anchorCtr="0" anchor="b" bIns="45725" lIns="91475" spcFirstLastPara="1" rIns="91475" wrap="square" tIns="45725">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chemeClr val="dk1"/>
                </a:solidFill>
                <a:latin typeface="Calibri"/>
                <a:ea typeface="Calibri"/>
                <a:cs typeface="Calibri"/>
                <a:sym typeface="Calibri"/>
              </a:rPr>
              <a:t>‹#›</a:t>
            </a:fld>
            <a:endParaRPr b="0" i="0" sz="11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204" name="Google Shape;204;p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6: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259" name="Google Shape;259;p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7: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265" name="Google Shape;265;p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8: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271" name="Google Shape;271;p8: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9: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277" name="Google Shape;277;p9: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0: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283" name="Google Shape;283;p10: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1: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289" name="Google Shape;289;p1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2: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295" name="Google Shape;295;p1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3: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01" name="Google Shape;301;p1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4: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07" name="Google Shape;307;p1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5: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13" name="Google Shape;313;p1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2022993390_0_19: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2022993390_0_19:notes"/>
          <p:cNvSpPr txBox="1"/>
          <p:nvPr>
            <p:ph idx="1" type="body"/>
          </p:nvPr>
        </p:nvSpPr>
        <p:spPr>
          <a:xfrm>
            <a:off x="709614" y="4862514"/>
            <a:ext cx="5680200" cy="4605300"/>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10" name="Google Shape;210;g12022993390_0_19:notes"/>
          <p:cNvSpPr txBox="1"/>
          <p:nvPr>
            <p:ph idx="12" type="sldNum"/>
          </p:nvPr>
        </p:nvSpPr>
        <p:spPr>
          <a:xfrm>
            <a:off x="4021139" y="9720264"/>
            <a:ext cx="3076500" cy="512700"/>
          </a:xfrm>
          <a:prstGeom prst="rect">
            <a:avLst/>
          </a:prstGeom>
        </p:spPr>
        <p:txBody>
          <a:bodyPr anchorCtr="0" anchor="b" bIns="45725" lIns="91475" spcFirstLastPara="1" rIns="91475" wrap="square" tIns="457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6: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19" name="Google Shape;319;p1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7: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25" name="Google Shape;325;p1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8: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31" name="Google Shape;331;p18: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9: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37" name="Google Shape;337;p19: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0: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43" name="Google Shape;343;p20: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1: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49" name="Google Shape;349;p2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2: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55" name="Google Shape;355;p2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23: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61" name="Google Shape;361;p2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4: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67" name="Google Shape;367;p2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25: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73" name="Google Shape;373;p2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2022993390_0_0: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2022993390_0_0:notes"/>
          <p:cNvSpPr txBox="1"/>
          <p:nvPr>
            <p:ph idx="1" type="body"/>
          </p:nvPr>
        </p:nvSpPr>
        <p:spPr>
          <a:xfrm>
            <a:off x="709614" y="4862514"/>
            <a:ext cx="5680200" cy="4605300"/>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16" name="Google Shape;216;g12022993390_0_0:notes"/>
          <p:cNvSpPr txBox="1"/>
          <p:nvPr>
            <p:ph idx="12" type="sldNum"/>
          </p:nvPr>
        </p:nvSpPr>
        <p:spPr>
          <a:xfrm>
            <a:off x="4021139" y="9720264"/>
            <a:ext cx="3076500" cy="512700"/>
          </a:xfrm>
          <a:prstGeom prst="rect">
            <a:avLst/>
          </a:prstGeom>
        </p:spPr>
        <p:txBody>
          <a:bodyPr anchorCtr="0" anchor="b" bIns="45725" lIns="91475" spcFirstLastPara="1" rIns="91475" wrap="square" tIns="457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26: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79" name="Google Shape;379;p2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27: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85" name="Google Shape;385;p2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28: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91" name="Google Shape;391;p28: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9: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97" name="Google Shape;397;p29: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30: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403" name="Google Shape;403;p30: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31: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409" name="Google Shape;409;p3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3a9457a79d_0_12: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3a9457a79d_0_12:notes"/>
          <p:cNvSpPr txBox="1"/>
          <p:nvPr>
            <p:ph idx="1" type="body"/>
          </p:nvPr>
        </p:nvSpPr>
        <p:spPr>
          <a:xfrm>
            <a:off x="709614" y="4862514"/>
            <a:ext cx="5680200" cy="4605300"/>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415" name="Google Shape;415;g13a9457a79d_0_12:notes"/>
          <p:cNvSpPr txBox="1"/>
          <p:nvPr>
            <p:ph idx="12" type="sldNum"/>
          </p:nvPr>
        </p:nvSpPr>
        <p:spPr>
          <a:xfrm>
            <a:off x="4021139" y="9720264"/>
            <a:ext cx="3076500" cy="512700"/>
          </a:xfrm>
          <a:prstGeom prst="rect">
            <a:avLst/>
          </a:prstGeom>
        </p:spPr>
        <p:txBody>
          <a:bodyPr anchorCtr="0" anchor="b" bIns="45725" lIns="91475" spcFirstLastPara="1" rIns="91475" wrap="square" tIns="457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3a9457a79d_0_17: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3a9457a79d_0_17:notes"/>
          <p:cNvSpPr txBox="1"/>
          <p:nvPr>
            <p:ph idx="1" type="body"/>
          </p:nvPr>
        </p:nvSpPr>
        <p:spPr>
          <a:xfrm>
            <a:off x="709614" y="4862514"/>
            <a:ext cx="5680200" cy="4605300"/>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421" name="Google Shape;421;g13a9457a79d_0_17:notes"/>
          <p:cNvSpPr txBox="1"/>
          <p:nvPr>
            <p:ph idx="12" type="sldNum"/>
          </p:nvPr>
        </p:nvSpPr>
        <p:spPr>
          <a:xfrm>
            <a:off x="4021139" y="9720264"/>
            <a:ext cx="3076500" cy="512700"/>
          </a:xfrm>
          <a:prstGeom prst="rect">
            <a:avLst/>
          </a:prstGeom>
        </p:spPr>
        <p:txBody>
          <a:bodyPr anchorCtr="0" anchor="b" bIns="45725" lIns="91475" spcFirstLastPara="1" rIns="91475" wrap="square" tIns="457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32: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426" name="Google Shape;426;p3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33: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432" name="Google Shape;432;p3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2022993390_0_6: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2022993390_0_6:notes"/>
          <p:cNvSpPr txBox="1"/>
          <p:nvPr>
            <p:ph idx="1" type="body"/>
          </p:nvPr>
        </p:nvSpPr>
        <p:spPr>
          <a:xfrm>
            <a:off x="709614" y="4862514"/>
            <a:ext cx="5680200" cy="4605300"/>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23" name="Google Shape;223;g12022993390_0_6:notes"/>
          <p:cNvSpPr txBox="1"/>
          <p:nvPr>
            <p:ph idx="12" type="sldNum"/>
          </p:nvPr>
        </p:nvSpPr>
        <p:spPr>
          <a:xfrm>
            <a:off x="4021139" y="9720264"/>
            <a:ext cx="3076500" cy="512700"/>
          </a:xfrm>
          <a:prstGeom prst="rect">
            <a:avLst/>
          </a:prstGeom>
        </p:spPr>
        <p:txBody>
          <a:bodyPr anchorCtr="0" anchor="b" bIns="45725" lIns="91475" spcFirstLastPara="1" rIns="91475" wrap="square" tIns="457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34: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438" name="Google Shape;438;p3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35: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444" name="Google Shape;444;p3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36: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450" name="Google Shape;450;p3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37: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456" name="Google Shape;456;p3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38: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462" name="Google Shape;462;p38: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39: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468" name="Google Shape;468;p39: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40: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474" name="Google Shape;474;p40: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41: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480" name="Google Shape;480;p4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42: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486" name="Google Shape;486;p4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13a9457a79d_0_0: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13a9457a79d_0_0:notes"/>
          <p:cNvSpPr txBox="1"/>
          <p:nvPr>
            <p:ph idx="1" type="body"/>
          </p:nvPr>
        </p:nvSpPr>
        <p:spPr>
          <a:xfrm>
            <a:off x="709614" y="4862514"/>
            <a:ext cx="5680200" cy="4605300"/>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493" name="Google Shape;493;g13a9457a79d_0_0:notes"/>
          <p:cNvSpPr txBox="1"/>
          <p:nvPr>
            <p:ph idx="12" type="sldNum"/>
          </p:nvPr>
        </p:nvSpPr>
        <p:spPr>
          <a:xfrm>
            <a:off x="4021139" y="9720264"/>
            <a:ext cx="3076500" cy="512700"/>
          </a:xfrm>
          <a:prstGeom prst="rect">
            <a:avLst/>
          </a:prstGeom>
        </p:spPr>
        <p:txBody>
          <a:bodyPr anchorCtr="0" anchor="b" bIns="45725" lIns="91475" spcFirstLastPara="1" rIns="91475" wrap="square" tIns="457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2022993390_0_14: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2022993390_0_14:notes"/>
          <p:cNvSpPr txBox="1"/>
          <p:nvPr>
            <p:ph idx="1" type="body"/>
          </p:nvPr>
        </p:nvSpPr>
        <p:spPr>
          <a:xfrm>
            <a:off x="709614" y="4862514"/>
            <a:ext cx="5680200" cy="4605300"/>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30" name="Google Shape;230;g12022993390_0_14:notes"/>
          <p:cNvSpPr txBox="1"/>
          <p:nvPr>
            <p:ph idx="12" type="sldNum"/>
          </p:nvPr>
        </p:nvSpPr>
        <p:spPr>
          <a:xfrm>
            <a:off x="4021139" y="9720264"/>
            <a:ext cx="3076500" cy="512700"/>
          </a:xfrm>
          <a:prstGeom prst="rect">
            <a:avLst/>
          </a:prstGeom>
        </p:spPr>
        <p:txBody>
          <a:bodyPr anchorCtr="0" anchor="b" bIns="45725" lIns="91475" spcFirstLastPara="1" rIns="91475" wrap="square" tIns="457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13a9457a79d_0_6: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13a9457a79d_0_6:notes"/>
          <p:cNvSpPr txBox="1"/>
          <p:nvPr>
            <p:ph idx="1" type="body"/>
          </p:nvPr>
        </p:nvSpPr>
        <p:spPr>
          <a:xfrm>
            <a:off x="709614" y="4862514"/>
            <a:ext cx="5680200" cy="4605300"/>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500" name="Google Shape;500;g13a9457a79d_0_6:notes"/>
          <p:cNvSpPr txBox="1"/>
          <p:nvPr>
            <p:ph idx="12" type="sldNum"/>
          </p:nvPr>
        </p:nvSpPr>
        <p:spPr>
          <a:xfrm>
            <a:off x="4021139" y="9720264"/>
            <a:ext cx="3076500" cy="512700"/>
          </a:xfrm>
          <a:prstGeom prst="rect">
            <a:avLst/>
          </a:prstGeom>
        </p:spPr>
        <p:txBody>
          <a:bodyPr anchorCtr="0" anchor="b" bIns="45725" lIns="91475" spcFirstLastPara="1" rIns="91475" wrap="square" tIns="457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235" name="Google Shape;235;p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3: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241" name="Google Shape;241;p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4: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247" name="Google Shape;247;p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5: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253" name="Google Shape;253;p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pic>
        <p:nvPicPr>
          <p:cNvPr descr="HD-ShadowLong.png" id="17" name="Google Shape;17;p44"/>
          <p:cNvPicPr preferRelativeResize="0"/>
          <p:nvPr/>
        </p:nvPicPr>
        <p:blipFill rotWithShape="1">
          <a:blip r:embed="rId2">
            <a:alphaModFix/>
          </a:blip>
          <a:srcRect b="0" l="0" r="0" t="0"/>
          <a:stretch/>
        </p:blipFill>
        <p:spPr>
          <a:xfrm>
            <a:off x="1" y="4242851"/>
            <a:ext cx="8968084" cy="275942"/>
          </a:xfrm>
          <a:prstGeom prst="rect">
            <a:avLst/>
          </a:prstGeom>
          <a:noFill/>
          <a:ln>
            <a:noFill/>
          </a:ln>
        </p:spPr>
      </p:pic>
      <p:pic>
        <p:nvPicPr>
          <p:cNvPr descr="HD-ShadowShort.png" id="18" name="Google Shape;18;p44"/>
          <p:cNvPicPr preferRelativeResize="0"/>
          <p:nvPr/>
        </p:nvPicPr>
        <p:blipFill rotWithShape="1">
          <a:blip r:embed="rId3">
            <a:alphaModFix/>
          </a:blip>
          <a:srcRect b="0" l="0" r="0" t="0"/>
          <a:stretch/>
        </p:blipFill>
        <p:spPr>
          <a:xfrm>
            <a:off x="9111716" y="4243845"/>
            <a:ext cx="3077108" cy="276940"/>
          </a:xfrm>
          <a:prstGeom prst="rect">
            <a:avLst/>
          </a:prstGeom>
          <a:noFill/>
          <a:ln>
            <a:noFill/>
          </a:ln>
        </p:spPr>
      </p:pic>
      <p:sp>
        <p:nvSpPr>
          <p:cNvPr id="19" name="Google Shape;19;p44"/>
          <p:cNvSpPr/>
          <p:nvPr/>
        </p:nvSpPr>
        <p:spPr>
          <a:xfrm>
            <a:off x="0" y="2590078"/>
            <a:ext cx="8968085" cy="1660332"/>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44"/>
          <p:cNvSpPr/>
          <p:nvPr/>
        </p:nvSpPr>
        <p:spPr>
          <a:xfrm>
            <a:off x="9111715" y="2590078"/>
            <a:ext cx="3077109" cy="1660332"/>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44"/>
          <p:cNvSpPr txBox="1"/>
          <p:nvPr>
            <p:ph type="ctrTitle"/>
          </p:nvPr>
        </p:nvSpPr>
        <p:spPr>
          <a:xfrm>
            <a:off x="680322" y="2733709"/>
            <a:ext cx="8144134" cy="1373070"/>
          </a:xfrm>
          <a:prstGeom prst="rect">
            <a:avLst/>
          </a:prstGeom>
          <a:noFill/>
          <a:ln>
            <a:noFill/>
          </a:ln>
        </p:spPr>
        <p:txBody>
          <a:bodyPr anchorCtr="0" anchor="b" bIns="45700" lIns="91425" spcFirstLastPara="1" rIns="91425" wrap="square" tIns="45700">
            <a:noAutofit/>
          </a:bodyPr>
          <a:lstStyle>
            <a:lvl1pPr lvl="0" algn="r">
              <a:lnSpc>
                <a:spcPct val="90000"/>
              </a:lnSpc>
              <a:spcBef>
                <a:spcPts val="0"/>
              </a:spcBef>
              <a:spcAft>
                <a:spcPts val="0"/>
              </a:spcAft>
              <a:buClr>
                <a:schemeClr val="lt1"/>
              </a:buClr>
              <a:buSzPts val="5400"/>
              <a:buFont typeface="Trebuchet MS"/>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44"/>
          <p:cNvSpPr txBox="1"/>
          <p:nvPr>
            <p:ph idx="1" type="subTitle"/>
          </p:nvPr>
        </p:nvSpPr>
        <p:spPr>
          <a:xfrm>
            <a:off x="680322" y="4394039"/>
            <a:ext cx="8144134" cy="1117687"/>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3" name="Google Shape;23;p4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4"/>
          <p:cNvSpPr txBox="1"/>
          <p:nvPr>
            <p:ph idx="12" type="sldNum"/>
          </p:nvPr>
        </p:nvSpPr>
        <p:spPr>
          <a:xfrm>
            <a:off x="9255346" y="2750337"/>
            <a:ext cx="1171888" cy="1356442"/>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07" name="Shape 107"/>
        <p:cNvGrpSpPr/>
        <p:nvPr/>
      </p:nvGrpSpPr>
      <p:grpSpPr>
        <a:xfrm>
          <a:off x="0" y="0"/>
          <a:ext cx="0" cy="0"/>
          <a:chOff x="0" y="0"/>
          <a:chExt cx="0" cy="0"/>
        </a:xfrm>
      </p:grpSpPr>
      <p:pic>
        <p:nvPicPr>
          <p:cNvPr descr="HD-ShadowLong.png" id="108" name="Google Shape;108;p53"/>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09" name="Google Shape;109;p53"/>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10" name="Google Shape;110;p53"/>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53"/>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53"/>
          <p:cNvSpPr txBox="1"/>
          <p:nvPr>
            <p:ph type="title"/>
          </p:nvPr>
        </p:nvSpPr>
        <p:spPr>
          <a:xfrm>
            <a:off x="680322" y="4711616"/>
            <a:ext cx="9613859" cy="45305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Trebuchet MS"/>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53"/>
          <p:cNvSpPr/>
          <p:nvPr>
            <p:ph idx="2" type="pic"/>
          </p:nvPr>
        </p:nvSpPr>
        <p:spPr>
          <a:xfrm>
            <a:off x="680322" y="609597"/>
            <a:ext cx="9613859" cy="3589575"/>
          </a:xfrm>
          <a:prstGeom prst="rect">
            <a:avLst/>
          </a:prstGeom>
          <a:noFill/>
          <a:ln>
            <a:noFill/>
          </a:ln>
          <a:effectLst>
            <a:outerShdw blurRad="76200" rotWithShape="0" algn="tl" dir="5040000" dist="63500">
              <a:srgbClr val="000000">
                <a:alpha val="40000"/>
              </a:srgbClr>
            </a:outerShdw>
          </a:effectLst>
        </p:spPr>
      </p:sp>
      <p:sp>
        <p:nvSpPr>
          <p:cNvPr id="114" name="Google Shape;114;p53"/>
          <p:cNvSpPr txBox="1"/>
          <p:nvPr>
            <p:ph idx="1" type="body"/>
          </p:nvPr>
        </p:nvSpPr>
        <p:spPr>
          <a:xfrm>
            <a:off x="680319" y="5169583"/>
            <a:ext cx="9613862" cy="62297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15" name="Google Shape;115;p5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5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53"/>
          <p:cNvSpPr txBox="1"/>
          <p:nvPr>
            <p:ph idx="12" type="sldNum"/>
          </p:nvPr>
        </p:nvSpPr>
        <p:spPr>
          <a:xfrm>
            <a:off x="10729455" y="4711309"/>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18" name="Shape 118"/>
        <p:cNvGrpSpPr/>
        <p:nvPr/>
      </p:nvGrpSpPr>
      <p:grpSpPr>
        <a:xfrm>
          <a:off x="0" y="0"/>
          <a:ext cx="0" cy="0"/>
          <a:chOff x="0" y="0"/>
          <a:chExt cx="0" cy="0"/>
        </a:xfrm>
      </p:grpSpPr>
      <p:pic>
        <p:nvPicPr>
          <p:cNvPr descr="HD-ShadowLong.png" id="119" name="Google Shape;119;p54"/>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20" name="Google Shape;120;p54"/>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21" name="Google Shape;121;p54"/>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54"/>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54"/>
          <p:cNvSpPr txBox="1"/>
          <p:nvPr>
            <p:ph type="title"/>
          </p:nvPr>
        </p:nvSpPr>
        <p:spPr>
          <a:xfrm>
            <a:off x="680322" y="609597"/>
            <a:ext cx="9613858" cy="35927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54"/>
          <p:cNvSpPr txBox="1"/>
          <p:nvPr>
            <p:ph idx="1"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25" name="Google Shape;125;p5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5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54"/>
          <p:cNvSpPr txBox="1"/>
          <p:nvPr>
            <p:ph idx="12" type="sldNum"/>
          </p:nvPr>
        </p:nvSpPr>
        <p:spPr>
          <a:xfrm>
            <a:off x="10729455" y="4711615"/>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28" name="Shape 128"/>
        <p:cNvGrpSpPr/>
        <p:nvPr/>
      </p:nvGrpSpPr>
      <p:grpSpPr>
        <a:xfrm>
          <a:off x="0" y="0"/>
          <a:ext cx="0" cy="0"/>
          <a:chOff x="0" y="0"/>
          <a:chExt cx="0" cy="0"/>
        </a:xfrm>
      </p:grpSpPr>
      <p:pic>
        <p:nvPicPr>
          <p:cNvPr descr="HD-ShadowLong.png" id="129" name="Google Shape;129;p55"/>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30" name="Google Shape;130;p55"/>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31" name="Google Shape;131;p55"/>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55"/>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55"/>
          <p:cNvSpPr txBox="1"/>
          <p:nvPr>
            <p:ph type="title"/>
          </p:nvPr>
        </p:nvSpPr>
        <p:spPr>
          <a:xfrm>
            <a:off x="1127856" y="609598"/>
            <a:ext cx="8718877" cy="30360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55"/>
          <p:cNvSpPr txBox="1"/>
          <p:nvPr>
            <p:ph idx="1" type="body"/>
          </p:nvPr>
        </p:nvSpPr>
        <p:spPr>
          <a:xfrm>
            <a:off x="1402288" y="3653379"/>
            <a:ext cx="815657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5" name="Google Shape;135;p55"/>
          <p:cNvSpPr txBox="1"/>
          <p:nvPr>
            <p:ph idx="2"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6" name="Google Shape;136;p55"/>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55"/>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55"/>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
        <p:nvSpPr>
          <p:cNvPr id="139" name="Google Shape;139;p55"/>
          <p:cNvSpPr txBox="1"/>
          <p:nvPr/>
        </p:nvSpPr>
        <p:spPr>
          <a:xfrm>
            <a:off x="583572" y="74811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7200"/>
              <a:buFont typeface="Trebuchet MS"/>
              <a:buNone/>
            </a:pPr>
            <a:r>
              <a:rPr b="0" i="0" lang="en-US" sz="7200" u="none" cap="none" strike="noStrike">
                <a:solidFill>
                  <a:schemeClr val="lt1"/>
                </a:solidFill>
                <a:latin typeface="Trebuchet MS"/>
                <a:ea typeface="Trebuchet MS"/>
                <a:cs typeface="Trebuchet MS"/>
                <a:sym typeface="Trebuchet MS"/>
              </a:rPr>
              <a:t>“</a:t>
            </a:r>
            <a:endParaRPr b="0" i="0" sz="7200" u="none" cap="none" strike="noStrike">
              <a:solidFill>
                <a:schemeClr val="lt1"/>
              </a:solidFill>
              <a:latin typeface="Trebuchet MS"/>
              <a:ea typeface="Trebuchet MS"/>
              <a:cs typeface="Trebuchet MS"/>
              <a:sym typeface="Trebuchet MS"/>
            </a:endParaRPr>
          </a:p>
        </p:txBody>
      </p:sp>
      <p:sp>
        <p:nvSpPr>
          <p:cNvPr id="140" name="Google Shape;140;p55"/>
          <p:cNvSpPr txBox="1"/>
          <p:nvPr/>
        </p:nvSpPr>
        <p:spPr>
          <a:xfrm>
            <a:off x="9662809" y="3033524"/>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7200"/>
              <a:buFont typeface="Trebuchet MS"/>
              <a:buNone/>
            </a:pPr>
            <a:r>
              <a:rPr b="0" i="0" lang="en-US" sz="7200" u="none" cap="none" strike="noStrike">
                <a:solidFill>
                  <a:schemeClr val="lt1"/>
                </a:solidFill>
                <a:latin typeface="Trebuchet MS"/>
                <a:ea typeface="Trebuchet MS"/>
                <a:cs typeface="Trebuchet MS"/>
                <a:sym typeface="Trebuchet MS"/>
              </a:rPr>
              <a:t>”</a:t>
            </a:r>
            <a:endParaRPr b="0" i="0" sz="7200" u="none" cap="none" strike="noStrike">
              <a:solidFill>
                <a:schemeClr val="lt1"/>
              </a:solidFill>
              <a:latin typeface="Trebuchet MS"/>
              <a:ea typeface="Trebuchet MS"/>
              <a:cs typeface="Trebuchet MS"/>
              <a:sym typeface="Trebuchet M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41" name="Shape 141"/>
        <p:cNvGrpSpPr/>
        <p:nvPr/>
      </p:nvGrpSpPr>
      <p:grpSpPr>
        <a:xfrm>
          <a:off x="0" y="0"/>
          <a:ext cx="0" cy="0"/>
          <a:chOff x="0" y="0"/>
          <a:chExt cx="0" cy="0"/>
        </a:xfrm>
      </p:grpSpPr>
      <p:pic>
        <p:nvPicPr>
          <p:cNvPr descr="HD-ShadowLong.png" id="142" name="Google Shape;142;p56"/>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43" name="Google Shape;143;p56"/>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44" name="Google Shape;144;p56"/>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56"/>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56"/>
          <p:cNvSpPr txBox="1"/>
          <p:nvPr>
            <p:ph type="title"/>
          </p:nvPr>
        </p:nvSpPr>
        <p:spPr>
          <a:xfrm>
            <a:off x="680319" y="4711615"/>
            <a:ext cx="9613862" cy="5885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56"/>
          <p:cNvSpPr txBox="1"/>
          <p:nvPr>
            <p:ph idx="1" type="body"/>
          </p:nvPr>
        </p:nvSpPr>
        <p:spPr>
          <a:xfrm>
            <a:off x="680320" y="5300149"/>
            <a:ext cx="9613862" cy="50225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48" name="Google Shape;148;p5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5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56"/>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51" name="Shape 151"/>
        <p:cNvGrpSpPr/>
        <p:nvPr/>
      </p:nvGrpSpPr>
      <p:grpSpPr>
        <a:xfrm>
          <a:off x="0" y="0"/>
          <a:ext cx="0" cy="0"/>
          <a:chOff x="0" y="0"/>
          <a:chExt cx="0" cy="0"/>
        </a:xfrm>
      </p:grpSpPr>
      <p:pic>
        <p:nvPicPr>
          <p:cNvPr descr="HD-ShadowLong.png" id="152" name="Google Shape;152;p57"/>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53" name="Google Shape;153;p57"/>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54" name="Google Shape;154;p57"/>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57"/>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57"/>
          <p:cNvSpPr txBox="1"/>
          <p:nvPr>
            <p:ph type="title"/>
          </p:nvPr>
        </p:nvSpPr>
        <p:spPr>
          <a:xfrm>
            <a:off x="669222" y="753228"/>
            <a:ext cx="96249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57"/>
          <p:cNvSpPr txBox="1"/>
          <p:nvPr>
            <p:ph idx="1" type="body"/>
          </p:nvPr>
        </p:nvSpPr>
        <p:spPr>
          <a:xfrm>
            <a:off x="660946" y="2336873"/>
            <a:ext cx="3070034"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8" name="Google Shape;158;p57"/>
          <p:cNvSpPr txBox="1"/>
          <p:nvPr>
            <p:ph idx="2" type="body"/>
          </p:nvPr>
        </p:nvSpPr>
        <p:spPr>
          <a:xfrm>
            <a:off x="680322" y="3022673"/>
            <a:ext cx="3049702"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9" name="Google Shape;159;p57"/>
          <p:cNvSpPr txBox="1"/>
          <p:nvPr>
            <p:ph idx="3" type="body"/>
          </p:nvPr>
        </p:nvSpPr>
        <p:spPr>
          <a:xfrm>
            <a:off x="3956025" y="233687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60" name="Google Shape;160;p57"/>
          <p:cNvSpPr txBox="1"/>
          <p:nvPr>
            <p:ph idx="4" type="body"/>
          </p:nvPr>
        </p:nvSpPr>
        <p:spPr>
          <a:xfrm>
            <a:off x="3945470" y="3022673"/>
            <a:ext cx="3063240"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61" name="Google Shape;161;p57"/>
          <p:cNvSpPr txBox="1"/>
          <p:nvPr>
            <p:ph idx="5" type="body"/>
          </p:nvPr>
        </p:nvSpPr>
        <p:spPr>
          <a:xfrm>
            <a:off x="7224156" y="2336873"/>
            <a:ext cx="307002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62" name="Google Shape;162;p57"/>
          <p:cNvSpPr txBox="1"/>
          <p:nvPr>
            <p:ph idx="6" type="body"/>
          </p:nvPr>
        </p:nvSpPr>
        <p:spPr>
          <a:xfrm>
            <a:off x="7224156" y="3022673"/>
            <a:ext cx="3070025"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63" name="Google Shape;163;p5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4" name="Google Shape;164;p5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57"/>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66" name="Shape 166"/>
        <p:cNvGrpSpPr/>
        <p:nvPr/>
      </p:nvGrpSpPr>
      <p:grpSpPr>
        <a:xfrm>
          <a:off x="0" y="0"/>
          <a:ext cx="0" cy="0"/>
          <a:chOff x="0" y="0"/>
          <a:chExt cx="0" cy="0"/>
        </a:xfrm>
      </p:grpSpPr>
      <p:pic>
        <p:nvPicPr>
          <p:cNvPr descr="HD-ShadowLong.png" id="167" name="Google Shape;167;p58"/>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68" name="Google Shape;168;p58"/>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69" name="Google Shape;169;p58"/>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58"/>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58"/>
          <p:cNvSpPr txBox="1"/>
          <p:nvPr>
            <p:ph type="title"/>
          </p:nvPr>
        </p:nvSpPr>
        <p:spPr>
          <a:xfrm>
            <a:off x="680322" y="753228"/>
            <a:ext cx="96138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2" name="Google Shape;172;p58"/>
          <p:cNvSpPr txBox="1"/>
          <p:nvPr>
            <p:ph idx="1" type="body"/>
          </p:nvPr>
        </p:nvSpPr>
        <p:spPr>
          <a:xfrm>
            <a:off x="680318" y="4297503"/>
            <a:ext cx="30497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3" name="Google Shape;173;p58"/>
          <p:cNvSpPr/>
          <p:nvPr>
            <p:ph idx="2" type="pic"/>
          </p:nvPr>
        </p:nvSpPr>
        <p:spPr>
          <a:xfrm>
            <a:off x="680318" y="2336873"/>
            <a:ext cx="3049705" cy="1524000"/>
          </a:xfrm>
          <a:prstGeom prst="roundRect">
            <a:avLst>
              <a:gd fmla="val 0" name="adj"/>
            </a:avLst>
          </a:prstGeom>
          <a:noFill/>
          <a:ln>
            <a:noFill/>
          </a:ln>
          <a:effectLst>
            <a:outerShdw blurRad="50800" rotWithShape="0" algn="tl" dir="5400000" dist="50800">
              <a:srgbClr val="000000">
                <a:alpha val="41960"/>
              </a:srgbClr>
            </a:outerShdw>
          </a:effectLst>
        </p:spPr>
      </p:sp>
      <p:sp>
        <p:nvSpPr>
          <p:cNvPr id="174" name="Google Shape;174;p58"/>
          <p:cNvSpPr txBox="1"/>
          <p:nvPr>
            <p:ph idx="3" type="body"/>
          </p:nvPr>
        </p:nvSpPr>
        <p:spPr>
          <a:xfrm>
            <a:off x="680318" y="4873765"/>
            <a:ext cx="3049705"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5" name="Google Shape;175;p58"/>
          <p:cNvSpPr txBox="1"/>
          <p:nvPr>
            <p:ph idx="4" type="body"/>
          </p:nvPr>
        </p:nvSpPr>
        <p:spPr>
          <a:xfrm>
            <a:off x="3945471" y="429750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6" name="Google Shape;176;p58"/>
          <p:cNvSpPr/>
          <p:nvPr>
            <p:ph idx="5" type="pic"/>
          </p:nvPr>
        </p:nvSpPr>
        <p:spPr>
          <a:xfrm>
            <a:off x="3945470" y="2336873"/>
            <a:ext cx="3063240" cy="1524000"/>
          </a:xfrm>
          <a:prstGeom prst="roundRect">
            <a:avLst>
              <a:gd fmla="val 0" name="adj"/>
            </a:avLst>
          </a:prstGeom>
          <a:noFill/>
          <a:ln>
            <a:noFill/>
          </a:ln>
          <a:effectLst>
            <a:outerShdw blurRad="50800" rotWithShape="0" algn="tl" dir="5400000" dist="50800">
              <a:srgbClr val="000000">
                <a:alpha val="41960"/>
              </a:srgbClr>
            </a:outerShdw>
          </a:effectLst>
        </p:spPr>
      </p:sp>
      <p:sp>
        <p:nvSpPr>
          <p:cNvPr id="177" name="Google Shape;177;p58"/>
          <p:cNvSpPr txBox="1"/>
          <p:nvPr>
            <p:ph idx="6" type="body"/>
          </p:nvPr>
        </p:nvSpPr>
        <p:spPr>
          <a:xfrm>
            <a:off x="3944117" y="4873764"/>
            <a:ext cx="3067297"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8" name="Google Shape;178;p58"/>
          <p:cNvSpPr txBox="1"/>
          <p:nvPr>
            <p:ph idx="7" type="body"/>
          </p:nvPr>
        </p:nvSpPr>
        <p:spPr>
          <a:xfrm>
            <a:off x="7230678" y="4297503"/>
            <a:ext cx="30635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9" name="Google Shape;179;p58"/>
          <p:cNvSpPr/>
          <p:nvPr>
            <p:ph idx="8" type="pic"/>
          </p:nvPr>
        </p:nvSpPr>
        <p:spPr>
          <a:xfrm>
            <a:off x="7230677" y="2336873"/>
            <a:ext cx="3063505" cy="1524000"/>
          </a:xfrm>
          <a:prstGeom prst="roundRect">
            <a:avLst>
              <a:gd fmla="val 0" name="adj"/>
            </a:avLst>
          </a:prstGeom>
          <a:noFill/>
          <a:ln>
            <a:noFill/>
          </a:ln>
          <a:effectLst>
            <a:outerShdw blurRad="50800" rotWithShape="0" algn="tl" dir="5400000" dist="50800">
              <a:srgbClr val="000000">
                <a:alpha val="41960"/>
              </a:srgbClr>
            </a:outerShdw>
          </a:effectLst>
        </p:spPr>
      </p:sp>
      <p:sp>
        <p:nvSpPr>
          <p:cNvPr id="180" name="Google Shape;180;p58"/>
          <p:cNvSpPr txBox="1"/>
          <p:nvPr>
            <p:ph idx="9" type="body"/>
          </p:nvPr>
        </p:nvSpPr>
        <p:spPr>
          <a:xfrm>
            <a:off x="7230553" y="4873762"/>
            <a:ext cx="3067563"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81" name="Google Shape;181;p58"/>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2" name="Google Shape;182;p58"/>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3" name="Google Shape;183;p58"/>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84" name="Shape 184"/>
        <p:cNvGrpSpPr/>
        <p:nvPr/>
      </p:nvGrpSpPr>
      <p:grpSpPr>
        <a:xfrm>
          <a:off x="0" y="0"/>
          <a:ext cx="0" cy="0"/>
          <a:chOff x="0" y="0"/>
          <a:chExt cx="0" cy="0"/>
        </a:xfrm>
      </p:grpSpPr>
      <p:pic>
        <p:nvPicPr>
          <p:cNvPr descr="HD-ShadowLong.png" id="185" name="Google Shape;185;p59"/>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86" name="Google Shape;186;p59"/>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87" name="Google Shape;187;p59"/>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59"/>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59"/>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0" name="Google Shape;190;p59"/>
          <p:cNvSpPr txBox="1"/>
          <p:nvPr>
            <p:ph idx="1" type="body"/>
          </p:nvPr>
        </p:nvSpPr>
        <p:spPr>
          <a:xfrm rot="5400000">
            <a:off x="3687593" y="-670399"/>
            <a:ext cx="3599316" cy="961386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1" name="Google Shape;191;p59"/>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2" name="Google Shape;192;p59"/>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3" name="Google Shape;193;p59"/>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4" name="Shape 194"/>
        <p:cNvGrpSpPr/>
        <p:nvPr/>
      </p:nvGrpSpPr>
      <p:grpSpPr>
        <a:xfrm>
          <a:off x="0" y="0"/>
          <a:ext cx="0" cy="0"/>
          <a:chOff x="0" y="0"/>
          <a:chExt cx="0" cy="0"/>
        </a:xfrm>
      </p:grpSpPr>
      <p:sp>
        <p:nvSpPr>
          <p:cNvPr id="195" name="Google Shape;195;p60"/>
          <p:cNvSpPr/>
          <p:nvPr/>
        </p:nvSpPr>
        <p:spPr>
          <a:xfrm rot="5400000">
            <a:off x="8116207" y="1869395"/>
            <a:ext cx="5106988"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60"/>
          <p:cNvSpPr/>
          <p:nvPr/>
        </p:nvSpPr>
        <p:spPr>
          <a:xfrm rot="5400000">
            <a:off x="9868202" y="5372403"/>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60"/>
          <p:cNvSpPr txBox="1"/>
          <p:nvPr>
            <p:ph type="title"/>
          </p:nvPr>
        </p:nvSpPr>
        <p:spPr>
          <a:xfrm rot="5400000">
            <a:off x="8489252" y="2249576"/>
            <a:ext cx="4353760" cy="1073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8" name="Google Shape;198;p60"/>
          <p:cNvSpPr txBox="1"/>
          <p:nvPr>
            <p:ph idx="1" type="body"/>
          </p:nvPr>
        </p:nvSpPr>
        <p:spPr>
          <a:xfrm rot="5400000">
            <a:off x="2452029" y="-1162110"/>
            <a:ext cx="5326589" cy="88700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9" name="Google Shape;199;p60"/>
          <p:cNvSpPr txBox="1"/>
          <p:nvPr>
            <p:ph idx="10" type="dt"/>
          </p:nvPr>
        </p:nvSpPr>
        <p:spPr>
          <a:xfrm>
            <a:off x="6807126"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0" name="Google Shape;200;p60"/>
          <p:cNvSpPr txBox="1"/>
          <p:nvPr>
            <p:ph idx="11" type="ftr"/>
          </p:nvPr>
        </p:nvSpPr>
        <p:spPr>
          <a:xfrm>
            <a:off x="680321" y="5936188"/>
            <a:ext cx="612680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1" name="Google Shape;201;p60"/>
          <p:cNvSpPr txBox="1"/>
          <p:nvPr>
            <p:ph idx="12" type="sldNum"/>
          </p:nvPr>
        </p:nvSpPr>
        <p:spPr>
          <a:xfrm>
            <a:off x="10097550" y="5398633"/>
            <a:ext cx="1154151" cy="1090789"/>
          </a:xfrm>
          <a:prstGeom prst="rect">
            <a:avLst/>
          </a:prstGeom>
          <a:noFill/>
          <a:ln>
            <a:noFill/>
          </a:ln>
        </p:spPr>
        <p:txBody>
          <a:bodyPr anchorCtr="0" anchor="t" bIns="45700" lIns="91425" spcFirstLastPara="1" rIns="91425" wrap="square" tIns="45700">
            <a:noAutofit/>
          </a:bodyPr>
          <a:lstStyle>
            <a:lvl1pPr indent="0" lvl="0" marL="0" marR="0" algn="ctr">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ctr">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ctr">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ctr">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ctr">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ctr">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ctr">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ctr">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ctr">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pic>
        <p:nvPicPr>
          <p:cNvPr descr="HD-ShadowLong.png" id="27" name="Google Shape;27;p45"/>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28" name="Google Shape;28;p45"/>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29" name="Google Shape;29;p45"/>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5"/>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5"/>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5"/>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3" name="Google Shape;33;p45"/>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5"/>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5"/>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pic>
        <p:nvPicPr>
          <p:cNvPr descr="HD-ShadowLong.png" id="37" name="Google Shape;37;p46"/>
          <p:cNvPicPr preferRelativeResize="0"/>
          <p:nvPr/>
        </p:nvPicPr>
        <p:blipFill rotWithShape="1">
          <a:blip r:embed="rId2">
            <a:alphaModFix/>
          </a:blip>
          <a:srcRect b="0" l="0" r="0" t="0"/>
          <a:stretch/>
        </p:blipFill>
        <p:spPr>
          <a:xfrm>
            <a:off x="-1" y="4086907"/>
            <a:ext cx="10437812" cy="321164"/>
          </a:xfrm>
          <a:prstGeom prst="rect">
            <a:avLst/>
          </a:prstGeom>
          <a:noFill/>
          <a:ln>
            <a:noFill/>
          </a:ln>
        </p:spPr>
      </p:pic>
      <p:pic>
        <p:nvPicPr>
          <p:cNvPr descr="HD-ShadowShort.png" id="38" name="Google Shape;38;p46"/>
          <p:cNvPicPr preferRelativeResize="0"/>
          <p:nvPr/>
        </p:nvPicPr>
        <p:blipFill rotWithShape="1">
          <a:blip r:embed="rId3">
            <a:alphaModFix/>
          </a:blip>
          <a:srcRect b="0" l="0" r="0" t="0"/>
          <a:stretch/>
        </p:blipFill>
        <p:spPr>
          <a:xfrm>
            <a:off x="10585824" y="4087901"/>
            <a:ext cx="1602997" cy="144270"/>
          </a:xfrm>
          <a:prstGeom prst="rect">
            <a:avLst/>
          </a:prstGeom>
          <a:noFill/>
          <a:ln>
            <a:noFill/>
          </a:ln>
        </p:spPr>
      </p:pic>
      <p:sp>
        <p:nvSpPr>
          <p:cNvPr id="39" name="Google Shape;39;p46"/>
          <p:cNvSpPr/>
          <p:nvPr/>
        </p:nvSpPr>
        <p:spPr>
          <a:xfrm>
            <a:off x="-2" y="2726267"/>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6"/>
          <p:cNvSpPr/>
          <p:nvPr/>
        </p:nvSpPr>
        <p:spPr>
          <a:xfrm>
            <a:off x="10585825" y="2726267"/>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6"/>
          <p:cNvSpPr txBox="1"/>
          <p:nvPr>
            <p:ph type="title"/>
          </p:nvPr>
        </p:nvSpPr>
        <p:spPr>
          <a:xfrm>
            <a:off x="680322" y="2869895"/>
            <a:ext cx="9613860" cy="109078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6"/>
          <p:cNvSpPr txBox="1"/>
          <p:nvPr>
            <p:ph idx="1" type="body"/>
          </p:nvPr>
        </p:nvSpPr>
        <p:spPr>
          <a:xfrm>
            <a:off x="680322" y="4232171"/>
            <a:ext cx="9613860" cy="1704017"/>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000"/>
              <a:buNone/>
              <a:defRPr sz="20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43" name="Google Shape;43;p4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4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46"/>
          <p:cNvSpPr txBox="1"/>
          <p:nvPr>
            <p:ph idx="12" type="sldNum"/>
          </p:nvPr>
        </p:nvSpPr>
        <p:spPr>
          <a:xfrm>
            <a:off x="10729455" y="2869895"/>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6" name="Shape 46"/>
        <p:cNvGrpSpPr/>
        <p:nvPr/>
      </p:nvGrpSpPr>
      <p:grpSpPr>
        <a:xfrm>
          <a:off x="0" y="0"/>
          <a:ext cx="0" cy="0"/>
          <a:chOff x="0" y="0"/>
          <a:chExt cx="0" cy="0"/>
        </a:xfrm>
      </p:grpSpPr>
      <p:pic>
        <p:nvPicPr>
          <p:cNvPr descr="HD-ShadowLong.png" id="47" name="Google Shape;47;p47"/>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48" name="Google Shape;48;p47"/>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49" name="Google Shape;49;p47"/>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47"/>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47"/>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7"/>
          <p:cNvSpPr txBox="1"/>
          <p:nvPr>
            <p:ph idx="1" type="body"/>
          </p:nvPr>
        </p:nvSpPr>
        <p:spPr>
          <a:xfrm>
            <a:off x="680320" y="2336873"/>
            <a:ext cx="46983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3" name="Google Shape;53;p47"/>
          <p:cNvSpPr txBox="1"/>
          <p:nvPr>
            <p:ph idx="2" type="body"/>
          </p:nvPr>
        </p:nvSpPr>
        <p:spPr>
          <a:xfrm>
            <a:off x="5594123" y="2336873"/>
            <a:ext cx="47000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4" name="Google Shape;54;p4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4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7"/>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7" name="Shape 57"/>
        <p:cNvGrpSpPr/>
        <p:nvPr/>
      </p:nvGrpSpPr>
      <p:grpSpPr>
        <a:xfrm>
          <a:off x="0" y="0"/>
          <a:ext cx="0" cy="0"/>
          <a:chOff x="0" y="0"/>
          <a:chExt cx="0" cy="0"/>
        </a:xfrm>
      </p:grpSpPr>
      <p:pic>
        <p:nvPicPr>
          <p:cNvPr descr="HD-ShadowLong.png" id="58" name="Google Shape;58;p48"/>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59" name="Google Shape;59;p48"/>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60" name="Google Shape;60;p48"/>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8"/>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48"/>
          <p:cNvSpPr txBox="1"/>
          <p:nvPr>
            <p:ph type="title"/>
          </p:nvPr>
        </p:nvSpPr>
        <p:spPr>
          <a:xfrm>
            <a:off x="680319" y="753229"/>
            <a:ext cx="9613863" cy="108093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8"/>
          <p:cNvSpPr txBox="1"/>
          <p:nvPr>
            <p:ph idx="1" type="body"/>
          </p:nvPr>
        </p:nvSpPr>
        <p:spPr>
          <a:xfrm>
            <a:off x="906350" y="2336873"/>
            <a:ext cx="4472327" cy="69313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4" name="Google Shape;64;p48"/>
          <p:cNvSpPr txBox="1"/>
          <p:nvPr>
            <p:ph idx="2" type="body"/>
          </p:nvPr>
        </p:nvSpPr>
        <p:spPr>
          <a:xfrm>
            <a:off x="680322" y="3030008"/>
            <a:ext cx="4698355"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5" name="Google Shape;65;p48"/>
          <p:cNvSpPr txBox="1"/>
          <p:nvPr>
            <p:ph idx="3" type="body"/>
          </p:nvPr>
        </p:nvSpPr>
        <p:spPr>
          <a:xfrm>
            <a:off x="5820154" y="2336873"/>
            <a:ext cx="4474028" cy="69207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6" name="Google Shape;66;p48"/>
          <p:cNvSpPr txBox="1"/>
          <p:nvPr>
            <p:ph idx="4" type="body"/>
          </p:nvPr>
        </p:nvSpPr>
        <p:spPr>
          <a:xfrm>
            <a:off x="5594123" y="3030008"/>
            <a:ext cx="4700059"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7" name="Google Shape;67;p48"/>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48"/>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48"/>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pic>
        <p:nvPicPr>
          <p:cNvPr descr="HD-ShadowLong.png" id="71" name="Google Shape;71;p49"/>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72" name="Google Shape;72;p49"/>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73" name="Google Shape;73;p49"/>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9"/>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49"/>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9"/>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9"/>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49"/>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pic>
        <p:nvPicPr>
          <p:cNvPr descr="HD-ShadowShort.png" id="80" name="Google Shape;80;p50"/>
          <p:cNvPicPr preferRelativeResize="0"/>
          <p:nvPr/>
        </p:nvPicPr>
        <p:blipFill rotWithShape="1">
          <a:blip r:embed="rId2">
            <a:alphaModFix/>
          </a:blip>
          <a:srcRect b="0" l="0" r="0" t="0"/>
          <a:stretch/>
        </p:blipFill>
        <p:spPr>
          <a:xfrm>
            <a:off x="10585826" y="1971234"/>
            <a:ext cx="1602997" cy="144270"/>
          </a:xfrm>
          <a:prstGeom prst="rect">
            <a:avLst/>
          </a:prstGeom>
          <a:noFill/>
          <a:ln>
            <a:noFill/>
          </a:ln>
        </p:spPr>
      </p:pic>
      <p:sp>
        <p:nvSpPr>
          <p:cNvPr id="81" name="Google Shape;81;p50"/>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50"/>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50"/>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50"/>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5" name="Shape 85"/>
        <p:cNvGrpSpPr/>
        <p:nvPr/>
      </p:nvGrpSpPr>
      <p:grpSpPr>
        <a:xfrm>
          <a:off x="0" y="0"/>
          <a:ext cx="0" cy="0"/>
          <a:chOff x="0" y="0"/>
          <a:chExt cx="0" cy="0"/>
        </a:xfrm>
      </p:grpSpPr>
      <p:pic>
        <p:nvPicPr>
          <p:cNvPr descr="HD-ShadowLong.png" id="86" name="Google Shape;86;p51"/>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87" name="Google Shape;87;p51"/>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88" name="Google Shape;88;p51"/>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51"/>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51"/>
          <p:cNvSpPr txBox="1"/>
          <p:nvPr>
            <p:ph type="title"/>
          </p:nvPr>
        </p:nvSpPr>
        <p:spPr>
          <a:xfrm>
            <a:off x="680321" y="753227"/>
            <a:ext cx="9613859" cy="10809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51"/>
          <p:cNvSpPr txBox="1"/>
          <p:nvPr>
            <p:ph idx="1" type="body"/>
          </p:nvPr>
        </p:nvSpPr>
        <p:spPr>
          <a:xfrm>
            <a:off x="4685846" y="2336873"/>
            <a:ext cx="5608336" cy="35993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2" name="Google Shape;92;p51"/>
          <p:cNvSpPr txBox="1"/>
          <p:nvPr>
            <p:ph idx="2" type="body"/>
          </p:nvPr>
        </p:nvSpPr>
        <p:spPr>
          <a:xfrm>
            <a:off x="680322" y="2336872"/>
            <a:ext cx="3790078" cy="359931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3" name="Google Shape;93;p5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5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51"/>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6" name="Shape 96"/>
        <p:cNvGrpSpPr/>
        <p:nvPr/>
      </p:nvGrpSpPr>
      <p:grpSpPr>
        <a:xfrm>
          <a:off x="0" y="0"/>
          <a:ext cx="0" cy="0"/>
          <a:chOff x="0" y="0"/>
          <a:chExt cx="0" cy="0"/>
        </a:xfrm>
      </p:grpSpPr>
      <p:pic>
        <p:nvPicPr>
          <p:cNvPr descr="HD-ShadowLong.png" id="97" name="Google Shape;97;p52"/>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98" name="Google Shape;98;p52"/>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99" name="Google Shape;99;p52"/>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52"/>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52"/>
          <p:cNvSpPr txBox="1"/>
          <p:nvPr>
            <p:ph type="title"/>
          </p:nvPr>
        </p:nvSpPr>
        <p:spPr>
          <a:xfrm>
            <a:off x="680323" y="753228"/>
            <a:ext cx="9613857"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52"/>
          <p:cNvSpPr/>
          <p:nvPr>
            <p:ph idx="2" type="pic"/>
          </p:nvPr>
        </p:nvSpPr>
        <p:spPr>
          <a:xfrm>
            <a:off x="4868333" y="2336874"/>
            <a:ext cx="5425849" cy="3599312"/>
          </a:xfrm>
          <a:prstGeom prst="rect">
            <a:avLst/>
          </a:prstGeom>
          <a:noFill/>
          <a:ln>
            <a:noFill/>
          </a:ln>
          <a:effectLst>
            <a:outerShdw blurRad="76200" rotWithShape="0" algn="tl" dir="5040000" dist="63500">
              <a:srgbClr val="000000">
                <a:alpha val="40000"/>
              </a:srgbClr>
            </a:outerShdw>
          </a:effectLst>
        </p:spPr>
      </p:sp>
      <p:sp>
        <p:nvSpPr>
          <p:cNvPr id="103" name="Google Shape;103;p52"/>
          <p:cNvSpPr txBox="1"/>
          <p:nvPr>
            <p:ph idx="1" type="body"/>
          </p:nvPr>
        </p:nvSpPr>
        <p:spPr>
          <a:xfrm>
            <a:off x="680323" y="2336873"/>
            <a:ext cx="3876256" cy="359931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04" name="Google Shape;104;p5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5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52"/>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50000">
              <a:srgbClr val="D54006"/>
            </a:gs>
            <a:gs pos="100000">
              <a:srgbClr val="8C0000"/>
            </a:gs>
          </a:gsLst>
          <a:lin ang="2520000" scaled="0"/>
        </a:gradFill>
      </p:bgPr>
    </p:bg>
    <p:spTree>
      <p:nvGrpSpPr>
        <p:cNvPr id="9" name="Shape 9"/>
        <p:cNvGrpSpPr/>
        <p:nvPr/>
      </p:nvGrpSpPr>
      <p:grpSpPr>
        <a:xfrm>
          <a:off x="0" y="0"/>
          <a:ext cx="0" cy="0"/>
          <a:chOff x="0" y="0"/>
          <a:chExt cx="0" cy="0"/>
        </a:xfrm>
      </p:grpSpPr>
      <p:pic>
        <p:nvPicPr>
          <p:cNvPr descr="hashOverlay-FullResolve.png" id="10" name="Google Shape;10;p43"/>
          <p:cNvPicPr preferRelativeResize="0"/>
          <p:nvPr/>
        </p:nvPicPr>
        <p:blipFill rotWithShape="1">
          <a:blip r:embed="rId1">
            <a:alphaModFix amt="10000"/>
          </a:blip>
          <a:srcRect b="0" l="0" r="0" t="0"/>
          <a:stretch/>
        </p:blipFill>
        <p:spPr>
          <a:xfrm>
            <a:off x="0" y="0"/>
            <a:ext cx="12192000" cy="6858000"/>
          </a:xfrm>
          <a:prstGeom prst="rect">
            <a:avLst/>
          </a:prstGeom>
          <a:noFill/>
          <a:ln>
            <a:noFill/>
          </a:ln>
        </p:spPr>
      </p:pic>
      <p:sp>
        <p:nvSpPr>
          <p:cNvPr id="11" name="Google Shape;11;p4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43"/>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chemeClr val="lt1"/>
              </a:buClr>
              <a:buSzPts val="2400"/>
              <a:buFont typeface="Arial"/>
              <a:buChar char="•"/>
              <a:defRPr b="0" i="0" sz="2400" u="none" cap="none" strike="noStrike">
                <a:solidFill>
                  <a:schemeClr val="lt1"/>
                </a:solidFill>
                <a:latin typeface="Trebuchet MS"/>
                <a:ea typeface="Trebuchet MS"/>
                <a:cs typeface="Trebuchet MS"/>
                <a:sym typeface="Trebuchet MS"/>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5pPr>
            <a:lvl6pPr indent="-317500" lvl="5" marL="27432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6pPr>
            <a:lvl7pPr indent="-317500" lvl="6" marL="32004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7pPr>
            <a:lvl8pPr indent="-317500" lvl="7" marL="36576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8pPr>
            <a:lvl9pPr indent="-317500" lvl="8" marL="41148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9pPr>
          </a:lstStyle>
          <a:p/>
        </p:txBody>
      </p:sp>
      <p:sp>
        <p:nvSpPr>
          <p:cNvPr id="13" name="Google Shape;13;p4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9pPr>
          </a:lstStyle>
          <a:p/>
        </p:txBody>
      </p:sp>
      <p:sp>
        <p:nvSpPr>
          <p:cNvPr id="14" name="Google Shape;14;p4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9pPr>
          </a:lstStyle>
          <a:p/>
        </p:txBody>
      </p:sp>
      <p:sp>
        <p:nvSpPr>
          <p:cNvPr id="15" name="Google Shape;15;p43"/>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image" Target="../media/image8.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image" Target="../media/image9.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
          <p:cNvSpPr txBox="1"/>
          <p:nvPr>
            <p:ph type="ctrTitle"/>
          </p:nvPr>
        </p:nvSpPr>
        <p:spPr>
          <a:xfrm>
            <a:off x="680322" y="2733709"/>
            <a:ext cx="8144134" cy="1373070"/>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chemeClr val="lt1"/>
              </a:buClr>
              <a:buSzPts val="5400"/>
              <a:buFont typeface="Trebuchet MS"/>
              <a:buNone/>
            </a:pPr>
            <a:r>
              <a:rPr lang="en-US"/>
              <a:t>Email Etiquette and Netiquette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6"/>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Email Etiquette</a:t>
            </a:r>
            <a:endParaRPr/>
          </a:p>
        </p:txBody>
      </p:sp>
      <p:sp>
        <p:nvSpPr>
          <p:cNvPr id="262" name="Google Shape;262;p6"/>
          <p:cNvSpPr txBox="1"/>
          <p:nvPr>
            <p:ph idx="1" type="body"/>
          </p:nvPr>
        </p:nvSpPr>
        <p:spPr>
          <a:xfrm>
            <a:off x="579275" y="2698100"/>
            <a:ext cx="9613800" cy="3226500"/>
          </a:xfrm>
          <a:prstGeom prst="rect">
            <a:avLst/>
          </a:prstGeom>
          <a:noFill/>
          <a:ln>
            <a:noFill/>
          </a:ln>
        </p:spPr>
        <p:txBody>
          <a:bodyPr anchorCtr="0" anchor="t" bIns="45700" lIns="91425" spcFirstLastPara="1" rIns="91425" wrap="square" tIns="45700">
            <a:normAutofit/>
          </a:bodyPr>
          <a:lstStyle/>
          <a:p>
            <a:pPr indent="-203200" lvl="0" marL="228600" rtl="0" algn="just">
              <a:lnSpc>
                <a:spcPct val="100000"/>
              </a:lnSpc>
              <a:spcBef>
                <a:spcPts val="0"/>
              </a:spcBef>
              <a:spcAft>
                <a:spcPts val="0"/>
              </a:spcAft>
              <a:buClr>
                <a:schemeClr val="lt1"/>
              </a:buClr>
              <a:buSzPts val="2000"/>
              <a:buChar char="•"/>
            </a:pPr>
            <a:r>
              <a:rPr lang="en-US" sz="2000"/>
              <a:t>There are many etiquette guides and many different etiquette rules. Some rules will differ according to the nature of the business and the corporate culture. </a:t>
            </a:r>
            <a:endParaRPr sz="2000"/>
          </a:p>
          <a:p>
            <a:pPr indent="0" lvl="0" marL="457200" rtl="0" algn="just">
              <a:lnSpc>
                <a:spcPct val="100000"/>
              </a:lnSpc>
              <a:spcBef>
                <a:spcPts val="0"/>
              </a:spcBef>
              <a:spcAft>
                <a:spcPts val="0"/>
              </a:spcAft>
              <a:buSzPts val="1800"/>
              <a:buNone/>
            </a:pPr>
            <a:r>
              <a:t/>
            </a:r>
            <a:endParaRPr sz="2000"/>
          </a:p>
          <a:p>
            <a:pPr indent="-203200" lvl="0" marL="228600" rtl="0" algn="just">
              <a:lnSpc>
                <a:spcPct val="100000"/>
              </a:lnSpc>
              <a:spcBef>
                <a:spcPts val="1000"/>
              </a:spcBef>
              <a:spcAft>
                <a:spcPts val="0"/>
              </a:spcAft>
              <a:buClr>
                <a:schemeClr val="lt1"/>
              </a:buClr>
              <a:buSzPts val="2000"/>
              <a:buChar char="•"/>
            </a:pPr>
            <a:r>
              <a:rPr lang="en-US" sz="2000"/>
              <a:t>Here, we list what we consider as the </a:t>
            </a:r>
            <a:r>
              <a:rPr lang="en-US" sz="2000">
                <a:solidFill>
                  <a:srgbClr val="000000"/>
                </a:solidFill>
              </a:rPr>
              <a:t>24 most important email etiquette</a:t>
            </a:r>
            <a:r>
              <a:rPr lang="en-US" sz="2000"/>
              <a:t> rules that apply to nearly all formal communication situations.</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7"/>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Answer swiftly</a:t>
            </a:r>
            <a:endParaRPr/>
          </a:p>
        </p:txBody>
      </p:sp>
      <p:sp>
        <p:nvSpPr>
          <p:cNvPr id="268" name="Google Shape;268;p7"/>
          <p:cNvSpPr txBox="1"/>
          <p:nvPr>
            <p:ph idx="1" type="body"/>
          </p:nvPr>
        </p:nvSpPr>
        <p:spPr>
          <a:xfrm>
            <a:off x="680321" y="2680072"/>
            <a:ext cx="9613800" cy="3256200"/>
          </a:xfrm>
          <a:prstGeom prst="rect">
            <a:avLst/>
          </a:prstGeom>
          <a:noFill/>
          <a:ln>
            <a:noFill/>
          </a:ln>
        </p:spPr>
        <p:txBody>
          <a:bodyPr anchorCtr="0" anchor="t" bIns="45700" lIns="91425" spcFirstLastPara="1" rIns="91425" wrap="square" tIns="45700">
            <a:normAutofit/>
          </a:bodyPr>
          <a:lstStyle/>
          <a:p>
            <a:pPr indent="-203200" lvl="0" marL="228600" rtl="0" algn="just">
              <a:lnSpc>
                <a:spcPct val="120000"/>
              </a:lnSpc>
              <a:spcBef>
                <a:spcPts val="0"/>
              </a:spcBef>
              <a:spcAft>
                <a:spcPts val="0"/>
              </a:spcAft>
              <a:buClr>
                <a:schemeClr val="lt1"/>
              </a:buClr>
              <a:buSzPts val="2000"/>
              <a:buChar char="•"/>
            </a:pPr>
            <a:r>
              <a:rPr lang="en-US" sz="2000"/>
              <a:t>People send an email because they wish to receive a quick response. If they did not want a quick response, they would send a letter or a fax. Therefore, each email should be replied to within at least </a:t>
            </a:r>
            <a:r>
              <a:rPr lang="en-US" sz="2000">
                <a:solidFill>
                  <a:srgbClr val="000000"/>
                </a:solidFill>
              </a:rPr>
              <a:t>24 hours</a:t>
            </a:r>
            <a:r>
              <a:rPr lang="en-US" sz="2000"/>
              <a:t>, and preferably within the </a:t>
            </a:r>
            <a:r>
              <a:rPr lang="en-US" sz="2000">
                <a:solidFill>
                  <a:srgbClr val="000000"/>
                </a:solidFill>
              </a:rPr>
              <a:t>same working day</a:t>
            </a:r>
            <a:r>
              <a:rPr lang="en-US" sz="2000"/>
              <a:t>. If the email is complicated, just reply saying that the email has been received and that you will get back to them. This will put the reader’s mind at rest and usually they will then be very patient.</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8"/>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Do not overuse reply all</a:t>
            </a:r>
            <a:endParaRPr/>
          </a:p>
        </p:txBody>
      </p:sp>
      <p:sp>
        <p:nvSpPr>
          <p:cNvPr id="274" name="Google Shape;274;p8"/>
          <p:cNvSpPr txBox="1"/>
          <p:nvPr>
            <p:ph idx="1" type="body"/>
          </p:nvPr>
        </p:nvSpPr>
        <p:spPr>
          <a:xfrm>
            <a:off x="680325" y="2622175"/>
            <a:ext cx="9299700" cy="3314100"/>
          </a:xfrm>
          <a:prstGeom prst="rect">
            <a:avLst/>
          </a:prstGeom>
          <a:noFill/>
          <a:ln>
            <a:noFill/>
          </a:ln>
        </p:spPr>
        <p:txBody>
          <a:bodyPr anchorCtr="0" anchor="t" bIns="45700" lIns="91425" spcFirstLastPara="1" rIns="91425" wrap="square" tIns="45700">
            <a:normAutofit/>
          </a:bodyPr>
          <a:lstStyle/>
          <a:p>
            <a:pPr indent="-209550" lvl="0" marL="228600" rtl="0" algn="l">
              <a:lnSpc>
                <a:spcPct val="150000"/>
              </a:lnSpc>
              <a:spcBef>
                <a:spcPts val="0"/>
              </a:spcBef>
              <a:spcAft>
                <a:spcPts val="0"/>
              </a:spcAft>
              <a:buClr>
                <a:schemeClr val="lt1"/>
              </a:buClr>
              <a:buSzPts val="2100"/>
              <a:buFont typeface="Arial"/>
              <a:buChar char="•"/>
            </a:pPr>
            <a:r>
              <a:rPr lang="en-US" sz="2100"/>
              <a:t>Use Reply All only if you really need your message to be seen by each person who received the original message.</a:t>
            </a:r>
            <a:endParaRPr sz="2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9"/>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Use templates for frequently used responses</a:t>
            </a:r>
            <a:endParaRPr/>
          </a:p>
        </p:txBody>
      </p:sp>
      <p:sp>
        <p:nvSpPr>
          <p:cNvPr id="280" name="Google Shape;280;p9"/>
          <p:cNvSpPr txBox="1"/>
          <p:nvPr>
            <p:ph idx="1" type="body"/>
          </p:nvPr>
        </p:nvSpPr>
        <p:spPr>
          <a:xfrm>
            <a:off x="680325" y="2716775"/>
            <a:ext cx="9042900" cy="3448200"/>
          </a:xfrm>
          <a:prstGeom prst="rect">
            <a:avLst/>
          </a:prstGeom>
          <a:noFill/>
          <a:ln>
            <a:noFill/>
          </a:ln>
        </p:spPr>
        <p:txBody>
          <a:bodyPr anchorCtr="0" anchor="t" bIns="45700" lIns="91425" spcFirstLastPara="1" rIns="91425" wrap="square" tIns="45700">
            <a:normAutofit/>
          </a:bodyPr>
          <a:lstStyle/>
          <a:p>
            <a:pPr indent="-203200" lvl="0" marL="228600" rtl="0" algn="just">
              <a:lnSpc>
                <a:spcPct val="120000"/>
              </a:lnSpc>
              <a:spcBef>
                <a:spcPts val="0"/>
              </a:spcBef>
              <a:spcAft>
                <a:spcPts val="0"/>
              </a:spcAft>
              <a:buClr>
                <a:schemeClr val="lt1"/>
              </a:buClr>
              <a:buSzPts val="2000"/>
              <a:buChar char="•"/>
            </a:pPr>
            <a:r>
              <a:rPr lang="en-US" sz="2000"/>
              <a:t>If you often tend to receive the same queries, such as directions to your office or how to subscribe to your newsletter, save your replies as response templates and paste these into your message when you need them. You can save your templates in a Word document, or use pre-formatted emails. Even better is a tool such as ReplyMate for Outlook (allows you to use 10 templates for free).</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0"/>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Use proper structure and layout</a:t>
            </a:r>
            <a:endParaRPr/>
          </a:p>
        </p:txBody>
      </p:sp>
      <p:sp>
        <p:nvSpPr>
          <p:cNvPr id="286" name="Google Shape;286;p10"/>
          <p:cNvSpPr txBox="1"/>
          <p:nvPr>
            <p:ph idx="1" type="body"/>
          </p:nvPr>
        </p:nvSpPr>
        <p:spPr>
          <a:xfrm>
            <a:off x="680325" y="2671825"/>
            <a:ext cx="9766200" cy="3264300"/>
          </a:xfrm>
          <a:prstGeom prst="rect">
            <a:avLst/>
          </a:prstGeom>
          <a:noFill/>
          <a:ln>
            <a:noFill/>
          </a:ln>
        </p:spPr>
        <p:txBody>
          <a:bodyPr anchorCtr="0" anchor="t" bIns="45700" lIns="91425" spcFirstLastPara="1" rIns="91425" wrap="square" tIns="45700">
            <a:normAutofit/>
          </a:bodyPr>
          <a:lstStyle/>
          <a:p>
            <a:pPr indent="-203200" lvl="0" marL="228600" rtl="0" algn="just">
              <a:lnSpc>
                <a:spcPct val="120000"/>
              </a:lnSpc>
              <a:spcBef>
                <a:spcPts val="0"/>
              </a:spcBef>
              <a:spcAft>
                <a:spcPts val="0"/>
              </a:spcAft>
              <a:buClr>
                <a:schemeClr val="lt1"/>
              </a:buClr>
              <a:buSzPts val="2000"/>
              <a:buChar char="•"/>
            </a:pPr>
            <a:r>
              <a:rPr lang="en-US" sz="2000"/>
              <a:t>Since reading from a screen is more difficult than reading from paper, the structure and layout are very important for email messages. Use short paragraphs and blank lines between each paragraph. When making points, number them or mark each point as separate to keep the overview. </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1"/>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Identify yourself and the topic</a:t>
            </a:r>
            <a:endParaRPr/>
          </a:p>
        </p:txBody>
      </p:sp>
      <p:sp>
        <p:nvSpPr>
          <p:cNvPr id="292" name="Google Shape;292;p11"/>
          <p:cNvSpPr txBox="1"/>
          <p:nvPr>
            <p:ph idx="1" type="body"/>
          </p:nvPr>
        </p:nvSpPr>
        <p:spPr>
          <a:xfrm>
            <a:off x="680325" y="2336875"/>
            <a:ext cx="10011000" cy="4362000"/>
          </a:xfrm>
          <a:prstGeom prst="rect">
            <a:avLst/>
          </a:prstGeom>
          <a:noFill/>
          <a:ln>
            <a:noFill/>
          </a:ln>
        </p:spPr>
        <p:txBody>
          <a:bodyPr anchorCtr="0" anchor="t" bIns="45700" lIns="91425" spcFirstLastPara="1" rIns="91425" wrap="square" tIns="45700">
            <a:normAutofit/>
          </a:bodyPr>
          <a:lstStyle/>
          <a:p>
            <a:pPr indent="-203200" lvl="0" marL="228600" rtl="0" algn="just">
              <a:lnSpc>
                <a:spcPct val="110000"/>
              </a:lnSpc>
              <a:spcBef>
                <a:spcPts val="0"/>
              </a:spcBef>
              <a:spcAft>
                <a:spcPts val="0"/>
              </a:spcAft>
              <a:buClr>
                <a:schemeClr val="lt1"/>
              </a:buClr>
              <a:buSzPts val="2000"/>
              <a:buChar char="•"/>
            </a:pPr>
            <a:r>
              <a:rPr lang="en-US" sz="2000"/>
              <a:t>At the end of the message, include an alternative way to be contacted (i.e. phone number, FAX, postal address) along with the name. This information can be provided in a signature field that can be turned off for more personal emails. Providing contact information is especially important when asking for an answer that is likely to be quite complex. Often, less time is required to explain something complex over the phone or in person than to type out the message. </a:t>
            </a:r>
            <a:endParaRPr sz="2000"/>
          </a:p>
          <a:p>
            <a:pPr indent="0" lvl="0" marL="457200" rtl="0" algn="just">
              <a:lnSpc>
                <a:spcPct val="110000"/>
              </a:lnSpc>
              <a:spcBef>
                <a:spcPts val="0"/>
              </a:spcBef>
              <a:spcAft>
                <a:spcPts val="0"/>
              </a:spcAft>
              <a:buSzPts val="1800"/>
              <a:buNone/>
            </a:pPr>
            <a:r>
              <a:t/>
            </a:r>
            <a:endParaRPr sz="2000"/>
          </a:p>
          <a:p>
            <a:pPr indent="-203200" lvl="0" marL="228600" rtl="0" algn="just">
              <a:lnSpc>
                <a:spcPct val="110000"/>
              </a:lnSpc>
              <a:spcBef>
                <a:spcPts val="0"/>
              </a:spcBef>
              <a:spcAft>
                <a:spcPts val="0"/>
              </a:spcAft>
              <a:buClr>
                <a:schemeClr val="lt1"/>
              </a:buClr>
              <a:buSzPts val="2000"/>
              <a:buChar char="•"/>
            </a:pPr>
            <a:r>
              <a:rPr lang="en-US" sz="2000"/>
              <a:t>The information in the subject line should be meaningful to the recipient as well as the sender. For instance, when sending an email to a company requesting information about a product, it is better to mention the actual name of the product, e.g., ‘Product A information’, than to just say ‘Product information’ or the company’s name in the subject.</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Answer all questions, and pre-empt further questions</a:t>
            </a:r>
            <a:endParaRPr/>
          </a:p>
        </p:txBody>
      </p:sp>
      <p:sp>
        <p:nvSpPr>
          <p:cNvPr id="298" name="Google Shape;298;p12"/>
          <p:cNvSpPr txBox="1"/>
          <p:nvPr>
            <p:ph idx="1" type="body"/>
          </p:nvPr>
        </p:nvSpPr>
        <p:spPr>
          <a:xfrm>
            <a:off x="680325" y="2336875"/>
            <a:ext cx="10046100" cy="4345200"/>
          </a:xfrm>
          <a:prstGeom prst="rect">
            <a:avLst/>
          </a:prstGeom>
          <a:noFill/>
          <a:ln>
            <a:noFill/>
          </a:ln>
        </p:spPr>
        <p:txBody>
          <a:bodyPr anchorCtr="0" anchor="t" bIns="45700" lIns="91425" spcFirstLastPara="1" rIns="91425" wrap="square" tIns="45700">
            <a:normAutofit/>
          </a:bodyPr>
          <a:lstStyle/>
          <a:p>
            <a:pPr indent="-203200" lvl="0" marL="228600" rtl="0" algn="just">
              <a:lnSpc>
                <a:spcPct val="110000"/>
              </a:lnSpc>
              <a:spcBef>
                <a:spcPts val="0"/>
              </a:spcBef>
              <a:spcAft>
                <a:spcPts val="0"/>
              </a:spcAft>
              <a:buClr>
                <a:schemeClr val="lt1"/>
              </a:buClr>
              <a:buSzPts val="2000"/>
              <a:buChar char="•"/>
            </a:pPr>
            <a:r>
              <a:rPr lang="en-US" sz="2000"/>
              <a:t>An email reply must answer all questions, and pre-empt further questions. If all the questions in the original email are not answered, it will likely bring further emails regarding the unanswered questions, which will not only waste the time of the sender and the recipient but also cause considerable frustration. Moreover, if one is able to pre-empt relevant questions, the reader will be grateful and impressed with the sender’s efficiency and thoughtfulness. </a:t>
            </a:r>
            <a:endParaRPr sz="2000"/>
          </a:p>
          <a:p>
            <a:pPr indent="0" lvl="0" marL="457200" rtl="0" algn="just">
              <a:lnSpc>
                <a:spcPct val="110000"/>
              </a:lnSpc>
              <a:spcBef>
                <a:spcPts val="0"/>
              </a:spcBef>
              <a:spcAft>
                <a:spcPts val="0"/>
              </a:spcAft>
              <a:buSzPts val="1800"/>
              <a:buNone/>
            </a:pPr>
            <a:r>
              <a:t/>
            </a:r>
            <a:endParaRPr sz="2000"/>
          </a:p>
          <a:p>
            <a:pPr indent="-203200" lvl="0" marL="228600" rtl="0" algn="just">
              <a:lnSpc>
                <a:spcPct val="110000"/>
              </a:lnSpc>
              <a:spcBef>
                <a:spcPts val="0"/>
              </a:spcBef>
              <a:spcAft>
                <a:spcPts val="0"/>
              </a:spcAft>
              <a:buClr>
                <a:schemeClr val="lt1"/>
              </a:buClr>
              <a:buSzPts val="2000"/>
              <a:buChar char="•"/>
            </a:pPr>
            <a:r>
              <a:rPr lang="en-US" sz="2000"/>
              <a:t>Imagine for instance that an off campus student sends you (assume that you are a professor of Electronics Engineering) an email asking some doubts on a lesson. Instead of just explaining the answer to the student’s problem, if you mention some other sources that he/she can refer to for further understanding, the student will definitely appreciate this extra information.</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Be concise and to the point</a:t>
            </a:r>
            <a:endParaRPr/>
          </a:p>
        </p:txBody>
      </p:sp>
      <p:sp>
        <p:nvSpPr>
          <p:cNvPr id="304" name="Google Shape;304;p13"/>
          <p:cNvSpPr txBox="1"/>
          <p:nvPr>
            <p:ph idx="1" type="body"/>
          </p:nvPr>
        </p:nvSpPr>
        <p:spPr>
          <a:xfrm>
            <a:off x="680325" y="2336875"/>
            <a:ext cx="9276300" cy="3599400"/>
          </a:xfrm>
          <a:prstGeom prst="rect">
            <a:avLst/>
          </a:prstGeom>
          <a:noFill/>
          <a:ln>
            <a:noFill/>
          </a:ln>
        </p:spPr>
        <p:txBody>
          <a:bodyPr anchorCtr="0" anchor="t" bIns="45700" lIns="91425" spcFirstLastPara="1" rIns="91425" wrap="square" tIns="45700">
            <a:normAutofit/>
          </a:bodyPr>
          <a:lstStyle/>
          <a:p>
            <a:pPr indent="-203200" lvl="0" marL="228600" rtl="0" algn="just">
              <a:lnSpc>
                <a:spcPct val="120000"/>
              </a:lnSpc>
              <a:spcBef>
                <a:spcPts val="0"/>
              </a:spcBef>
              <a:spcAft>
                <a:spcPts val="0"/>
              </a:spcAft>
              <a:buClr>
                <a:schemeClr val="lt1"/>
              </a:buClr>
              <a:buSzPts val="2000"/>
              <a:buFont typeface="Arial"/>
              <a:buChar char="•"/>
            </a:pPr>
            <a:r>
              <a:rPr lang="en-US" sz="2000"/>
              <a:t>Do not make an email longer than it needs to be. Remember that reading an email is harder than reading printed communications and a long email can be very discouraging to read. </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4"/>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Use proper spelling, grammar, and punctuation</a:t>
            </a:r>
            <a:endParaRPr/>
          </a:p>
        </p:txBody>
      </p:sp>
      <p:sp>
        <p:nvSpPr>
          <p:cNvPr id="310" name="Google Shape;310;p14"/>
          <p:cNvSpPr txBox="1"/>
          <p:nvPr>
            <p:ph idx="1" type="body"/>
          </p:nvPr>
        </p:nvSpPr>
        <p:spPr>
          <a:xfrm>
            <a:off x="680325" y="2476500"/>
            <a:ext cx="10092600" cy="3459900"/>
          </a:xfrm>
          <a:prstGeom prst="rect">
            <a:avLst/>
          </a:prstGeom>
          <a:noFill/>
          <a:ln>
            <a:noFill/>
          </a:ln>
        </p:spPr>
        <p:txBody>
          <a:bodyPr anchorCtr="0" anchor="t" bIns="45700" lIns="91425" spcFirstLastPara="1" rIns="91425" wrap="square" tIns="45700">
            <a:normAutofit/>
          </a:bodyPr>
          <a:lstStyle/>
          <a:p>
            <a:pPr indent="-203200" lvl="0" marL="228600" rtl="0" algn="just">
              <a:lnSpc>
                <a:spcPct val="110000"/>
              </a:lnSpc>
              <a:spcBef>
                <a:spcPts val="0"/>
              </a:spcBef>
              <a:spcAft>
                <a:spcPts val="0"/>
              </a:spcAft>
              <a:buClr>
                <a:schemeClr val="lt1"/>
              </a:buClr>
              <a:buSzPts val="2000"/>
              <a:buChar char="•"/>
            </a:pPr>
            <a:r>
              <a:rPr lang="en-US" sz="2000"/>
              <a:t>As in all forms of written communication, this is not only important—because improper spelling, grammar, and punctuation give a bad impression of the individual or the company— but also essential for conveying the message properly. For example, using u, r, and ur for you, are, and your respectively is inappropriate for formal messages. Mails with no full stops or commas are difficult to read and can sometimes even change the meaning of the text. If your program has a spell checking option, why not use it?</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5"/>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Do not write in CAPITALS</a:t>
            </a:r>
            <a:endParaRPr/>
          </a:p>
        </p:txBody>
      </p:sp>
      <p:sp>
        <p:nvSpPr>
          <p:cNvPr id="316" name="Google Shape;316;p15"/>
          <p:cNvSpPr txBox="1"/>
          <p:nvPr>
            <p:ph idx="1" type="body"/>
          </p:nvPr>
        </p:nvSpPr>
        <p:spPr>
          <a:xfrm>
            <a:off x="680325" y="2336875"/>
            <a:ext cx="9416100" cy="3599400"/>
          </a:xfrm>
          <a:prstGeom prst="rect">
            <a:avLst/>
          </a:prstGeom>
          <a:noFill/>
          <a:ln>
            <a:noFill/>
          </a:ln>
        </p:spPr>
        <p:txBody>
          <a:bodyPr anchorCtr="0" anchor="t" bIns="45700" lIns="91425" spcFirstLastPara="1" rIns="91425" wrap="square" tIns="45700">
            <a:normAutofit/>
          </a:bodyPr>
          <a:lstStyle/>
          <a:p>
            <a:pPr indent="-215900" lvl="0" marL="228600" rtl="0" algn="just">
              <a:lnSpc>
                <a:spcPct val="120000"/>
              </a:lnSpc>
              <a:spcBef>
                <a:spcPts val="0"/>
              </a:spcBef>
              <a:spcAft>
                <a:spcPts val="0"/>
              </a:spcAft>
              <a:buClr>
                <a:schemeClr val="lt1"/>
              </a:buClr>
              <a:buSzPts val="2200"/>
              <a:buChar char="•"/>
            </a:pPr>
            <a:r>
              <a:rPr lang="en-US" sz="2200"/>
              <a:t>IF YOU WRITE IN CAPITALS IT SEEMS AS IF YOU ARE SHOUTING. This can be highly annoying and might trigger an unwanted response in the form of a flame mail. Therefore, try not to send any email text in capitals.</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5CD9A"/>
            </a:gs>
            <a:gs pos="100000">
              <a:srgbClr val="9E934E"/>
            </a:gs>
          </a:gsLst>
          <a:lin ang="5400012" scaled="0"/>
        </a:gradFill>
      </p:bgPr>
    </p:bg>
    <p:spTree>
      <p:nvGrpSpPr>
        <p:cNvPr id="211" name="Shape 211"/>
        <p:cNvGrpSpPr/>
        <p:nvPr/>
      </p:nvGrpSpPr>
      <p:grpSpPr>
        <a:xfrm>
          <a:off x="0" y="0"/>
          <a:ext cx="0" cy="0"/>
          <a:chOff x="0" y="0"/>
          <a:chExt cx="0" cy="0"/>
        </a:xfrm>
      </p:grpSpPr>
      <p:pic>
        <p:nvPicPr>
          <p:cNvPr id="212" name="Google Shape;212;g12022993390_0_19"/>
          <p:cNvPicPr preferRelativeResize="0"/>
          <p:nvPr/>
        </p:nvPicPr>
        <p:blipFill>
          <a:blip r:embed="rId3">
            <a:alphaModFix/>
          </a:blip>
          <a:stretch>
            <a:fillRect/>
          </a:stretch>
        </p:blipFill>
        <p:spPr>
          <a:xfrm>
            <a:off x="673825" y="262825"/>
            <a:ext cx="9649225" cy="5985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6"/>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Avoid long sentences</a:t>
            </a:r>
            <a:endParaRPr/>
          </a:p>
        </p:txBody>
      </p:sp>
      <p:sp>
        <p:nvSpPr>
          <p:cNvPr id="322" name="Google Shape;322;p16"/>
          <p:cNvSpPr txBox="1"/>
          <p:nvPr>
            <p:ph idx="1" type="body"/>
          </p:nvPr>
        </p:nvSpPr>
        <p:spPr>
          <a:xfrm>
            <a:off x="680325" y="2336875"/>
            <a:ext cx="9136200" cy="3599400"/>
          </a:xfrm>
          <a:prstGeom prst="rect">
            <a:avLst/>
          </a:prstGeom>
          <a:noFill/>
          <a:ln>
            <a:noFill/>
          </a:ln>
        </p:spPr>
        <p:txBody>
          <a:bodyPr anchorCtr="0" anchor="t" bIns="45700" lIns="91425" spcFirstLastPara="1" rIns="91425" wrap="square" tIns="45700">
            <a:normAutofit/>
          </a:bodyPr>
          <a:lstStyle/>
          <a:p>
            <a:pPr indent="-203200" lvl="0" marL="228600" rtl="0" algn="just">
              <a:lnSpc>
                <a:spcPct val="120000"/>
              </a:lnSpc>
              <a:spcBef>
                <a:spcPts val="0"/>
              </a:spcBef>
              <a:spcAft>
                <a:spcPts val="0"/>
              </a:spcAft>
              <a:buClr>
                <a:schemeClr val="lt1"/>
              </a:buClr>
              <a:buSzPts val="2000"/>
              <a:buChar char="•"/>
            </a:pPr>
            <a:r>
              <a:rPr lang="en-US" sz="2000"/>
              <a:t>Try to keep the sentences to a maximum of 15–20 words. Email is meant to be a quick medium and requires a kind of writing different from letters. </a:t>
            </a:r>
            <a:endParaRPr sz="2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7"/>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Use active instead of passive voice</a:t>
            </a:r>
            <a:endParaRPr/>
          </a:p>
        </p:txBody>
      </p:sp>
      <p:sp>
        <p:nvSpPr>
          <p:cNvPr id="328" name="Google Shape;328;p17"/>
          <p:cNvSpPr txBox="1"/>
          <p:nvPr>
            <p:ph idx="1" type="body"/>
          </p:nvPr>
        </p:nvSpPr>
        <p:spPr>
          <a:xfrm>
            <a:off x="680325" y="2336875"/>
            <a:ext cx="9346200" cy="3599400"/>
          </a:xfrm>
          <a:prstGeom prst="rect">
            <a:avLst/>
          </a:prstGeom>
          <a:noFill/>
          <a:ln>
            <a:noFill/>
          </a:ln>
        </p:spPr>
        <p:txBody>
          <a:bodyPr anchorCtr="0" anchor="t" bIns="45700" lIns="91425" spcFirstLastPara="1" rIns="91425" wrap="square" tIns="45700">
            <a:normAutofit/>
          </a:bodyPr>
          <a:lstStyle/>
          <a:p>
            <a:pPr indent="-203200" lvl="0" marL="228600" rtl="0" algn="just">
              <a:lnSpc>
                <a:spcPct val="120000"/>
              </a:lnSpc>
              <a:spcBef>
                <a:spcPts val="0"/>
              </a:spcBef>
              <a:spcAft>
                <a:spcPts val="0"/>
              </a:spcAft>
              <a:buClr>
                <a:schemeClr val="lt1"/>
              </a:buClr>
              <a:buSzPts val="2000"/>
              <a:buChar char="•"/>
            </a:pPr>
            <a:r>
              <a:rPr lang="en-US" sz="2000"/>
              <a:t>Try to use the active voice of a verb wherever possible. For instance, ‘We will process your order today’ sounds better than ‘Your order will be processed today’. The first sounds more personal, whereas the latter, especially when used frequently, sounds unnecessarily formal.</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18"/>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Keep your language gender-neutral</a:t>
            </a:r>
            <a:endParaRPr/>
          </a:p>
        </p:txBody>
      </p:sp>
      <p:sp>
        <p:nvSpPr>
          <p:cNvPr id="334" name="Google Shape;334;p18"/>
          <p:cNvSpPr txBox="1"/>
          <p:nvPr>
            <p:ph idx="1" type="body"/>
          </p:nvPr>
        </p:nvSpPr>
        <p:spPr>
          <a:xfrm>
            <a:off x="680325" y="2336875"/>
            <a:ext cx="9171300" cy="3599400"/>
          </a:xfrm>
          <a:prstGeom prst="rect">
            <a:avLst/>
          </a:prstGeom>
          <a:noFill/>
          <a:ln>
            <a:noFill/>
          </a:ln>
        </p:spPr>
        <p:txBody>
          <a:bodyPr anchorCtr="0" anchor="t" bIns="45700" lIns="91425" spcFirstLastPara="1" rIns="91425" wrap="square" tIns="45700">
            <a:normAutofit/>
          </a:bodyPr>
          <a:lstStyle/>
          <a:p>
            <a:pPr indent="-203200" lvl="0" marL="228600" rtl="0" algn="just">
              <a:lnSpc>
                <a:spcPct val="120000"/>
              </a:lnSpc>
              <a:spcBef>
                <a:spcPts val="0"/>
              </a:spcBef>
              <a:spcAft>
                <a:spcPts val="0"/>
              </a:spcAft>
              <a:buClr>
                <a:schemeClr val="lt1"/>
              </a:buClr>
              <a:buSzPts val="2000"/>
              <a:buChar char="•"/>
            </a:pPr>
            <a:r>
              <a:rPr lang="en-US" sz="2000"/>
              <a:t>It is important to be gender-sensitive. Apart from using he/she, you can also use the neutral gender: ‘The user should add a signature by configuring the email program’.</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19"/>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Maintain coherence</a:t>
            </a:r>
            <a:endParaRPr/>
          </a:p>
        </p:txBody>
      </p:sp>
      <p:sp>
        <p:nvSpPr>
          <p:cNvPr id="340" name="Google Shape;340;p19"/>
          <p:cNvSpPr txBox="1"/>
          <p:nvPr>
            <p:ph idx="1" type="body"/>
          </p:nvPr>
        </p:nvSpPr>
        <p:spPr>
          <a:xfrm>
            <a:off x="680325" y="2336875"/>
            <a:ext cx="9439500" cy="4341000"/>
          </a:xfrm>
          <a:prstGeom prst="rect">
            <a:avLst/>
          </a:prstGeom>
          <a:noFill/>
          <a:ln>
            <a:noFill/>
          </a:ln>
        </p:spPr>
        <p:txBody>
          <a:bodyPr anchorCtr="0" anchor="t" bIns="45700" lIns="91425" spcFirstLastPara="1" rIns="91425" wrap="square" tIns="45700">
            <a:normAutofit/>
          </a:bodyPr>
          <a:lstStyle/>
          <a:p>
            <a:pPr indent="-203200" lvl="0" marL="228600" rtl="0" algn="just">
              <a:lnSpc>
                <a:spcPct val="110000"/>
              </a:lnSpc>
              <a:spcBef>
                <a:spcPts val="0"/>
              </a:spcBef>
              <a:spcAft>
                <a:spcPts val="0"/>
              </a:spcAft>
              <a:buClr>
                <a:schemeClr val="lt1"/>
              </a:buClr>
              <a:buSzPts val="2000"/>
              <a:buFont typeface="Arial"/>
              <a:buChar char="•"/>
            </a:pPr>
            <a:r>
              <a:rPr lang="en-US" sz="2000"/>
              <a:t>When replying to an email, include the original mail in the reply, Click ‘Reply’, instead of ‘New Mail’. Some people opine that the previous message must be removed since this has already been sent and is therefore unnecessary. However, if a person receives several emails, it is difficult to remember each individual email. This means that a ‘threadless email’ will not provide enough information and the recipient may have to spend a frustratingly long time to find out the context of the email in order to deal with it. Leaving the thread might take a fraction longer in download time, but it will save the recipient much more time and frustration in looking for the related emails in their inbox.</a:t>
            </a:r>
            <a:endParaRPr sz="2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0"/>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Do not overuse the high priority option </a:t>
            </a:r>
            <a:endParaRPr/>
          </a:p>
        </p:txBody>
      </p:sp>
      <p:sp>
        <p:nvSpPr>
          <p:cNvPr id="346" name="Google Shape;346;p20"/>
          <p:cNvSpPr txBox="1"/>
          <p:nvPr>
            <p:ph idx="1" type="body"/>
          </p:nvPr>
        </p:nvSpPr>
        <p:spPr>
          <a:xfrm>
            <a:off x="680325" y="2336875"/>
            <a:ext cx="9264600" cy="3064500"/>
          </a:xfrm>
          <a:prstGeom prst="rect">
            <a:avLst/>
          </a:prstGeom>
          <a:noFill/>
          <a:ln>
            <a:noFill/>
          </a:ln>
        </p:spPr>
        <p:txBody>
          <a:bodyPr anchorCtr="0" anchor="t" bIns="45700" lIns="91425" spcFirstLastPara="1" rIns="91425" wrap="square" tIns="45700">
            <a:normAutofit/>
          </a:bodyPr>
          <a:lstStyle/>
          <a:p>
            <a:pPr indent="-203200" lvl="0" marL="228600" rtl="0" algn="just">
              <a:lnSpc>
                <a:spcPct val="120000"/>
              </a:lnSpc>
              <a:spcBef>
                <a:spcPts val="0"/>
              </a:spcBef>
              <a:spcAft>
                <a:spcPts val="0"/>
              </a:spcAft>
              <a:buClr>
                <a:schemeClr val="lt1"/>
              </a:buClr>
              <a:buSzPts val="2000"/>
              <a:buChar char="•"/>
            </a:pPr>
            <a:r>
              <a:rPr lang="en-US" sz="2000"/>
              <a:t>We all know the story of the boy who cried wolf. Overuse of the high-priority option will make it lose its function when really needed. Moreover, even if a message has high priority, it will come across as slightly aggressive if it is flagged as ‘high priority’.</a:t>
            </a:r>
            <a:endParaRPr sz="2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1"/>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Do not attach unnecessary files</a:t>
            </a:r>
            <a:endParaRPr/>
          </a:p>
        </p:txBody>
      </p:sp>
      <p:sp>
        <p:nvSpPr>
          <p:cNvPr id="352" name="Google Shape;352;p21"/>
          <p:cNvSpPr txBox="1"/>
          <p:nvPr>
            <p:ph idx="1" type="body"/>
          </p:nvPr>
        </p:nvSpPr>
        <p:spPr>
          <a:xfrm>
            <a:off x="680325" y="2663100"/>
            <a:ext cx="8553000" cy="3273300"/>
          </a:xfrm>
          <a:prstGeom prst="rect">
            <a:avLst/>
          </a:prstGeom>
          <a:noFill/>
          <a:ln>
            <a:noFill/>
          </a:ln>
        </p:spPr>
        <p:txBody>
          <a:bodyPr anchorCtr="0" anchor="t" bIns="45700" lIns="91425" spcFirstLastPara="1" rIns="91425" wrap="square" tIns="45700">
            <a:normAutofit/>
          </a:bodyPr>
          <a:lstStyle/>
          <a:p>
            <a:pPr indent="-203200" lvl="0" marL="228600" rtl="0" algn="just">
              <a:lnSpc>
                <a:spcPct val="120000"/>
              </a:lnSpc>
              <a:spcBef>
                <a:spcPts val="0"/>
              </a:spcBef>
              <a:spcAft>
                <a:spcPts val="0"/>
              </a:spcAft>
              <a:buClr>
                <a:schemeClr val="lt1"/>
              </a:buClr>
              <a:buSzPts val="2000"/>
              <a:buChar char="•"/>
            </a:pPr>
            <a:r>
              <a:rPr lang="en-US" sz="2000"/>
              <a:t>Large attachments can annoy readers and even bring down their email system. Wherever possible, try to compress attachments and only send attachments when they are productive. Moreover, one should have a good virus scanner in place to prevent the readers from receiving documents containing viruses.</a:t>
            </a:r>
            <a:endParaRPr sz="2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Re-read the email before you send it</a:t>
            </a:r>
            <a:endParaRPr/>
          </a:p>
        </p:txBody>
      </p:sp>
      <p:sp>
        <p:nvSpPr>
          <p:cNvPr id="358" name="Google Shape;358;p22"/>
          <p:cNvSpPr txBox="1"/>
          <p:nvPr>
            <p:ph idx="1" type="body"/>
          </p:nvPr>
        </p:nvSpPr>
        <p:spPr>
          <a:xfrm>
            <a:off x="680325" y="2696775"/>
            <a:ext cx="10151400" cy="3239400"/>
          </a:xfrm>
          <a:prstGeom prst="rect">
            <a:avLst/>
          </a:prstGeom>
          <a:noFill/>
          <a:ln>
            <a:noFill/>
          </a:ln>
        </p:spPr>
        <p:txBody>
          <a:bodyPr anchorCtr="0" anchor="t" bIns="45700" lIns="91425" spcFirstLastPara="1" rIns="91425" wrap="square" tIns="45700">
            <a:normAutofit/>
          </a:bodyPr>
          <a:lstStyle/>
          <a:p>
            <a:pPr indent="-203200" lvl="0" marL="228600" rtl="0" algn="just">
              <a:lnSpc>
                <a:spcPct val="120000"/>
              </a:lnSpc>
              <a:spcBef>
                <a:spcPts val="0"/>
              </a:spcBef>
              <a:spcAft>
                <a:spcPts val="0"/>
              </a:spcAft>
              <a:buClr>
                <a:schemeClr val="lt1"/>
              </a:buClr>
              <a:buSzPts val="2000"/>
              <a:buFont typeface="Arial"/>
              <a:buChar char="•"/>
            </a:pPr>
            <a:r>
              <a:rPr lang="en-US" sz="2000"/>
              <a:t>A lot of people do not bother to re-read an email before they send it out, as can be seen from the many spelling and grammatical mistakes contained in emails. Besides, reading the email from the recipients’ perspective will help frame a more effective message and avoid misunderstandings and inappropriate comments.</a:t>
            </a:r>
            <a:endParaRPr sz="2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Take care with abbreviations and emoticons</a:t>
            </a:r>
            <a:endParaRPr/>
          </a:p>
        </p:txBody>
      </p:sp>
      <p:sp>
        <p:nvSpPr>
          <p:cNvPr id="364" name="Google Shape;364;p23"/>
          <p:cNvSpPr txBox="1"/>
          <p:nvPr>
            <p:ph idx="1" type="body"/>
          </p:nvPr>
        </p:nvSpPr>
        <p:spPr>
          <a:xfrm>
            <a:off x="680325" y="2336875"/>
            <a:ext cx="9280800" cy="3599400"/>
          </a:xfrm>
          <a:prstGeom prst="rect">
            <a:avLst/>
          </a:prstGeom>
          <a:noFill/>
          <a:ln>
            <a:noFill/>
          </a:ln>
        </p:spPr>
        <p:txBody>
          <a:bodyPr anchorCtr="0" anchor="t" bIns="45700" lIns="91425" spcFirstLastPara="1" rIns="91425" wrap="square" tIns="45700">
            <a:normAutofit/>
          </a:bodyPr>
          <a:lstStyle/>
          <a:p>
            <a:pPr indent="-203200" lvl="0" marL="228600" rtl="0" algn="just">
              <a:lnSpc>
                <a:spcPct val="120000"/>
              </a:lnSpc>
              <a:spcBef>
                <a:spcPts val="0"/>
              </a:spcBef>
              <a:spcAft>
                <a:spcPts val="0"/>
              </a:spcAft>
              <a:buClr>
                <a:schemeClr val="lt1"/>
              </a:buClr>
              <a:buSzPts val="2000"/>
              <a:buChar char="•"/>
            </a:pPr>
            <a:r>
              <a:rPr lang="en-US" sz="2000"/>
              <a:t>In business emails, try not to use abbreviations such as BTW and LOL. The recipient might not be aware of the meanings of the abbreviations, and in business emails these are generally not appropriate. The same goes for emoticons. It is advisable to avoid using any entities that the recipient might not be familiar with.</a:t>
            </a:r>
            <a:endParaRPr sz="2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4"/>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Be careful with formatting</a:t>
            </a:r>
            <a:endParaRPr/>
          </a:p>
        </p:txBody>
      </p:sp>
      <p:sp>
        <p:nvSpPr>
          <p:cNvPr id="370" name="Google Shape;370;p24"/>
          <p:cNvSpPr txBox="1"/>
          <p:nvPr>
            <p:ph idx="1" type="body"/>
          </p:nvPr>
        </p:nvSpPr>
        <p:spPr>
          <a:xfrm>
            <a:off x="680325" y="2536025"/>
            <a:ext cx="9093300" cy="3400200"/>
          </a:xfrm>
          <a:prstGeom prst="rect">
            <a:avLst/>
          </a:prstGeom>
          <a:noFill/>
          <a:ln>
            <a:noFill/>
          </a:ln>
        </p:spPr>
        <p:txBody>
          <a:bodyPr anchorCtr="0" anchor="t" bIns="45700" lIns="91425" spcFirstLastPara="1" rIns="91425" wrap="square" tIns="45700">
            <a:normAutofit/>
          </a:bodyPr>
          <a:lstStyle/>
          <a:p>
            <a:pPr indent="-203200" lvl="0" marL="228600" rtl="0" algn="just">
              <a:lnSpc>
                <a:spcPct val="120000"/>
              </a:lnSpc>
              <a:spcBef>
                <a:spcPts val="0"/>
              </a:spcBef>
              <a:spcAft>
                <a:spcPts val="0"/>
              </a:spcAft>
              <a:buClr>
                <a:schemeClr val="lt1"/>
              </a:buClr>
              <a:buSzPts val="2000"/>
              <a:buChar char="•"/>
            </a:pPr>
            <a:r>
              <a:rPr lang="en-US" sz="2000"/>
              <a:t>Remember that when an email is formatted, the sender might not be able to view the formatting, or might see fonts that are different from the ones intended. When using colours, use a colour that is easy to read on the background. One also needs to be aware of the fact that there are some accessibility norms that do not allow the use of certain colours, keeping in mind colourblind people.</a:t>
            </a:r>
            <a:endParaRPr sz="2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5"/>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Take care with rich text and HTML messages</a:t>
            </a:r>
            <a:endParaRPr/>
          </a:p>
        </p:txBody>
      </p:sp>
      <p:sp>
        <p:nvSpPr>
          <p:cNvPr id="376" name="Google Shape;376;p25"/>
          <p:cNvSpPr txBox="1"/>
          <p:nvPr>
            <p:ph idx="1" type="body"/>
          </p:nvPr>
        </p:nvSpPr>
        <p:spPr>
          <a:xfrm>
            <a:off x="680325" y="2522625"/>
            <a:ext cx="9548700" cy="3413700"/>
          </a:xfrm>
          <a:prstGeom prst="rect">
            <a:avLst/>
          </a:prstGeom>
          <a:noFill/>
          <a:ln>
            <a:noFill/>
          </a:ln>
        </p:spPr>
        <p:txBody>
          <a:bodyPr anchorCtr="0" anchor="t" bIns="45700" lIns="91425" spcFirstLastPara="1" rIns="91425" wrap="square" tIns="45700">
            <a:normAutofit/>
          </a:bodyPr>
          <a:lstStyle/>
          <a:p>
            <a:pPr indent="-203200" lvl="0" marL="228600" rtl="0" algn="just">
              <a:lnSpc>
                <a:spcPct val="120000"/>
              </a:lnSpc>
              <a:spcBef>
                <a:spcPts val="0"/>
              </a:spcBef>
              <a:spcAft>
                <a:spcPts val="0"/>
              </a:spcAft>
              <a:buClr>
                <a:schemeClr val="lt1"/>
              </a:buClr>
              <a:buSzPts val="2000"/>
              <a:buChar char="•"/>
            </a:pPr>
            <a:r>
              <a:rPr lang="en-US" sz="2000"/>
              <a:t>When sending an email in rich text or HTML format, be aware that the sender might be able to receive only plain text emails. If this is the case, the recipient will receive the message as a .txt attachment. Most email clients, however, including Microsoft Outlook, are able to receive HTML and rich text messages.</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12022993390_0_0"/>
          <p:cNvSpPr txBox="1"/>
          <p:nvPr>
            <p:ph type="title"/>
          </p:nvPr>
        </p:nvSpPr>
        <p:spPr>
          <a:xfrm>
            <a:off x="680321" y="753228"/>
            <a:ext cx="9613800" cy="108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Rewrite the following email:</a:t>
            </a:r>
            <a:endParaRPr/>
          </a:p>
        </p:txBody>
      </p:sp>
      <p:sp>
        <p:nvSpPr>
          <p:cNvPr id="219" name="Google Shape;219;g12022993390_0_0"/>
          <p:cNvSpPr txBox="1"/>
          <p:nvPr>
            <p:ph idx="1" type="body"/>
          </p:nvPr>
        </p:nvSpPr>
        <p:spPr>
          <a:xfrm>
            <a:off x="680325" y="2336875"/>
            <a:ext cx="9984600" cy="3599400"/>
          </a:xfrm>
          <a:prstGeom prst="rect">
            <a:avLst/>
          </a:prstGeom>
          <a:ln cap="flat" cmpd="sng" w="9525">
            <a:solidFill>
              <a:schemeClr val="lt1"/>
            </a:solidFill>
            <a:prstDash val="solid"/>
            <a:round/>
            <a:headEnd len="sm" w="sm" type="none"/>
            <a:tailEnd len="sm" w="sm" type="none"/>
          </a:ln>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lang="en-US"/>
              <a:t>Hi sir,</a:t>
            </a:r>
            <a:endParaRPr/>
          </a:p>
          <a:p>
            <a:pPr indent="0" lvl="0" marL="0" rtl="0" algn="l">
              <a:lnSpc>
                <a:spcPct val="115000"/>
              </a:lnSpc>
              <a:spcBef>
                <a:spcPts val="1200"/>
              </a:spcBef>
              <a:spcAft>
                <a:spcPts val="0"/>
              </a:spcAft>
              <a:buClr>
                <a:schemeClr val="dk1"/>
              </a:buClr>
              <a:buSzPts val="1100"/>
              <a:buFont typeface="Arial"/>
              <a:buNone/>
            </a:pPr>
            <a:r>
              <a:rPr lang="en-US"/>
              <a:t>V r intrstd in buying the latest microwaves manuf. by ur company. r u ready with supplies? Pl specify schdle of delivery 4 v cant w8 4 long.</a:t>
            </a:r>
            <a:endParaRPr/>
          </a:p>
          <a:p>
            <a:pPr indent="0" lvl="0" marL="0" rtl="0" algn="l">
              <a:lnSpc>
                <a:spcPct val="115000"/>
              </a:lnSpc>
              <a:spcBef>
                <a:spcPts val="1200"/>
              </a:spcBef>
              <a:spcAft>
                <a:spcPts val="0"/>
              </a:spcAft>
              <a:buClr>
                <a:schemeClr val="dk1"/>
              </a:buClr>
              <a:buSzPts val="1100"/>
              <a:buFont typeface="Arial"/>
              <a:buNone/>
            </a:pPr>
            <a:r>
              <a:rPr lang="en-US"/>
              <a:t>sandeep sugam</a:t>
            </a:r>
            <a:endParaRPr/>
          </a:p>
          <a:p>
            <a:pPr indent="0" lvl="0" marL="0" rtl="0" algn="l">
              <a:lnSpc>
                <a:spcPct val="115000"/>
              </a:lnSpc>
              <a:spcBef>
                <a:spcPts val="1200"/>
              </a:spcBef>
              <a:spcAft>
                <a:spcPts val="0"/>
              </a:spcAft>
              <a:buClr>
                <a:schemeClr val="dk1"/>
              </a:buClr>
              <a:buSzPts val="1100"/>
              <a:buFont typeface="Arial"/>
              <a:buNone/>
            </a:pPr>
            <a:r>
              <a:rPr lang="en-US"/>
              <a:t>for kingshood internationals</a:t>
            </a:r>
            <a:endParaRPr/>
          </a:p>
          <a:p>
            <a:pPr indent="0" lvl="0" marL="0" rtl="0" algn="l">
              <a:spcBef>
                <a:spcPts val="120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6"/>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Do not use email to discuss confidential matters</a:t>
            </a:r>
            <a:endParaRPr/>
          </a:p>
        </p:txBody>
      </p:sp>
      <p:sp>
        <p:nvSpPr>
          <p:cNvPr id="382" name="Google Shape;382;p26"/>
          <p:cNvSpPr txBox="1"/>
          <p:nvPr>
            <p:ph idx="1" type="body"/>
          </p:nvPr>
        </p:nvSpPr>
        <p:spPr>
          <a:xfrm>
            <a:off x="680325" y="2629800"/>
            <a:ext cx="8932500" cy="3306600"/>
          </a:xfrm>
          <a:prstGeom prst="rect">
            <a:avLst/>
          </a:prstGeom>
          <a:noFill/>
          <a:ln>
            <a:noFill/>
          </a:ln>
        </p:spPr>
        <p:txBody>
          <a:bodyPr anchorCtr="0" anchor="t" bIns="45700" lIns="91425" spcFirstLastPara="1" rIns="91425" wrap="square" tIns="45700">
            <a:normAutofit/>
          </a:bodyPr>
          <a:lstStyle/>
          <a:p>
            <a:pPr indent="-203200" lvl="0" marL="228600" rtl="0" algn="just">
              <a:lnSpc>
                <a:spcPct val="120000"/>
              </a:lnSpc>
              <a:spcBef>
                <a:spcPts val="1000"/>
              </a:spcBef>
              <a:spcAft>
                <a:spcPts val="0"/>
              </a:spcAft>
              <a:buClr>
                <a:schemeClr val="lt1"/>
              </a:buClr>
              <a:buSzPts val="2000"/>
              <a:buChar char="•"/>
            </a:pPr>
            <a:r>
              <a:rPr lang="en-US" sz="2000"/>
              <a:t>Sending an email is like sending a postcard. Do not send confidential information by email. Moreover, never make any vilifying or discriminating comments in formal emails, even if they are meant to be jokes.</a:t>
            </a:r>
            <a:endParaRPr sz="2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7"/>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Avoid using URGENT and IMPORTANT</a:t>
            </a:r>
            <a:endParaRPr/>
          </a:p>
        </p:txBody>
      </p:sp>
      <p:sp>
        <p:nvSpPr>
          <p:cNvPr id="388" name="Google Shape;388;p27"/>
          <p:cNvSpPr txBox="1"/>
          <p:nvPr>
            <p:ph idx="1" type="body"/>
          </p:nvPr>
        </p:nvSpPr>
        <p:spPr>
          <a:xfrm>
            <a:off x="680325" y="2669975"/>
            <a:ext cx="9334200" cy="3266400"/>
          </a:xfrm>
          <a:prstGeom prst="rect">
            <a:avLst/>
          </a:prstGeom>
          <a:noFill/>
          <a:ln>
            <a:noFill/>
          </a:ln>
        </p:spPr>
        <p:txBody>
          <a:bodyPr anchorCtr="0" anchor="t" bIns="45700" lIns="91425" spcFirstLastPara="1" rIns="91425" wrap="square" tIns="45700">
            <a:normAutofit/>
          </a:bodyPr>
          <a:lstStyle/>
          <a:p>
            <a:pPr indent="-203200" lvl="0" marL="228600" rtl="0" algn="just">
              <a:lnSpc>
                <a:spcPct val="120000"/>
              </a:lnSpc>
              <a:spcBef>
                <a:spcPts val="0"/>
              </a:spcBef>
              <a:spcAft>
                <a:spcPts val="0"/>
              </a:spcAft>
              <a:buClr>
                <a:schemeClr val="lt1"/>
              </a:buClr>
              <a:buSzPts val="2000"/>
              <a:buChar char="•"/>
            </a:pPr>
            <a:r>
              <a:rPr lang="en-US" sz="2000"/>
              <a:t>Even more so than the high-priority option, try to avoid the use of words such as ‘Urgent’ and ‘Important’ in an email or subject line. Use this only if it is a really, really urgent or important message.</a:t>
            </a:r>
            <a:endParaRPr sz="2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28"/>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Use the Bcc: field or do a mail merge</a:t>
            </a:r>
            <a:endParaRPr/>
          </a:p>
        </p:txBody>
      </p:sp>
      <p:sp>
        <p:nvSpPr>
          <p:cNvPr id="394" name="Google Shape;394;p28"/>
          <p:cNvSpPr txBox="1"/>
          <p:nvPr>
            <p:ph idx="1" type="body"/>
          </p:nvPr>
        </p:nvSpPr>
        <p:spPr>
          <a:xfrm>
            <a:off x="838200" y="1825625"/>
            <a:ext cx="10422000" cy="496110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Clr>
                <a:schemeClr val="lt1"/>
              </a:buClr>
              <a:buSzPts val="2200"/>
              <a:buNone/>
            </a:pPr>
            <a:r>
              <a:rPr lang="en-US" sz="2000"/>
              <a:t> </a:t>
            </a:r>
            <a:endParaRPr sz="2000"/>
          </a:p>
          <a:p>
            <a:pPr indent="-215900" lvl="0" marL="228600" rtl="0" algn="just">
              <a:lnSpc>
                <a:spcPct val="100000"/>
              </a:lnSpc>
              <a:spcBef>
                <a:spcPts val="0"/>
              </a:spcBef>
              <a:spcAft>
                <a:spcPts val="0"/>
              </a:spcAft>
              <a:buClr>
                <a:schemeClr val="lt1"/>
              </a:buClr>
              <a:buSzPts val="2000"/>
              <a:buChar char="•"/>
            </a:pPr>
            <a:r>
              <a:rPr lang="en-US" sz="2000"/>
              <a:t>When sending an email, some people place all the email addresses in the To: field. There are two drawbacks to this practice:</a:t>
            </a:r>
            <a:endParaRPr sz="2000"/>
          </a:p>
          <a:p>
            <a:pPr indent="-215900" lvl="0" marL="228600" rtl="0" algn="just">
              <a:lnSpc>
                <a:spcPct val="100000"/>
              </a:lnSpc>
              <a:spcBef>
                <a:spcPts val="0"/>
              </a:spcBef>
              <a:spcAft>
                <a:spcPts val="0"/>
              </a:spcAft>
              <a:buClr>
                <a:schemeClr val="lt1"/>
              </a:buClr>
              <a:buSzPts val="2000"/>
              <a:buChar char="•"/>
            </a:pPr>
            <a:r>
              <a:rPr lang="en-US" sz="2000"/>
              <a:t>(1) the recipient knows that the same message has been sent to a large number of recipients, and </a:t>
            </a:r>
            <a:endParaRPr sz="2000"/>
          </a:p>
          <a:p>
            <a:pPr indent="-215900" lvl="0" marL="228600" rtl="0" algn="just">
              <a:lnSpc>
                <a:spcPct val="100000"/>
              </a:lnSpc>
              <a:spcBef>
                <a:spcPts val="0"/>
              </a:spcBef>
              <a:spcAft>
                <a:spcPts val="0"/>
              </a:spcAft>
              <a:buClr>
                <a:schemeClr val="lt1"/>
              </a:buClr>
              <a:buSzPts val="2000"/>
              <a:buChar char="•"/>
            </a:pPr>
            <a:r>
              <a:rPr lang="en-US" sz="2000"/>
              <a:t>(2) someone else’s email address is being publicized without their permission.</a:t>
            </a:r>
            <a:endParaRPr sz="2000"/>
          </a:p>
          <a:p>
            <a:pPr indent="-330200" lvl="0" marL="342900" rtl="0" algn="just">
              <a:lnSpc>
                <a:spcPct val="100000"/>
              </a:lnSpc>
              <a:spcBef>
                <a:spcPts val="0"/>
              </a:spcBef>
              <a:spcAft>
                <a:spcPts val="0"/>
              </a:spcAft>
              <a:buClr>
                <a:schemeClr val="lt1"/>
              </a:buClr>
              <a:buSzPts val="2000"/>
              <a:buChar char="•"/>
            </a:pPr>
            <a:r>
              <a:rPr lang="en-US" sz="2000"/>
              <a:t>One way to get round this is to place all addresses in the Bcc: field. However, if the To: field appears blank, it might look like spamming to all the recipients. Instead, the list containing the email addresses of all recipients could be included in the To: field, or even better, with Microsoft Outlook and Word, it is possible to mail merge and create one message for each recipient. </a:t>
            </a:r>
            <a:endParaRPr sz="2000"/>
          </a:p>
          <a:p>
            <a:pPr indent="-330200" lvl="0" marL="342900" rtl="0" algn="just">
              <a:lnSpc>
                <a:spcPct val="100000"/>
              </a:lnSpc>
              <a:spcBef>
                <a:spcPts val="0"/>
              </a:spcBef>
              <a:spcAft>
                <a:spcPts val="0"/>
              </a:spcAft>
              <a:buClr>
                <a:schemeClr val="lt1"/>
              </a:buClr>
              <a:buSzPts val="2000"/>
              <a:buChar char="•"/>
            </a:pPr>
            <a:r>
              <a:rPr lang="en-US" sz="2000"/>
              <a:t>A mail merge also allows the use of fields in the message so that each recipient can be addressed personally. For more information on how to do a Word mail merge, consult the Help feature in MS Outlook.</a:t>
            </a:r>
            <a:endParaRPr sz="2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29"/>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Using the cc field</a:t>
            </a:r>
            <a:endParaRPr/>
          </a:p>
        </p:txBody>
      </p:sp>
      <p:sp>
        <p:nvSpPr>
          <p:cNvPr id="400" name="Google Shape;400;p29"/>
          <p:cNvSpPr txBox="1"/>
          <p:nvPr>
            <p:ph idx="1" type="body"/>
          </p:nvPr>
        </p:nvSpPr>
        <p:spPr>
          <a:xfrm>
            <a:off x="680321" y="2336872"/>
            <a:ext cx="10358543" cy="4341115"/>
          </a:xfrm>
          <a:prstGeom prst="rect">
            <a:avLst/>
          </a:prstGeom>
          <a:noFill/>
          <a:ln>
            <a:noFill/>
          </a:ln>
        </p:spPr>
        <p:txBody>
          <a:bodyPr anchorCtr="0" anchor="t" bIns="45700" lIns="91425" spcFirstLastPara="1" rIns="91425" wrap="square" tIns="45700">
            <a:normAutofit/>
          </a:bodyPr>
          <a:lstStyle/>
          <a:p>
            <a:pPr indent="-203200" lvl="0" marL="228600" rtl="0" algn="just">
              <a:lnSpc>
                <a:spcPct val="100000"/>
              </a:lnSpc>
              <a:spcBef>
                <a:spcPts val="0"/>
              </a:spcBef>
              <a:spcAft>
                <a:spcPts val="0"/>
              </a:spcAft>
              <a:buClr>
                <a:schemeClr val="lt1"/>
              </a:buClr>
              <a:buSzPts val="2000"/>
              <a:buChar char="•"/>
            </a:pPr>
            <a:r>
              <a:rPr lang="en-US" sz="2000"/>
              <a:t>The Bcc is used when a copy of the mail is to be sent to other recipients without the knowledge of the main recipient. For example, it is used in official correspondence such as appraisals being done by first-level managers. The first-level manager provides some feedback to his/her subordinate over email, but includes the second-level manager in Bcc, just for his/ her information. The subordinate doesn’t get to see that the email is also copied to the second level manager. This is mostly used for providing sensitive feedback that is supposed to be private.</a:t>
            </a:r>
            <a:endParaRPr sz="2000"/>
          </a:p>
          <a:p>
            <a:pPr indent="0" lvl="0" marL="457200" rtl="0" algn="just">
              <a:lnSpc>
                <a:spcPct val="100000"/>
              </a:lnSpc>
              <a:spcBef>
                <a:spcPts val="0"/>
              </a:spcBef>
              <a:spcAft>
                <a:spcPts val="0"/>
              </a:spcAft>
              <a:buSzPts val="1800"/>
              <a:buNone/>
            </a:pPr>
            <a:r>
              <a:t/>
            </a:r>
            <a:endParaRPr sz="2000"/>
          </a:p>
          <a:p>
            <a:pPr indent="-203200" lvl="0" marL="228600" rtl="0" algn="just">
              <a:lnSpc>
                <a:spcPct val="100000"/>
              </a:lnSpc>
              <a:spcBef>
                <a:spcPts val="0"/>
              </a:spcBef>
              <a:spcAft>
                <a:spcPts val="0"/>
              </a:spcAft>
              <a:buClr>
                <a:schemeClr val="lt1"/>
              </a:buClr>
              <a:buSzPts val="2000"/>
              <a:buChar char="•"/>
            </a:pPr>
            <a:r>
              <a:rPr lang="en-US" sz="2000"/>
              <a:t>Try not to use the Cc field unless the recipient in the Cc field knows why they are receiving a copy of the message. This will depend on the situation. Only the recipients in the To field are supposed to act on the message. The Cc field is used to keep others informed about the project, e.g. the manager or a co-worker. </a:t>
            </a:r>
            <a:endParaRPr sz="20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0"/>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Do not reply to spam</a:t>
            </a:r>
            <a:endParaRPr/>
          </a:p>
        </p:txBody>
      </p:sp>
      <p:sp>
        <p:nvSpPr>
          <p:cNvPr id="406" name="Google Shape;406;p30"/>
          <p:cNvSpPr txBox="1"/>
          <p:nvPr>
            <p:ph idx="1" type="body"/>
          </p:nvPr>
        </p:nvSpPr>
        <p:spPr>
          <a:xfrm>
            <a:off x="680325" y="2844100"/>
            <a:ext cx="9173700" cy="3092100"/>
          </a:xfrm>
          <a:prstGeom prst="rect">
            <a:avLst/>
          </a:prstGeom>
          <a:noFill/>
          <a:ln>
            <a:noFill/>
          </a:ln>
        </p:spPr>
        <p:txBody>
          <a:bodyPr anchorCtr="0" anchor="t" bIns="45700" lIns="91425" spcFirstLastPara="1" rIns="91425" wrap="square" tIns="45700">
            <a:normAutofit/>
          </a:bodyPr>
          <a:lstStyle/>
          <a:p>
            <a:pPr indent="-203200" lvl="0" marL="228600" rtl="0" algn="just">
              <a:lnSpc>
                <a:spcPct val="120000"/>
              </a:lnSpc>
              <a:spcBef>
                <a:spcPts val="0"/>
              </a:spcBef>
              <a:spcAft>
                <a:spcPts val="0"/>
              </a:spcAft>
              <a:buClr>
                <a:schemeClr val="lt1"/>
              </a:buClr>
              <a:buSzPts val="2000"/>
              <a:buChar char="•"/>
            </a:pPr>
            <a:r>
              <a:rPr lang="en-US" sz="2000"/>
              <a:t>Replying to spam or unsubscribing confirms that the email address is ‘live’. Confirming this will only generate even more spam. Therefore, just hit the delete button or use email software to remove spam automatically.</a:t>
            </a:r>
            <a:endParaRPr sz="20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1"/>
          <p:cNvSpPr txBox="1"/>
          <p:nvPr>
            <p:ph type="title"/>
          </p:nvPr>
        </p:nvSpPr>
        <p:spPr>
          <a:xfrm>
            <a:off x="680322" y="2869895"/>
            <a:ext cx="9613860" cy="109078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3600"/>
              <a:buFont typeface="Trebuchet MS"/>
              <a:buNone/>
            </a:pPr>
            <a:r>
              <a:rPr lang="en-US"/>
              <a:t>Netiquette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pic>
        <p:nvPicPr>
          <p:cNvPr id="417" name="Google Shape;417;g13a9457a79d_0_12"/>
          <p:cNvPicPr preferRelativeResize="0"/>
          <p:nvPr/>
        </p:nvPicPr>
        <p:blipFill>
          <a:blip r:embed="rId3">
            <a:alphaModFix/>
          </a:blip>
          <a:stretch>
            <a:fillRect/>
          </a:stretch>
        </p:blipFill>
        <p:spPr>
          <a:xfrm>
            <a:off x="1274100" y="322850"/>
            <a:ext cx="8913901" cy="60776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pic>
        <p:nvPicPr>
          <p:cNvPr id="423" name="Google Shape;423;g13a9457a79d_0_17"/>
          <p:cNvPicPr preferRelativeResize="0"/>
          <p:nvPr/>
        </p:nvPicPr>
        <p:blipFill>
          <a:blip r:embed="rId3">
            <a:alphaModFix/>
          </a:blip>
          <a:stretch>
            <a:fillRect/>
          </a:stretch>
        </p:blipFill>
        <p:spPr>
          <a:xfrm>
            <a:off x="1334125" y="557575"/>
            <a:ext cx="8793850" cy="57378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Roboto Slab"/>
              <a:buNone/>
            </a:pPr>
            <a:r>
              <a:rPr b="0" i="0" lang="en-US">
                <a:latin typeface="Roboto Slab"/>
                <a:ea typeface="Roboto Slab"/>
                <a:cs typeface="Roboto Slab"/>
                <a:sym typeface="Roboto Slab"/>
              </a:rPr>
              <a:t>Netiquette</a:t>
            </a:r>
            <a:endParaRPr b="0" i="0">
              <a:latin typeface="Roboto Slab"/>
              <a:ea typeface="Roboto Slab"/>
              <a:cs typeface="Roboto Slab"/>
              <a:sym typeface="Roboto Slab"/>
            </a:endParaRPr>
          </a:p>
        </p:txBody>
      </p:sp>
      <p:sp>
        <p:nvSpPr>
          <p:cNvPr id="429" name="Google Shape;429;p32"/>
          <p:cNvSpPr txBox="1"/>
          <p:nvPr>
            <p:ph idx="1" type="body"/>
          </p:nvPr>
        </p:nvSpPr>
        <p:spPr>
          <a:xfrm>
            <a:off x="680325" y="2616400"/>
            <a:ext cx="9307500" cy="3319800"/>
          </a:xfrm>
          <a:prstGeom prst="rect">
            <a:avLst/>
          </a:prstGeom>
          <a:noFill/>
          <a:ln>
            <a:noFill/>
          </a:ln>
        </p:spPr>
        <p:txBody>
          <a:bodyPr anchorCtr="0" anchor="t" bIns="45700" lIns="91425" spcFirstLastPara="1" rIns="91425" wrap="square" tIns="45700">
            <a:normAutofit/>
          </a:bodyPr>
          <a:lstStyle/>
          <a:p>
            <a:pPr indent="-203200" lvl="0" marL="228600" rtl="0" algn="just">
              <a:lnSpc>
                <a:spcPct val="120000"/>
              </a:lnSpc>
              <a:spcBef>
                <a:spcPts val="0"/>
              </a:spcBef>
              <a:spcAft>
                <a:spcPts val="0"/>
              </a:spcAft>
              <a:buClr>
                <a:schemeClr val="lt1"/>
              </a:buClr>
              <a:buSzPts val="2000"/>
              <a:buChar char="•"/>
            </a:pPr>
            <a:r>
              <a:rPr lang="en-US" sz="2000"/>
              <a:t>Netiquette, or network etiquette, is concerned with the “proper” way to communicate in an online environment. Consider the following “rules,” adapted from </a:t>
            </a:r>
            <a:r>
              <a:rPr lang="en-US" sz="2000">
                <a:solidFill>
                  <a:srgbClr val="0000FF"/>
                </a:solidFill>
              </a:rPr>
              <a:t>Virginia Shea’s</a:t>
            </a:r>
            <a:r>
              <a:rPr lang="en-US" sz="2000"/>
              <a:t> </a:t>
            </a:r>
            <a:r>
              <a:rPr lang="en-US" sz="2000">
                <a:solidFill>
                  <a:srgbClr val="65FF65"/>
                </a:solidFill>
              </a:rPr>
              <a:t>The Core Rules of Netiquette</a:t>
            </a:r>
            <a:r>
              <a:rPr lang="en-US" sz="2000"/>
              <a:t>, whenever you communicate in the virtual world.</a:t>
            </a:r>
            <a:endParaRPr sz="20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Rule 1: Remember the Human</a:t>
            </a:r>
            <a:endParaRPr/>
          </a:p>
        </p:txBody>
      </p:sp>
      <p:sp>
        <p:nvSpPr>
          <p:cNvPr id="435" name="Google Shape;435;p33"/>
          <p:cNvSpPr txBox="1"/>
          <p:nvPr>
            <p:ph idx="1" type="body"/>
          </p:nvPr>
        </p:nvSpPr>
        <p:spPr>
          <a:xfrm>
            <a:off x="680325" y="2750350"/>
            <a:ext cx="9508500" cy="3219900"/>
          </a:xfrm>
          <a:prstGeom prst="rect">
            <a:avLst/>
          </a:prstGeom>
          <a:noFill/>
          <a:ln>
            <a:noFill/>
          </a:ln>
        </p:spPr>
        <p:txBody>
          <a:bodyPr anchorCtr="0" anchor="t" bIns="45700" lIns="91425" spcFirstLastPara="1" rIns="91425" wrap="square" tIns="45700">
            <a:normAutofit/>
          </a:bodyPr>
          <a:lstStyle/>
          <a:p>
            <a:pPr indent="-203200" lvl="0" marL="228600" rtl="0" algn="just">
              <a:lnSpc>
                <a:spcPct val="110000"/>
              </a:lnSpc>
              <a:spcBef>
                <a:spcPts val="0"/>
              </a:spcBef>
              <a:spcAft>
                <a:spcPts val="0"/>
              </a:spcAft>
              <a:buClr>
                <a:schemeClr val="lt1"/>
              </a:buClr>
              <a:buSzPts val="2000"/>
              <a:buChar char="•"/>
            </a:pPr>
            <a:r>
              <a:rPr lang="en-US" sz="2000"/>
              <a:t>When communicating electronically, whether through email, instant message, discussion post, text, or some other method, practice the Golden Rule: </a:t>
            </a:r>
            <a:r>
              <a:rPr lang="en-US" sz="2000">
                <a:solidFill>
                  <a:srgbClr val="65FF65"/>
                </a:solidFill>
              </a:rPr>
              <a:t>Do unto others as you would have others do unto you. </a:t>
            </a:r>
            <a:r>
              <a:rPr lang="en-US" sz="2000"/>
              <a:t>Remember, your written words are read by real people, all deserving of respectful communication. Before you press “send” or “submit,” ask yourself, “Would I be okay with this if someone else had written it?”</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12022993390_0_6"/>
          <p:cNvSpPr txBox="1"/>
          <p:nvPr>
            <p:ph type="title"/>
          </p:nvPr>
        </p:nvSpPr>
        <p:spPr>
          <a:xfrm>
            <a:off x="680321" y="753228"/>
            <a:ext cx="9613800" cy="108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Corrected email</a:t>
            </a:r>
            <a:endParaRPr/>
          </a:p>
        </p:txBody>
      </p:sp>
      <p:sp>
        <p:nvSpPr>
          <p:cNvPr id="226" name="Google Shape;226;g12022993390_0_6"/>
          <p:cNvSpPr txBox="1"/>
          <p:nvPr>
            <p:ph idx="1" type="body"/>
          </p:nvPr>
        </p:nvSpPr>
        <p:spPr>
          <a:xfrm>
            <a:off x="680321" y="2336873"/>
            <a:ext cx="9613800" cy="3599400"/>
          </a:xfrm>
          <a:prstGeom prst="rect">
            <a:avLst/>
          </a:prstGeom>
          <a:ln cap="flat" cmpd="sng" w="9525">
            <a:solidFill>
              <a:schemeClr val="lt1"/>
            </a:solidFill>
            <a:prstDash val="solid"/>
            <a:round/>
            <a:headEnd len="sm" w="sm" type="none"/>
            <a:tailEnd len="sm" w="sm" type="none"/>
          </a:ln>
        </p:spPr>
        <p:txBody>
          <a:bodyPr anchorCtr="0" anchor="t" bIns="45700" lIns="91425" spcFirstLastPara="1" rIns="91425" wrap="square" tIns="45700">
            <a:normAutofit fontScale="85000" lnSpcReduction="20000"/>
          </a:bodyPr>
          <a:lstStyle/>
          <a:p>
            <a:pPr indent="0" lvl="0" marL="0" rtl="0" algn="l">
              <a:lnSpc>
                <a:spcPct val="115000"/>
              </a:lnSpc>
              <a:spcBef>
                <a:spcPts val="1200"/>
              </a:spcBef>
              <a:spcAft>
                <a:spcPts val="0"/>
              </a:spcAft>
              <a:buClr>
                <a:schemeClr val="dk1"/>
              </a:buClr>
              <a:buSzPct val="45833"/>
              <a:buFont typeface="Arial"/>
              <a:buNone/>
            </a:pPr>
            <a:r>
              <a:rPr lang="en-US"/>
              <a:t>Dear Sir/Madam</a:t>
            </a:r>
            <a:endParaRPr/>
          </a:p>
          <a:p>
            <a:pPr indent="0" lvl="0" marL="0" rtl="0" algn="l">
              <a:lnSpc>
                <a:spcPct val="115000"/>
              </a:lnSpc>
              <a:spcBef>
                <a:spcPts val="1200"/>
              </a:spcBef>
              <a:spcAft>
                <a:spcPts val="0"/>
              </a:spcAft>
              <a:buClr>
                <a:schemeClr val="dk1"/>
              </a:buClr>
              <a:buSzPct val="45833"/>
              <a:buFont typeface="Arial"/>
              <a:buNone/>
            </a:pPr>
            <a:r>
              <a:rPr lang="en-US"/>
              <a:t>We are interested in purchasing the latest microwaves (Model 371) launched </a:t>
            </a:r>
            <a:r>
              <a:rPr lang="en-US"/>
              <a:t>recently </a:t>
            </a:r>
            <a:r>
              <a:rPr lang="en-US"/>
              <a:t>by your company. We would like to know whether the product is ready to be supplied. Since we require microwaves as soon as possible please let us know by what time it would be possible to send us the consignment.</a:t>
            </a:r>
            <a:endParaRPr/>
          </a:p>
          <a:p>
            <a:pPr indent="0" lvl="0" marL="0" rtl="0" algn="l">
              <a:lnSpc>
                <a:spcPct val="115000"/>
              </a:lnSpc>
              <a:spcBef>
                <a:spcPts val="1200"/>
              </a:spcBef>
              <a:spcAft>
                <a:spcPts val="0"/>
              </a:spcAft>
              <a:buClr>
                <a:schemeClr val="dk1"/>
              </a:buClr>
              <a:buSzPct val="45833"/>
              <a:buFont typeface="Arial"/>
              <a:buNone/>
            </a:pPr>
            <a:r>
              <a:rPr lang="en-US"/>
              <a:t>Thanks and soliciting the early reply!</a:t>
            </a:r>
            <a:endParaRPr/>
          </a:p>
          <a:p>
            <a:pPr indent="0" lvl="0" marL="0" rtl="0" algn="l">
              <a:lnSpc>
                <a:spcPct val="115000"/>
              </a:lnSpc>
              <a:spcBef>
                <a:spcPts val="1200"/>
              </a:spcBef>
              <a:spcAft>
                <a:spcPts val="0"/>
              </a:spcAft>
              <a:buClr>
                <a:schemeClr val="dk1"/>
              </a:buClr>
              <a:buSzPct val="45833"/>
              <a:buFont typeface="Arial"/>
              <a:buNone/>
            </a:pPr>
            <a:r>
              <a:rPr lang="en-US"/>
              <a:t>Sandeep Sugam</a:t>
            </a:r>
            <a:endParaRPr/>
          </a:p>
          <a:p>
            <a:pPr indent="0" lvl="0" marL="0" rtl="0" algn="l">
              <a:lnSpc>
                <a:spcPct val="115000"/>
              </a:lnSpc>
              <a:spcBef>
                <a:spcPts val="1200"/>
              </a:spcBef>
              <a:spcAft>
                <a:spcPts val="0"/>
              </a:spcAft>
              <a:buClr>
                <a:schemeClr val="dk1"/>
              </a:buClr>
              <a:buSzPct val="45833"/>
              <a:buFont typeface="Arial"/>
              <a:buNone/>
            </a:pPr>
            <a:r>
              <a:rPr lang="en-US"/>
              <a:t>Kingsfood Internationals</a:t>
            </a:r>
            <a:endParaRPr/>
          </a:p>
          <a:p>
            <a:pPr indent="0" lvl="0" marL="0" rtl="0" algn="l">
              <a:spcBef>
                <a:spcPts val="120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4"/>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Rule 2: Adhere to the same standards of behavior online that you follow in real life</a:t>
            </a:r>
            <a:endParaRPr/>
          </a:p>
        </p:txBody>
      </p:sp>
      <p:sp>
        <p:nvSpPr>
          <p:cNvPr id="441" name="Google Shape;441;p34"/>
          <p:cNvSpPr txBox="1"/>
          <p:nvPr>
            <p:ph idx="1" type="body"/>
          </p:nvPr>
        </p:nvSpPr>
        <p:spPr>
          <a:xfrm>
            <a:off x="680325" y="2750350"/>
            <a:ext cx="9682500" cy="3185700"/>
          </a:xfrm>
          <a:prstGeom prst="rect">
            <a:avLst/>
          </a:prstGeom>
          <a:noFill/>
          <a:ln>
            <a:noFill/>
          </a:ln>
        </p:spPr>
        <p:txBody>
          <a:bodyPr anchorCtr="0" anchor="t" bIns="45700" lIns="91425" spcFirstLastPara="1" rIns="91425" wrap="square" tIns="45700">
            <a:normAutofit/>
          </a:bodyPr>
          <a:lstStyle/>
          <a:p>
            <a:pPr indent="-203200" lvl="0" marL="228600" rtl="0" algn="just">
              <a:lnSpc>
                <a:spcPct val="120000"/>
              </a:lnSpc>
              <a:spcBef>
                <a:spcPts val="0"/>
              </a:spcBef>
              <a:spcAft>
                <a:spcPts val="0"/>
              </a:spcAft>
              <a:buClr>
                <a:schemeClr val="lt1"/>
              </a:buClr>
              <a:buSzPts val="2000"/>
              <a:buChar char="•"/>
            </a:pPr>
            <a:r>
              <a:rPr lang="en-US" sz="2000"/>
              <a:t>While it can be argued that standards of behavior may be different in the virtual world, they certainly should not be lower. You should do your best to act within the laws and ethical manners of society whenever you inhabit “cyberspace.” Would you behave rudely to someone face-to-face? On most occasions, no. Neither should you behave this way in the virtual world.</a:t>
            </a:r>
            <a:endParaRPr sz="20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35"/>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Rule 3: Know where you are in cyberspace</a:t>
            </a:r>
            <a:endParaRPr/>
          </a:p>
        </p:txBody>
      </p:sp>
      <p:sp>
        <p:nvSpPr>
          <p:cNvPr id="447" name="Google Shape;447;p35"/>
          <p:cNvSpPr txBox="1"/>
          <p:nvPr>
            <p:ph idx="1" type="body"/>
          </p:nvPr>
        </p:nvSpPr>
        <p:spPr>
          <a:xfrm>
            <a:off x="680325" y="2696775"/>
            <a:ext cx="9361200" cy="3239400"/>
          </a:xfrm>
          <a:prstGeom prst="rect">
            <a:avLst/>
          </a:prstGeom>
          <a:noFill/>
          <a:ln>
            <a:noFill/>
          </a:ln>
        </p:spPr>
        <p:txBody>
          <a:bodyPr anchorCtr="0" anchor="t" bIns="45700" lIns="91425" spcFirstLastPara="1" rIns="91425" wrap="square" tIns="45700">
            <a:normAutofit/>
          </a:bodyPr>
          <a:lstStyle/>
          <a:p>
            <a:pPr indent="-203200" lvl="0" marL="228600" rtl="0" algn="just">
              <a:lnSpc>
                <a:spcPct val="110000"/>
              </a:lnSpc>
              <a:spcBef>
                <a:spcPts val="0"/>
              </a:spcBef>
              <a:spcAft>
                <a:spcPts val="0"/>
              </a:spcAft>
              <a:buClr>
                <a:schemeClr val="lt1"/>
              </a:buClr>
              <a:buSzPts val="2000"/>
              <a:buChar char="•"/>
            </a:pPr>
            <a:r>
              <a:rPr lang="en-US" sz="2000"/>
              <a:t>“Netiquette varies from domain to domain.” (Shea, 1994) Depending on where you are in the virtual world, the same written communication can be acceptable in one area, where it might be considered inappropriate in another. What you text to a friend may not be appropriate in an email to a classmate or colleague. </a:t>
            </a:r>
            <a:endParaRPr sz="20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6"/>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Rule 4: Respect other people’s time and bandwidth</a:t>
            </a:r>
            <a:endParaRPr/>
          </a:p>
        </p:txBody>
      </p:sp>
      <p:sp>
        <p:nvSpPr>
          <p:cNvPr id="453" name="Google Shape;453;p36"/>
          <p:cNvSpPr txBox="1"/>
          <p:nvPr>
            <p:ph idx="1" type="body"/>
          </p:nvPr>
        </p:nvSpPr>
        <p:spPr>
          <a:xfrm>
            <a:off x="680325" y="2669975"/>
            <a:ext cx="9294000" cy="3266400"/>
          </a:xfrm>
          <a:prstGeom prst="rect">
            <a:avLst/>
          </a:prstGeom>
          <a:noFill/>
          <a:ln>
            <a:noFill/>
          </a:ln>
        </p:spPr>
        <p:txBody>
          <a:bodyPr anchorCtr="0" anchor="t" bIns="45700" lIns="91425" spcFirstLastPara="1" rIns="91425" wrap="square" tIns="45700">
            <a:normAutofit/>
          </a:bodyPr>
          <a:lstStyle/>
          <a:p>
            <a:pPr indent="-203200" lvl="0" marL="228600" rtl="0" algn="just">
              <a:lnSpc>
                <a:spcPct val="110000"/>
              </a:lnSpc>
              <a:spcBef>
                <a:spcPts val="0"/>
              </a:spcBef>
              <a:spcAft>
                <a:spcPts val="0"/>
              </a:spcAft>
              <a:buClr>
                <a:schemeClr val="lt1"/>
              </a:buClr>
              <a:buSzPts val="2000"/>
              <a:buChar char="•"/>
            </a:pPr>
            <a:r>
              <a:rPr lang="en-US" sz="2000"/>
              <a:t>Electronic communication takes time: time to read and time in which to respond. Most people today lead busy lives, just like you do, and don’t have time to read or respond to frivolous emails or discussion posts. As a virtual world communicator, it is your responsibility to make sure that the time spent reading your words isn’t wasted. Make your written communication meaningful and to the point, without extraneous text or superfluous graphics or attachments that may take forever to download.</a:t>
            </a:r>
            <a:endParaRPr sz="20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37"/>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Rule 5: Make yourself look good online</a:t>
            </a:r>
            <a:endParaRPr/>
          </a:p>
        </p:txBody>
      </p:sp>
      <p:sp>
        <p:nvSpPr>
          <p:cNvPr id="459" name="Google Shape;459;p37"/>
          <p:cNvSpPr txBox="1"/>
          <p:nvPr>
            <p:ph idx="1" type="body"/>
          </p:nvPr>
        </p:nvSpPr>
        <p:spPr>
          <a:xfrm>
            <a:off x="680325" y="2643175"/>
            <a:ext cx="8771700" cy="3292800"/>
          </a:xfrm>
          <a:prstGeom prst="rect">
            <a:avLst/>
          </a:prstGeom>
          <a:noFill/>
          <a:ln>
            <a:noFill/>
          </a:ln>
        </p:spPr>
        <p:txBody>
          <a:bodyPr anchorCtr="0" anchor="t" bIns="45700" lIns="91425" spcFirstLastPara="1" rIns="91425" wrap="square" tIns="45700">
            <a:normAutofit/>
          </a:bodyPr>
          <a:lstStyle/>
          <a:p>
            <a:pPr indent="-203200" lvl="0" marL="228600" rtl="0" algn="just">
              <a:lnSpc>
                <a:spcPct val="110000"/>
              </a:lnSpc>
              <a:spcBef>
                <a:spcPts val="0"/>
              </a:spcBef>
              <a:spcAft>
                <a:spcPts val="0"/>
              </a:spcAft>
              <a:buClr>
                <a:schemeClr val="lt1"/>
              </a:buClr>
              <a:buSzPts val="2000"/>
              <a:buChar char="•"/>
            </a:pPr>
            <a:r>
              <a:rPr lang="en-US" sz="2000"/>
              <a:t>One of the best things about the virtual world is the lack of judgment associated with your physical appearance, sound of your voice, or the clothes you wear (unless you post a video of yourself.) You will, however, be judged by the quality of your writing.</a:t>
            </a:r>
            <a:endParaRPr sz="20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38"/>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Rule 6: Share expert knowledge</a:t>
            </a:r>
            <a:endParaRPr/>
          </a:p>
        </p:txBody>
      </p:sp>
      <p:sp>
        <p:nvSpPr>
          <p:cNvPr id="465" name="Google Shape;465;p38"/>
          <p:cNvSpPr txBox="1"/>
          <p:nvPr>
            <p:ph idx="1" type="body"/>
          </p:nvPr>
        </p:nvSpPr>
        <p:spPr>
          <a:xfrm>
            <a:off x="680325" y="2336875"/>
            <a:ext cx="9347700" cy="3599400"/>
          </a:xfrm>
          <a:prstGeom prst="rect">
            <a:avLst/>
          </a:prstGeom>
          <a:noFill/>
          <a:ln>
            <a:noFill/>
          </a:ln>
        </p:spPr>
        <p:txBody>
          <a:bodyPr anchorCtr="0" anchor="t" bIns="45700" lIns="91425" spcFirstLastPara="1" rIns="91425" wrap="square" tIns="45700">
            <a:normAutofit/>
          </a:bodyPr>
          <a:lstStyle/>
          <a:p>
            <a:pPr indent="-203200" lvl="0" marL="228600" rtl="0" algn="just">
              <a:lnSpc>
                <a:spcPct val="120000"/>
              </a:lnSpc>
              <a:spcBef>
                <a:spcPts val="0"/>
              </a:spcBef>
              <a:spcAft>
                <a:spcPts val="0"/>
              </a:spcAft>
              <a:buClr>
                <a:schemeClr val="lt1"/>
              </a:buClr>
              <a:buSzPts val="2000"/>
              <a:buChar char="•"/>
            </a:pPr>
            <a:r>
              <a:rPr lang="en-US" sz="2000"/>
              <a:t>The Internet offers its users many benefits; one is the ease in which information can be shared or accessed and in fact, this “information sharing” capability is one of the reasons the Internet was founded. So in the spirit of the Internet’s “founding fathers,” share what you know! When you post a question and receive intelligent answers, share the results with others. Are you an expert at something? Post resources and references about your subject matter. Recently expanded your knowledge about a subject that might be of interest to others? Share that as well.</a:t>
            </a:r>
            <a:endParaRPr sz="20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39"/>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Rule 7: Help keep flame wars under control</a:t>
            </a:r>
            <a:endParaRPr/>
          </a:p>
        </p:txBody>
      </p:sp>
      <p:sp>
        <p:nvSpPr>
          <p:cNvPr id="471" name="Google Shape;471;p39"/>
          <p:cNvSpPr txBox="1"/>
          <p:nvPr>
            <p:ph idx="1" type="body"/>
          </p:nvPr>
        </p:nvSpPr>
        <p:spPr>
          <a:xfrm>
            <a:off x="680325" y="2469050"/>
            <a:ext cx="9401400" cy="3998400"/>
          </a:xfrm>
          <a:prstGeom prst="rect">
            <a:avLst/>
          </a:prstGeom>
          <a:noFill/>
          <a:ln>
            <a:noFill/>
          </a:ln>
        </p:spPr>
        <p:txBody>
          <a:bodyPr anchorCtr="0" anchor="t" bIns="45700" lIns="91425" spcFirstLastPara="1" rIns="91425" wrap="square" tIns="45700">
            <a:normAutofit/>
          </a:bodyPr>
          <a:lstStyle/>
          <a:p>
            <a:pPr indent="-203200" lvl="0" marL="228600" rtl="0" algn="just">
              <a:lnSpc>
                <a:spcPct val="110000"/>
              </a:lnSpc>
              <a:spcBef>
                <a:spcPts val="0"/>
              </a:spcBef>
              <a:spcAft>
                <a:spcPts val="0"/>
              </a:spcAft>
              <a:buClr>
                <a:schemeClr val="lt1"/>
              </a:buClr>
              <a:buSzPts val="2000"/>
              <a:buChar char="•"/>
            </a:pPr>
            <a:r>
              <a:rPr lang="en-US" sz="2000"/>
              <a:t>What is meant by “flaming” and “flame wars?” “Flaming is what people do when they express a strongly held opinion without holding back any emotion.” (Shea, 1994). As an example, think of the kinds of passionate comments you might read on a sports blog. While “flaming” is not necessarily forbidden in virtual communication, “flame wars,” when two or three people exchange angry posts between one another, must be controlled or the camaraderie of the group could be compromised. Don’t feed the flames; extinguish them by guiding the discussion back to a more productive direction.</a:t>
            </a:r>
            <a:endParaRPr sz="20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0"/>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Rule 8: Respect other people’s privacy</a:t>
            </a:r>
            <a:endParaRPr/>
          </a:p>
        </p:txBody>
      </p:sp>
      <p:sp>
        <p:nvSpPr>
          <p:cNvPr id="477" name="Google Shape;477;p40"/>
          <p:cNvSpPr txBox="1"/>
          <p:nvPr>
            <p:ph idx="1" type="body"/>
          </p:nvPr>
        </p:nvSpPr>
        <p:spPr>
          <a:xfrm>
            <a:off x="680325" y="2336875"/>
            <a:ext cx="9294000" cy="4392900"/>
          </a:xfrm>
          <a:prstGeom prst="rect">
            <a:avLst/>
          </a:prstGeom>
          <a:noFill/>
          <a:ln>
            <a:noFill/>
          </a:ln>
        </p:spPr>
        <p:txBody>
          <a:bodyPr anchorCtr="0" anchor="t" bIns="45700" lIns="91425" spcFirstLastPara="1" rIns="91425" wrap="square" tIns="45700">
            <a:normAutofit/>
          </a:bodyPr>
          <a:lstStyle/>
          <a:p>
            <a:pPr indent="-203200" lvl="0" marL="228600" rtl="0" algn="just">
              <a:lnSpc>
                <a:spcPct val="110000"/>
              </a:lnSpc>
              <a:spcBef>
                <a:spcPts val="0"/>
              </a:spcBef>
              <a:spcAft>
                <a:spcPts val="0"/>
              </a:spcAft>
              <a:buClr>
                <a:schemeClr val="lt1"/>
              </a:buClr>
              <a:buSzPts val="2000"/>
              <a:buChar char="•"/>
            </a:pPr>
            <a:r>
              <a:rPr lang="en-US" sz="2000"/>
              <a:t>Depending on what you are reading in the virtual world, be it an online class discussion forum, Facebook page, or an email, you may be exposed to some private or personal information that needs to be handled with care. Perhaps someone is sharing some medical news about a loved one or discussing a situation at work. What do you think would happen if this information “got into the wrong hands?” Embarrassment? Hurt feelings? Loss of a job? Just as you expect others to respect your privacy, so should you respect the privacy of others. Be sure to err on the side of caution when deciding to discuss or not to discuss virtual communication.</a:t>
            </a:r>
            <a:endParaRPr sz="20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41"/>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Rule 9: Don’t abuse your power</a:t>
            </a:r>
            <a:endParaRPr/>
          </a:p>
        </p:txBody>
      </p:sp>
      <p:sp>
        <p:nvSpPr>
          <p:cNvPr id="483" name="Google Shape;483;p41"/>
          <p:cNvSpPr txBox="1"/>
          <p:nvPr>
            <p:ph idx="1" type="body"/>
          </p:nvPr>
        </p:nvSpPr>
        <p:spPr>
          <a:xfrm>
            <a:off x="680325" y="2509250"/>
            <a:ext cx="9495000" cy="3426900"/>
          </a:xfrm>
          <a:prstGeom prst="rect">
            <a:avLst/>
          </a:prstGeom>
          <a:noFill/>
          <a:ln>
            <a:noFill/>
          </a:ln>
        </p:spPr>
        <p:txBody>
          <a:bodyPr anchorCtr="0" anchor="t" bIns="45700" lIns="91425" spcFirstLastPara="1" rIns="91425" wrap="square" tIns="45700">
            <a:normAutofit/>
          </a:bodyPr>
          <a:lstStyle/>
          <a:p>
            <a:pPr indent="-203200" lvl="0" marL="228600" rtl="0" algn="just">
              <a:lnSpc>
                <a:spcPct val="120000"/>
              </a:lnSpc>
              <a:spcBef>
                <a:spcPts val="0"/>
              </a:spcBef>
              <a:spcAft>
                <a:spcPts val="0"/>
              </a:spcAft>
              <a:buClr>
                <a:schemeClr val="lt1"/>
              </a:buClr>
              <a:buSzPts val="2000"/>
              <a:buChar char="•"/>
            </a:pPr>
            <a:r>
              <a:rPr lang="en-US" sz="2000"/>
              <a:t>Just like in face-to-face situations, there are people in cyberspace who have more “power” than others. They have more expertise in technology or they have years of experience in a particular skill or subject matter. Maybe it’s you who possesses all of this knowledge and power! Just remember: knowing more than others do or having more power than others may have does not give you the right to take advantage of anyone. Think of Rule 1: Remember the human.</a:t>
            </a:r>
            <a:endParaRPr sz="20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4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Rule 10: Be forgiving of other people’s mistakes</a:t>
            </a:r>
            <a:endParaRPr/>
          </a:p>
        </p:txBody>
      </p:sp>
      <p:sp>
        <p:nvSpPr>
          <p:cNvPr id="489" name="Google Shape;489;p42"/>
          <p:cNvSpPr txBox="1"/>
          <p:nvPr>
            <p:ph idx="1" type="body"/>
          </p:nvPr>
        </p:nvSpPr>
        <p:spPr>
          <a:xfrm>
            <a:off x="680325" y="2336875"/>
            <a:ext cx="9468300" cy="3599400"/>
          </a:xfrm>
          <a:prstGeom prst="rect">
            <a:avLst/>
          </a:prstGeom>
          <a:noFill/>
          <a:ln>
            <a:noFill/>
          </a:ln>
        </p:spPr>
        <p:txBody>
          <a:bodyPr anchorCtr="0" anchor="t" bIns="45700" lIns="91425" spcFirstLastPara="1" rIns="91425" wrap="square" tIns="45700">
            <a:normAutofit/>
          </a:bodyPr>
          <a:lstStyle/>
          <a:p>
            <a:pPr indent="-203200" lvl="0" marL="228600" rtl="0" algn="just">
              <a:lnSpc>
                <a:spcPct val="120000"/>
              </a:lnSpc>
              <a:spcBef>
                <a:spcPts val="0"/>
              </a:spcBef>
              <a:spcAft>
                <a:spcPts val="0"/>
              </a:spcAft>
              <a:buClr>
                <a:schemeClr val="lt1"/>
              </a:buClr>
              <a:buSzPts val="2000"/>
              <a:buChar char="•"/>
            </a:pPr>
            <a:r>
              <a:rPr lang="en-US" sz="2000"/>
              <a:t>Not everyone has the same amount of experience working in the virtual world. And not everyone knows the rules of netiquette. At some point, you will see a stupid question, read an unnecessarily long response, or encounter misspelled words; when this happens, practice kindness and forgiveness as you would hope someone would do if you had committed the same offense. If it’s a minor “offense,” you might want to let it slide. If you feel compelled to respond to a mistake, do so in a private email rather than a public forum.</a:t>
            </a:r>
            <a:endParaRPr sz="20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g13a9457a79d_0_0"/>
          <p:cNvSpPr txBox="1"/>
          <p:nvPr>
            <p:ph type="title"/>
          </p:nvPr>
        </p:nvSpPr>
        <p:spPr>
          <a:xfrm>
            <a:off x="680321" y="753228"/>
            <a:ext cx="9613800" cy="108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Add a warm-up sentence</a:t>
            </a:r>
            <a:endParaRPr/>
          </a:p>
        </p:txBody>
      </p:sp>
      <p:sp>
        <p:nvSpPr>
          <p:cNvPr id="496" name="Google Shape;496;g13a9457a79d_0_0"/>
          <p:cNvSpPr txBox="1"/>
          <p:nvPr>
            <p:ph idx="1" type="body"/>
          </p:nvPr>
        </p:nvSpPr>
        <p:spPr>
          <a:xfrm>
            <a:off x="680321" y="2336873"/>
            <a:ext cx="9613800" cy="3599400"/>
          </a:xfrm>
          <a:prstGeom prst="rect">
            <a:avLst/>
          </a:prstGeom>
          <a:ln cap="flat" cmpd="sng" w="9525">
            <a:solidFill>
              <a:srgbClr val="000000"/>
            </a:solidFill>
            <a:prstDash val="solid"/>
            <a:round/>
            <a:headEnd len="sm" w="sm" type="none"/>
            <a:tailEnd len="sm" w="sm" type="none"/>
          </a:ln>
        </p:spPr>
        <p:txBody>
          <a:bodyPr anchorCtr="0" anchor="t" bIns="45700" lIns="91425" spcFirstLastPara="1" rIns="91425" wrap="square" tIns="45700">
            <a:normAutofit/>
          </a:bodyPr>
          <a:lstStyle/>
          <a:p>
            <a:pPr indent="0" lvl="0" marL="0" rtl="0" algn="l">
              <a:spcBef>
                <a:spcPts val="1000"/>
              </a:spcBef>
              <a:spcAft>
                <a:spcPts val="0"/>
              </a:spcAft>
              <a:buNone/>
            </a:pPr>
            <a:r>
              <a:rPr lang="en-US"/>
              <a:t>Dear Chaitnya</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No issues with the proposal sent. We’ll clear it in the meeting this evening.</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Aninda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5CD9A"/>
            </a:gs>
            <a:gs pos="100000">
              <a:srgbClr val="9E934E"/>
            </a:gs>
          </a:gsLst>
          <a:path path="circle">
            <a:fillToRect b="50%" l="50%" r="50%" t="50%"/>
          </a:path>
          <a:tileRect/>
        </a:gradFill>
      </p:bgPr>
    </p:bg>
    <p:spTree>
      <p:nvGrpSpPr>
        <p:cNvPr id="231" name="Shape 231"/>
        <p:cNvGrpSpPr/>
        <p:nvPr/>
      </p:nvGrpSpPr>
      <p:grpSpPr>
        <a:xfrm>
          <a:off x="0" y="0"/>
          <a:ext cx="0" cy="0"/>
          <a:chOff x="0" y="0"/>
          <a:chExt cx="0" cy="0"/>
        </a:xfrm>
      </p:grpSpPr>
      <p:pic>
        <p:nvPicPr>
          <p:cNvPr id="232" name="Google Shape;232;g12022993390_0_14"/>
          <p:cNvPicPr preferRelativeResize="0"/>
          <p:nvPr/>
        </p:nvPicPr>
        <p:blipFill rotWithShape="1">
          <a:blip r:embed="rId3">
            <a:alphaModFix/>
          </a:blip>
          <a:srcRect b="0" l="0" r="0" t="3966"/>
          <a:stretch/>
        </p:blipFill>
        <p:spPr>
          <a:xfrm>
            <a:off x="928950" y="698025"/>
            <a:ext cx="9394101" cy="54473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g13a9457a79d_0_6"/>
          <p:cNvSpPr txBox="1"/>
          <p:nvPr>
            <p:ph type="title"/>
          </p:nvPr>
        </p:nvSpPr>
        <p:spPr>
          <a:xfrm>
            <a:off x="680321" y="753228"/>
            <a:ext cx="9613800" cy="108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Rewrite the following </a:t>
            </a:r>
            <a:r>
              <a:rPr lang="en-US"/>
              <a:t>email</a:t>
            </a:r>
            <a:r>
              <a:rPr lang="en-US"/>
              <a:t> in a courteous tone</a:t>
            </a:r>
            <a:endParaRPr/>
          </a:p>
        </p:txBody>
      </p:sp>
      <p:sp>
        <p:nvSpPr>
          <p:cNvPr id="503" name="Google Shape;503;g13a9457a79d_0_6"/>
          <p:cNvSpPr txBox="1"/>
          <p:nvPr>
            <p:ph idx="1" type="body"/>
          </p:nvPr>
        </p:nvSpPr>
        <p:spPr>
          <a:xfrm>
            <a:off x="680321" y="2336873"/>
            <a:ext cx="9613800" cy="3599400"/>
          </a:xfrm>
          <a:prstGeom prst="rect">
            <a:avLst/>
          </a:prstGeom>
          <a:ln cap="flat" cmpd="sng" w="9525">
            <a:solidFill>
              <a:srgbClr val="000000"/>
            </a:solidFill>
            <a:prstDash val="solid"/>
            <a:round/>
            <a:headEnd len="sm" w="sm" type="none"/>
            <a:tailEnd len="sm" w="sm" type="none"/>
          </a:ln>
        </p:spPr>
        <p:txBody>
          <a:bodyPr anchorCtr="0" anchor="t" bIns="45700" lIns="91425" spcFirstLastPara="1" rIns="91425" wrap="square" tIns="45700">
            <a:normAutofit/>
          </a:bodyPr>
          <a:lstStyle/>
          <a:p>
            <a:pPr indent="0" lvl="0" marL="0" rtl="0" algn="l">
              <a:spcBef>
                <a:spcPts val="1000"/>
              </a:spcBef>
              <a:spcAft>
                <a:spcPts val="0"/>
              </a:spcAft>
              <a:buNone/>
            </a:pPr>
            <a:r>
              <a:rPr lang="en-US"/>
              <a:t>Dear Yashpal</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You have not yet informed me about your availability for a tour to Delhi next week. I have to fix the schedule and make travel plans for all. So, why don’t you send the same immediately.</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Pratika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Introduction</a:t>
            </a:r>
            <a:endParaRPr/>
          </a:p>
        </p:txBody>
      </p:sp>
      <p:sp>
        <p:nvSpPr>
          <p:cNvPr id="238" name="Google Shape;238;p2"/>
          <p:cNvSpPr txBox="1"/>
          <p:nvPr>
            <p:ph idx="1" type="body"/>
          </p:nvPr>
        </p:nvSpPr>
        <p:spPr>
          <a:xfrm>
            <a:off x="680325" y="2750900"/>
            <a:ext cx="10185900" cy="3572400"/>
          </a:xfrm>
          <a:prstGeom prst="rect">
            <a:avLst/>
          </a:prstGeom>
          <a:noFill/>
          <a:ln>
            <a:noFill/>
          </a:ln>
        </p:spPr>
        <p:txBody>
          <a:bodyPr anchorCtr="0" anchor="t" bIns="45700" lIns="91425" spcFirstLastPara="1" rIns="91425" wrap="square" tIns="45700">
            <a:normAutofit/>
          </a:bodyPr>
          <a:lstStyle/>
          <a:p>
            <a:pPr indent="-209550" lvl="0" marL="228600" rtl="0" algn="just">
              <a:lnSpc>
                <a:spcPct val="120000"/>
              </a:lnSpc>
              <a:spcBef>
                <a:spcPts val="0"/>
              </a:spcBef>
              <a:spcAft>
                <a:spcPts val="0"/>
              </a:spcAft>
              <a:buClr>
                <a:schemeClr val="lt1"/>
              </a:buClr>
              <a:buSzPts val="2000"/>
              <a:buChar char="•"/>
            </a:pPr>
            <a:r>
              <a:rPr lang="en-US" sz="2000"/>
              <a:t>The phenomenally rapid growth of the Internet and its widespread use in business has changed the way in which organizations communicate. </a:t>
            </a:r>
            <a:endParaRPr sz="2000"/>
          </a:p>
          <a:p>
            <a:pPr indent="-209550" lvl="0" marL="228600" rtl="0" algn="just">
              <a:lnSpc>
                <a:spcPct val="120000"/>
              </a:lnSpc>
              <a:spcBef>
                <a:spcPts val="1000"/>
              </a:spcBef>
              <a:spcAft>
                <a:spcPts val="0"/>
              </a:spcAft>
              <a:buClr>
                <a:schemeClr val="lt1"/>
              </a:buClr>
              <a:buSzPts val="2000"/>
              <a:buChar char="•"/>
            </a:pPr>
            <a:r>
              <a:rPr lang="en-US" sz="2000"/>
              <a:t>Many companies are promoting the use of email for most—if not all—in-house correspondence, and a great deal of communication with outside organizations also relies on email.</a:t>
            </a:r>
            <a:endParaRPr sz="2000"/>
          </a:p>
          <a:p>
            <a:pPr indent="-209550" lvl="0" marL="228600" rtl="0" algn="just">
              <a:lnSpc>
                <a:spcPct val="120000"/>
              </a:lnSpc>
              <a:spcBef>
                <a:spcPts val="1000"/>
              </a:spcBef>
              <a:spcAft>
                <a:spcPts val="0"/>
              </a:spcAft>
              <a:buClr>
                <a:schemeClr val="lt1"/>
              </a:buClr>
              <a:buSzPts val="2000"/>
              <a:buChar char="•"/>
            </a:pPr>
            <a:r>
              <a:rPr lang="en-US" sz="2000"/>
              <a:t>Email stands for </a:t>
            </a:r>
            <a:r>
              <a:rPr lang="en-US" sz="2000">
                <a:solidFill>
                  <a:srgbClr val="000000"/>
                </a:solidFill>
              </a:rPr>
              <a:t>electronic mail</a:t>
            </a:r>
            <a:r>
              <a:rPr lang="en-US" sz="2000"/>
              <a:t>. These are digital messages that can be sent through an Internet connection.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Advantages</a:t>
            </a:r>
            <a:endParaRPr/>
          </a:p>
        </p:txBody>
      </p:sp>
      <p:sp>
        <p:nvSpPr>
          <p:cNvPr id="244" name="Google Shape;244;p3"/>
          <p:cNvSpPr txBox="1"/>
          <p:nvPr>
            <p:ph idx="1" type="body"/>
          </p:nvPr>
        </p:nvSpPr>
        <p:spPr>
          <a:xfrm>
            <a:off x="680325" y="2336875"/>
            <a:ext cx="10197600" cy="40467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lt1"/>
              </a:buClr>
              <a:buSzPts val="2400"/>
              <a:buChar char="•"/>
            </a:pPr>
            <a:r>
              <a:rPr lang="en-US"/>
              <a:t>Email offers some tremendous </a:t>
            </a:r>
            <a:r>
              <a:rPr lang="en-US">
                <a:solidFill>
                  <a:srgbClr val="00FFFF"/>
                </a:solidFill>
              </a:rPr>
              <a:t>advantages</a:t>
            </a:r>
            <a:r>
              <a:rPr lang="en-US"/>
              <a:t>.</a:t>
            </a:r>
            <a:endParaRPr/>
          </a:p>
          <a:p>
            <a:pPr indent="-76200" lvl="1" marL="685800" rtl="0" algn="just">
              <a:lnSpc>
                <a:spcPct val="100000"/>
              </a:lnSpc>
              <a:spcBef>
                <a:spcPts val="500"/>
              </a:spcBef>
              <a:spcAft>
                <a:spcPts val="0"/>
              </a:spcAft>
              <a:buClr>
                <a:schemeClr val="lt1"/>
              </a:buClr>
              <a:buSzPts val="2400"/>
              <a:buNone/>
            </a:pPr>
            <a:r>
              <a:t/>
            </a:r>
            <a:endParaRPr/>
          </a:p>
          <a:p>
            <a:pPr indent="-228600" lvl="1" marL="685800" rtl="0" algn="just">
              <a:lnSpc>
                <a:spcPct val="100000"/>
              </a:lnSpc>
              <a:spcBef>
                <a:spcPts val="500"/>
              </a:spcBef>
              <a:spcAft>
                <a:spcPts val="0"/>
              </a:spcAft>
              <a:buClr>
                <a:schemeClr val="lt1"/>
              </a:buClr>
              <a:buSzPts val="2000"/>
              <a:buChar char="•"/>
            </a:pPr>
            <a:r>
              <a:rPr lang="en-US"/>
              <a:t>It is </a:t>
            </a:r>
            <a:r>
              <a:rPr lang="en-US">
                <a:solidFill>
                  <a:srgbClr val="000000"/>
                </a:solidFill>
              </a:rPr>
              <a:t>fast</a:t>
            </a:r>
            <a:r>
              <a:rPr lang="en-US"/>
              <a:t>—a message can be sent to as many people as necessary instantaneously. </a:t>
            </a:r>
            <a:endParaRPr/>
          </a:p>
          <a:p>
            <a:pPr indent="-228600" lvl="1" marL="685800" rtl="0" algn="just">
              <a:lnSpc>
                <a:spcPct val="100000"/>
              </a:lnSpc>
              <a:spcBef>
                <a:spcPts val="500"/>
              </a:spcBef>
              <a:spcAft>
                <a:spcPts val="0"/>
              </a:spcAft>
              <a:buClr>
                <a:schemeClr val="lt1"/>
              </a:buClr>
              <a:buSzPts val="2000"/>
              <a:buChar char="•"/>
            </a:pPr>
            <a:r>
              <a:rPr lang="en-US"/>
              <a:t>It is </a:t>
            </a:r>
            <a:r>
              <a:rPr lang="en-US">
                <a:solidFill>
                  <a:srgbClr val="000000"/>
                </a:solidFill>
              </a:rPr>
              <a:t>inexpensive</a:t>
            </a:r>
            <a:r>
              <a:rPr lang="en-US"/>
              <a:t>, as it saves paper and is promoted in most organizations as a green initiative. </a:t>
            </a:r>
            <a:endParaRPr/>
          </a:p>
          <a:p>
            <a:pPr indent="-228600" lvl="1" marL="685800" rtl="0" algn="just">
              <a:lnSpc>
                <a:spcPct val="100000"/>
              </a:lnSpc>
              <a:spcBef>
                <a:spcPts val="500"/>
              </a:spcBef>
              <a:spcAft>
                <a:spcPts val="0"/>
              </a:spcAft>
              <a:buClr>
                <a:schemeClr val="lt1"/>
              </a:buClr>
              <a:buSzPts val="2000"/>
              <a:buChar char="•"/>
            </a:pPr>
            <a:r>
              <a:rPr lang="en-US"/>
              <a:t>It is </a:t>
            </a:r>
            <a:r>
              <a:rPr lang="en-US">
                <a:solidFill>
                  <a:srgbClr val="000000"/>
                </a:solidFill>
              </a:rPr>
              <a:t>convenient</a:t>
            </a:r>
            <a:r>
              <a:rPr lang="en-US"/>
              <a:t> and </a:t>
            </a:r>
            <a:r>
              <a:rPr lang="en-US">
                <a:solidFill>
                  <a:srgbClr val="000000"/>
                </a:solidFill>
              </a:rPr>
              <a:t>saves time</a:t>
            </a:r>
            <a:r>
              <a:rPr lang="en-US"/>
              <a:t>.</a:t>
            </a:r>
            <a:endParaRPr/>
          </a:p>
          <a:p>
            <a:pPr indent="-228600" lvl="1" marL="685800" rtl="0" algn="just">
              <a:lnSpc>
                <a:spcPct val="100000"/>
              </a:lnSpc>
              <a:spcBef>
                <a:spcPts val="500"/>
              </a:spcBef>
              <a:spcAft>
                <a:spcPts val="0"/>
              </a:spcAft>
              <a:buClr>
                <a:schemeClr val="lt1"/>
              </a:buClr>
              <a:buSzPts val="2000"/>
              <a:buChar char="•"/>
            </a:pPr>
            <a:r>
              <a:rPr lang="en-US"/>
              <a:t>When dealing with external agencies, especially important clients, it is the most </a:t>
            </a:r>
            <a:r>
              <a:rPr lang="en-US">
                <a:solidFill>
                  <a:srgbClr val="000000"/>
                </a:solidFill>
              </a:rPr>
              <a:t>unobtrusive mode</a:t>
            </a:r>
            <a:r>
              <a:rPr lang="en-US"/>
              <a:t> of communication, as the recipients can read it at their own leisure and pace, and respond after due reflection.</a:t>
            </a:r>
            <a:endParaRPr/>
          </a:p>
          <a:p>
            <a:pPr indent="-228600" lvl="1" marL="685800" rtl="0" algn="just">
              <a:lnSpc>
                <a:spcPct val="100000"/>
              </a:lnSpc>
              <a:spcBef>
                <a:spcPts val="500"/>
              </a:spcBef>
              <a:spcAft>
                <a:spcPts val="0"/>
              </a:spcAft>
              <a:buClr>
                <a:schemeClr val="lt1"/>
              </a:buClr>
              <a:buSzPts val="2000"/>
              <a:buChar char="•"/>
            </a:pPr>
            <a:r>
              <a:rPr lang="en-US"/>
              <a:t>Sounds, video clips, picture and other computer files can be </a:t>
            </a:r>
            <a:r>
              <a:rPr lang="en-US">
                <a:solidFill>
                  <a:srgbClr val="000000"/>
                </a:solidFill>
              </a:rPr>
              <a:t>attached</a:t>
            </a:r>
            <a:r>
              <a:rPr lang="en-US"/>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Limitations</a:t>
            </a:r>
            <a:endParaRPr/>
          </a:p>
        </p:txBody>
      </p:sp>
      <p:sp>
        <p:nvSpPr>
          <p:cNvPr id="250" name="Google Shape;250;p4"/>
          <p:cNvSpPr txBox="1"/>
          <p:nvPr>
            <p:ph idx="1" type="body"/>
          </p:nvPr>
        </p:nvSpPr>
        <p:spPr>
          <a:xfrm>
            <a:off x="680325" y="2336875"/>
            <a:ext cx="9439500" cy="4093500"/>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Clr>
                <a:schemeClr val="lt1"/>
              </a:buClr>
              <a:buSzPts val="2400"/>
              <a:buChar char="•"/>
            </a:pPr>
            <a:r>
              <a:rPr lang="en-US"/>
              <a:t>While email is an efficient way to communicate, it is also subject to </a:t>
            </a:r>
            <a:r>
              <a:rPr lang="en-US">
                <a:solidFill>
                  <a:srgbClr val="00FFFF"/>
                </a:solidFill>
              </a:rPr>
              <a:t>limitations</a:t>
            </a:r>
            <a:r>
              <a:rPr lang="en-US"/>
              <a:t>. In particular, we must realize when email is appropriate and when it is not. </a:t>
            </a:r>
            <a:endParaRPr/>
          </a:p>
          <a:p>
            <a:pPr indent="0" lvl="0" marL="457200" rtl="0" algn="just">
              <a:lnSpc>
                <a:spcPct val="100000"/>
              </a:lnSpc>
              <a:spcBef>
                <a:spcPts val="0"/>
              </a:spcBef>
              <a:spcAft>
                <a:spcPts val="0"/>
              </a:spcAft>
              <a:buSzPts val="1800"/>
              <a:buNone/>
            </a:pPr>
            <a:r>
              <a:t/>
            </a:r>
            <a:endParaRPr/>
          </a:p>
          <a:p>
            <a:pPr indent="-228600" lvl="1" marL="685800" rtl="0" algn="just">
              <a:lnSpc>
                <a:spcPct val="100000"/>
              </a:lnSpc>
              <a:spcBef>
                <a:spcPts val="500"/>
              </a:spcBef>
              <a:spcAft>
                <a:spcPts val="0"/>
              </a:spcAft>
              <a:buClr>
                <a:schemeClr val="lt1"/>
              </a:buClr>
              <a:buSzPts val="2000"/>
              <a:buChar char="•"/>
            </a:pPr>
            <a:r>
              <a:rPr lang="en-US"/>
              <a:t>For example, when writing about </a:t>
            </a:r>
            <a:r>
              <a:rPr lang="en-US">
                <a:solidFill>
                  <a:srgbClr val="000000"/>
                </a:solidFill>
              </a:rPr>
              <a:t>emotionally charged subjects</a:t>
            </a:r>
            <a:r>
              <a:rPr lang="en-US"/>
              <a:t> (or when the person we are writing to may become angry, defensive, or otherwise upset about a subject, or when we are angry), a face-to-face conversation is generally more appropriate than email.</a:t>
            </a:r>
            <a:endParaRPr/>
          </a:p>
          <a:p>
            <a:pPr indent="0" lvl="0" marL="914400" rtl="0" algn="just">
              <a:lnSpc>
                <a:spcPct val="100000"/>
              </a:lnSpc>
              <a:spcBef>
                <a:spcPts val="500"/>
              </a:spcBef>
              <a:spcAft>
                <a:spcPts val="0"/>
              </a:spcAft>
              <a:buSzPts val="1800"/>
              <a:buNone/>
            </a:pPr>
            <a:r>
              <a:rPr lang="en-US"/>
              <a:t> </a:t>
            </a:r>
            <a:endParaRPr/>
          </a:p>
          <a:p>
            <a:pPr indent="-228600" lvl="1" marL="685800" rtl="0" algn="just">
              <a:lnSpc>
                <a:spcPct val="100000"/>
              </a:lnSpc>
              <a:spcBef>
                <a:spcPts val="500"/>
              </a:spcBef>
              <a:spcAft>
                <a:spcPts val="0"/>
              </a:spcAft>
              <a:buClr>
                <a:schemeClr val="lt1"/>
              </a:buClr>
              <a:buSzPts val="2000"/>
              <a:buChar char="•"/>
            </a:pPr>
            <a:r>
              <a:rPr lang="en-US"/>
              <a:t>Similarly, discussing </a:t>
            </a:r>
            <a:r>
              <a:rPr lang="en-US">
                <a:solidFill>
                  <a:srgbClr val="000000"/>
                </a:solidFill>
              </a:rPr>
              <a:t>confidential matters</a:t>
            </a:r>
            <a:r>
              <a:rPr lang="en-US"/>
              <a:t> or very </a:t>
            </a:r>
            <a:r>
              <a:rPr lang="en-US">
                <a:solidFill>
                  <a:srgbClr val="000000"/>
                </a:solidFill>
              </a:rPr>
              <a:t>complex issues</a:t>
            </a:r>
            <a:r>
              <a:rPr lang="en-US"/>
              <a:t> is often better done in other ways than through email.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5"/>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Contents of E-mail</a:t>
            </a:r>
            <a:endParaRPr/>
          </a:p>
        </p:txBody>
      </p:sp>
      <p:sp>
        <p:nvSpPr>
          <p:cNvPr id="256" name="Google Shape;256;p5"/>
          <p:cNvSpPr txBox="1"/>
          <p:nvPr>
            <p:ph idx="1" type="body"/>
          </p:nvPr>
        </p:nvSpPr>
        <p:spPr>
          <a:xfrm>
            <a:off x="1377940" y="2336873"/>
            <a:ext cx="8916242"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lt1"/>
              </a:buClr>
              <a:buSzPts val="2400"/>
              <a:buChar char="•"/>
            </a:pPr>
            <a:r>
              <a:rPr lang="en-US"/>
              <a:t>Heading (date, to, subject, cc and bcc)</a:t>
            </a:r>
            <a:endParaRPr/>
          </a:p>
          <a:p>
            <a:pPr indent="-228600" lvl="0" marL="228600" rtl="0" algn="l">
              <a:lnSpc>
                <a:spcPct val="100000"/>
              </a:lnSpc>
              <a:spcBef>
                <a:spcPts val="1000"/>
              </a:spcBef>
              <a:spcAft>
                <a:spcPts val="0"/>
              </a:spcAft>
              <a:buClr>
                <a:schemeClr val="lt1"/>
              </a:buClr>
              <a:buSzPts val="2400"/>
              <a:buChar char="•"/>
            </a:pPr>
            <a:r>
              <a:rPr lang="en-US"/>
              <a:t>Salutation (Dear Mr/Mrs.., Dear Sir/Madam..)</a:t>
            </a:r>
            <a:endParaRPr/>
          </a:p>
          <a:p>
            <a:pPr indent="-228600" lvl="0" marL="228600" rtl="0" algn="l">
              <a:lnSpc>
                <a:spcPct val="100000"/>
              </a:lnSpc>
              <a:spcBef>
                <a:spcPts val="1000"/>
              </a:spcBef>
              <a:spcAft>
                <a:spcPts val="0"/>
              </a:spcAft>
              <a:buClr>
                <a:schemeClr val="lt1"/>
              </a:buClr>
              <a:buSzPts val="2400"/>
              <a:buChar char="•"/>
            </a:pPr>
            <a:r>
              <a:rPr lang="en-US"/>
              <a:t>Body (central idea of the mail)</a:t>
            </a:r>
            <a:endParaRPr/>
          </a:p>
          <a:p>
            <a:pPr indent="-228600" lvl="0" marL="228600" rtl="0" algn="l">
              <a:lnSpc>
                <a:spcPct val="100000"/>
              </a:lnSpc>
              <a:spcBef>
                <a:spcPts val="1000"/>
              </a:spcBef>
              <a:spcAft>
                <a:spcPts val="0"/>
              </a:spcAft>
              <a:buClr>
                <a:schemeClr val="lt1"/>
              </a:buClr>
              <a:buSzPts val="2400"/>
              <a:buChar char="•"/>
            </a:pPr>
            <a:r>
              <a:rPr lang="en-US"/>
              <a:t>Closing (Thanks and regards, Best wishes…)</a:t>
            </a:r>
            <a:endParaRPr/>
          </a:p>
          <a:p>
            <a:pPr indent="-228600" lvl="0" marL="228600" rtl="0" algn="l">
              <a:lnSpc>
                <a:spcPct val="100000"/>
              </a:lnSpc>
              <a:spcBef>
                <a:spcPts val="1000"/>
              </a:spcBef>
              <a:spcAft>
                <a:spcPts val="0"/>
              </a:spcAft>
              <a:buClr>
                <a:schemeClr val="lt1"/>
              </a:buClr>
              <a:buSzPts val="2400"/>
              <a:buChar char="•"/>
            </a:pPr>
            <a:r>
              <a:rPr lang="en-US"/>
              <a:t>Signature (only the writer’s name, Title &amp; organisation)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rli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2021-01-08T12:15:16Z</dcterms:created>
  <dc:creator>Redmi 8</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1033-11.2.0.9906</vt:lpwstr>
  </property>
</Properties>
</file>