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jYSIPlCr5NqwZePOSqJ70M0o9E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901b73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b901b73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b901b73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b901b73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a0317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a0317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38692c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338692c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200"/>
              <a:t>Written English: Business Letters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13"/>
            <a:ext cx="9144000" cy="504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474">
            <a:off x="13476" y="100645"/>
            <a:ext cx="9118023" cy="49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020"/>
            <a:ext cx="9144000" cy="508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082"/>
            <a:ext cx="9144000" cy="486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930"/>
            <a:ext cx="9144000" cy="5085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b901b7360_0_6"/>
          <p:cNvSpPr txBox="1"/>
          <p:nvPr>
            <p:ph type="title"/>
          </p:nvPr>
        </p:nvSpPr>
        <p:spPr>
          <a:xfrm>
            <a:off x="460950" y="4164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500"/>
              <a:t>Long phrases can be avoided for conciseness</a:t>
            </a:r>
            <a:endParaRPr sz="2500"/>
          </a:p>
        </p:txBody>
      </p:sp>
      <p:sp>
        <p:nvSpPr>
          <p:cNvPr id="150" name="Google Shape;150;g10b901b7360_0_6"/>
          <p:cNvSpPr txBox="1"/>
          <p:nvPr>
            <p:ph idx="1" type="body"/>
          </p:nvPr>
        </p:nvSpPr>
        <p:spPr>
          <a:xfrm>
            <a:off x="460950" y="1759275"/>
            <a:ext cx="8222100" cy="3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in order to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as a matter of fact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in spite of the fact that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at all times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at the present time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in the final analysis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at this point in time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because of the fact that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due to the fact that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in the near future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for the purpose of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have the ability to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enclosed please find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8765">
            <a:off x="-733063" y="-675"/>
            <a:ext cx="9857088" cy="54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883"/>
            <a:ext cx="9144000" cy="500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7004"/>
            <a:ext cx="9144000" cy="496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" y="3485"/>
            <a:ext cx="9001125" cy="513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solidFill>
                  <a:srgbClr val="BF0000"/>
                </a:solidFill>
              </a:rPr>
              <a:t>Summary</a:t>
            </a:r>
            <a:endParaRPr>
              <a:solidFill>
                <a:srgbClr val="BF0000"/>
              </a:solidFill>
            </a:endParaRPr>
          </a:p>
        </p:txBody>
      </p:sp>
      <p:sp>
        <p:nvSpPr>
          <p:cNvPr id="73" name="Google Shape;73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FF"/>
                </a:solidFill>
              </a:rPr>
              <a:t>Introduction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FF"/>
                </a:solidFill>
              </a:rPr>
              <a:t>The Seven Cs of Letter Writing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FF"/>
                </a:solidFill>
              </a:rPr>
              <a:t>Significance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>
                <a:solidFill>
                  <a:srgbClr val="0000FF"/>
                </a:solidFill>
              </a:rPr>
              <a:t>Purpose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b901b7360_0_12"/>
          <p:cNvSpPr txBox="1"/>
          <p:nvPr>
            <p:ph type="title"/>
          </p:nvPr>
        </p:nvSpPr>
        <p:spPr>
          <a:xfrm>
            <a:off x="471900" y="5238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500"/>
              <a:t>Replacements for offending word/phrases</a:t>
            </a:r>
            <a:endParaRPr sz="2500"/>
          </a:p>
        </p:txBody>
      </p:sp>
      <p:sp>
        <p:nvSpPr>
          <p:cNvPr id="176" name="Google Shape;176;g10b901b7360_0_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elderly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second-hand cars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cheap goods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toilet paper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high-calorie food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you’re being fired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global warming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servant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dull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poor people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What’s the problem?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00"/>
              <a:t>disabled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462"/>
            <a:ext cx="9144000" cy="488034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3356050" y="3205250"/>
            <a:ext cx="559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 appreciate your interest in working with us. Our best wishes to you.</a:t>
            </a:r>
            <a:endParaRPr b="1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812"/>
            <a:ext cx="9144000" cy="489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5a0317d2f_0_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Avoid Using Cliches and Jargons</a:t>
            </a:r>
            <a:endParaRPr/>
          </a:p>
        </p:txBody>
      </p:sp>
      <p:sp>
        <p:nvSpPr>
          <p:cNvPr id="193" name="Google Shape;193;g135a0317d2f_0_0"/>
          <p:cNvSpPr txBox="1"/>
          <p:nvPr>
            <p:ph idx="1" type="body"/>
          </p:nvPr>
        </p:nvSpPr>
        <p:spPr>
          <a:xfrm>
            <a:off x="471900" y="1820450"/>
            <a:ext cx="82221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a letter requires strong, positive, and emphatic structure, using some empty cliches and jargon in a letter is likely to make it sound weak and ineffective. Given below are some such expressions which need to be avoided.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writer begs to acknowledge the receipt of…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favour of your early reply will be appreciated by us.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Enclosed please find herewith…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Awaiting the favour of your early reply.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Assuring you of our best possible services and attention at all times.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the pleasure of informing you…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be good enough to advise us further on this.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338692c56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025" y="261950"/>
            <a:ext cx="7444550" cy="4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'Letter writing is the only device for combining solitude with good company.'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–Lord Byron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0" y="2081575"/>
            <a:ext cx="9038400" cy="2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Formal written communication includes business interactions…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Requires a strong command over language…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target audience…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letter writing, precision and clarity of meaning are extremely important.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reader creates an image of the writer or the organization through their letters.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should keep to the facts and be easy to read and understand.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Pre-Requisites of Written Communication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4014">
            <a:off x="448" y="1744941"/>
            <a:ext cx="9144000" cy="410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The Seven Cs of Letter Writing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471900" y="1919075"/>
            <a:ext cx="3766104" cy="2166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100">
                <a:solidFill>
                  <a:srgbClr val="0000FF"/>
                </a:solidFill>
              </a:rPr>
              <a:t>Clarity </a:t>
            </a:r>
            <a:endParaRPr sz="21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100">
                <a:solidFill>
                  <a:srgbClr val="0000FF"/>
                </a:solidFill>
              </a:rPr>
              <a:t>Conciseness</a:t>
            </a:r>
            <a:endParaRPr sz="21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100">
                <a:solidFill>
                  <a:srgbClr val="0000FF"/>
                </a:solidFill>
              </a:rPr>
              <a:t>Correctness </a:t>
            </a:r>
            <a:endParaRPr sz="21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100">
                <a:solidFill>
                  <a:srgbClr val="0000FF"/>
                </a:solidFill>
              </a:rPr>
              <a:t>Courtesy</a:t>
            </a:r>
            <a:endParaRPr sz="2100">
              <a:solidFill>
                <a:srgbClr val="0000FF"/>
              </a:solidFill>
            </a:endParaRPr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4694250" y="1919075"/>
            <a:ext cx="3597252" cy="2102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100">
                <a:solidFill>
                  <a:srgbClr val="0000FF"/>
                </a:solidFill>
              </a:rPr>
              <a:t>Cordiality </a:t>
            </a:r>
            <a:endParaRPr sz="21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100">
                <a:solidFill>
                  <a:srgbClr val="0000FF"/>
                </a:solidFill>
              </a:rPr>
              <a:t>Conviction</a:t>
            </a:r>
            <a:endParaRPr sz="21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100">
                <a:solidFill>
                  <a:srgbClr val="0000FF"/>
                </a:solidFill>
              </a:rPr>
              <a:t>Completeness</a:t>
            </a: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Significance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71900" y="1919075"/>
            <a:ext cx="8222100" cy="36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/>
              <a:t>Just as personal letters help maintain personal relationship with friends and relatives, formal letters assist in sustaining relationships with other organizations, clients, and vendors.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/>
              <a:t>They are the appropriate forms of communication when the information to be conveyed is complex.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/>
              <a:t>They serve as permanent records and are a valuable repository of information, which can be referred to in future.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/>
              <a:t>They help reach out to a large and geographically diverse audience economically.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solidFill>
                  <a:srgbClr val="0000FF"/>
                </a:solidFill>
              </a:rPr>
              <a:t>To inform </a:t>
            </a:r>
            <a:endParaRPr sz="18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solidFill>
                  <a:srgbClr val="0000FF"/>
                </a:solidFill>
              </a:rPr>
              <a:t>To enquire </a:t>
            </a:r>
            <a:endParaRPr sz="18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solidFill>
                  <a:srgbClr val="0000FF"/>
                </a:solidFill>
              </a:rPr>
              <a:t>To request </a:t>
            </a:r>
            <a:endParaRPr sz="18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solidFill>
                  <a:srgbClr val="0000FF"/>
                </a:solidFill>
              </a:rPr>
              <a:t>To complain  </a:t>
            </a:r>
            <a:endParaRPr sz="18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solidFill>
                  <a:srgbClr val="0000FF"/>
                </a:solidFill>
              </a:rPr>
              <a:t>To sell a product, service, or scheme 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11" name="Google Shape;111;p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solidFill>
                  <a:srgbClr val="0000FF"/>
                </a:solidFill>
              </a:rPr>
              <a:t>To congratulate </a:t>
            </a:r>
            <a:endParaRPr sz="18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solidFill>
                  <a:srgbClr val="0000FF"/>
                </a:solidFill>
              </a:rPr>
              <a:t>To order</a:t>
            </a:r>
            <a:endParaRPr sz="18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solidFill>
                  <a:srgbClr val="0000FF"/>
                </a:solidFill>
              </a:rPr>
              <a:t>To collect dues</a:t>
            </a:r>
            <a:endParaRPr sz="18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solidFill>
                  <a:srgbClr val="0000FF"/>
                </a:solidFill>
              </a:rPr>
              <a:t>To make an adjustment </a:t>
            </a:r>
            <a:endParaRPr sz="18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solidFill>
                  <a:srgbClr val="0000FF"/>
                </a:solidFill>
              </a:rPr>
              <a:t>To apply for a job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3B5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2782">
            <a:off x="12055" y="34702"/>
            <a:ext cx="9119870" cy="507408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/>
        </p:nvSpPr>
        <p:spPr>
          <a:xfrm>
            <a:off x="926650" y="3451375"/>
            <a:ext cx="684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2020-12-05T18:37:38Z</dcterms:created>
  <dc:creator>Redmi 8</dc:creator>
</cp:coreProperties>
</file>