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aleway"/>
      <p:regular r:id="rId31"/>
      <p:bold r:id="rId32"/>
      <p:italic r:id="rId33"/>
      <p:boldItalic r:id="rId34"/>
    </p:embeddedFont>
    <p:embeddedFont>
      <p:font typeface="Libre Frankl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BvMAV4Qr+dMBR29HsTsburif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ibreFranklin-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ibreFranklin-italic.fntdata"/><Relationship Id="rId14" Type="http://schemas.openxmlformats.org/officeDocument/2006/relationships/slide" Target="slides/slide9.xml"/><Relationship Id="rId36" Type="http://schemas.openxmlformats.org/officeDocument/2006/relationships/font" Target="fonts/LibreFranklin-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ibreFranklin-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09" name="Google Shape;109;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p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65" name="Google Shape;165;p9: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55130be43_0_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55130be43_0_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2" name="Google Shape;172;g1355130be43_0_5: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55130be43_0_1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55130be43_0_1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8" name="Google Shape;178;g1355130be43_0_1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3564060d5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3564060d5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4" name="Google Shape;184;g133564060d5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9" name="Google Shape;189;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4" name="Google Shape;194;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3564060d5_0_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3564060d5_0_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1" name="Google Shape;201;g133564060d5_0_5: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3564060d5_0_1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3564060d5_0_1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7" name="Google Shape;207;g133564060d5_0_1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2" name="Google Shape;212;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3564060d5_0_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3564060d5_0_1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9" name="Google Shape;219;g133564060d5_0_15: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14" name="Google Shape;114;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3564060d5_0_3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3564060d5_0_31: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8" name="Google Shape;228;g133564060d5_0_31: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14: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5" name="Google Shape;235;p14: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0" name="Google Shape;240;p15: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1" name="Google Shape;241;p15: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7" name="Google Shape;247;p1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8" name="Google Shape;248;p1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17: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5" name="Google Shape;255;p17: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1" name="Google Shape;261;p1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2" name="Google Shape;262;p18: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20" name="Google Shape;120;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26" name="Google Shape;126;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32" name="Google Shape;132;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39" name="Google Shape;139;p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7: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46" name="Google Shape;146;p7: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52" name="Google Shape;152;p8: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5130be43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55130be43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9" name="Google Shape;159;g1355130be43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6" name="Shape 16"/>
        <p:cNvGrpSpPr/>
        <p:nvPr/>
      </p:nvGrpSpPr>
      <p:grpSpPr>
        <a:xfrm>
          <a:off x="0" y="0"/>
          <a:ext cx="0" cy="0"/>
          <a:chOff x="0" y="0"/>
          <a:chExt cx="0" cy="0"/>
        </a:xfrm>
      </p:grpSpPr>
      <p:sp>
        <p:nvSpPr>
          <p:cNvPr id="17" name="Google Shape;17;p2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9" name="Google Shape;19;p2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8" name="Google Shape;98;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3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04" name="Google Shape;104;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3" name="Google Shape;33;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6" name="Shape 36"/>
        <p:cNvGrpSpPr/>
        <p:nvPr/>
      </p:nvGrpSpPr>
      <p:grpSpPr>
        <a:xfrm>
          <a:off x="0" y="0"/>
          <a:ext cx="0" cy="0"/>
          <a:chOff x="0" y="0"/>
          <a:chExt cx="0" cy="0"/>
        </a:xfrm>
      </p:grpSpPr>
      <p:sp>
        <p:nvSpPr>
          <p:cNvPr id="37" name="Google Shape;37;p2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p:nvPr>
            <p:ph idx="2" type="pic"/>
          </p:nvPr>
        </p:nvSpPr>
        <p:spPr>
          <a:xfrm>
            <a:off x="5532120" y="0"/>
            <a:ext cx="6659880" cy="6857999"/>
          </a:xfrm>
          <a:prstGeom prst="rect">
            <a:avLst/>
          </a:prstGeom>
          <a:noFill/>
          <a:ln>
            <a:noFill/>
          </a:ln>
        </p:spPr>
      </p:sp>
      <p:sp>
        <p:nvSpPr>
          <p:cNvPr id="40" name="Google Shape;40;p23"/>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41" name="Google Shape;41;p2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2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48" name="Google Shape;48;p2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
        <p:nvSpPr>
          <p:cNvPr id="51" name="Google Shape;51;p2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2" name="Shape 52"/>
        <p:cNvGrpSpPr/>
        <p:nvPr/>
      </p:nvGrpSpPr>
      <p:grpSpPr>
        <a:xfrm>
          <a:off x="0" y="0"/>
          <a:ext cx="0" cy="0"/>
          <a:chOff x="0" y="0"/>
          <a:chExt cx="0" cy="0"/>
        </a:xfrm>
      </p:grpSpPr>
      <p:sp>
        <p:nvSpPr>
          <p:cNvPr id="53" name="Google Shape;53;p2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56" name="Google Shape;56;p2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57" name="Google Shape;57;p2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9" name="Google Shape;69;p27"/>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70" name="Google Shape;70;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73" name="Shape 73"/>
        <p:cNvGrpSpPr/>
        <p:nvPr/>
      </p:nvGrpSpPr>
      <p:grpSpPr>
        <a:xfrm>
          <a:off x="0" y="0"/>
          <a:ext cx="0" cy="0"/>
          <a:chOff x="0" y="0"/>
          <a:chExt cx="0" cy="0"/>
        </a:xfrm>
      </p:grpSpPr>
      <p:sp>
        <p:nvSpPr>
          <p:cNvPr id="74" name="Google Shape;74;p28"/>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76" name="Google Shape;76;p28"/>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79" name="Google Shape;79;p28"/>
          <p:cNvGrpSpPr/>
          <p:nvPr/>
        </p:nvGrpSpPr>
        <p:grpSpPr>
          <a:xfrm>
            <a:off x="752858" y="744469"/>
            <a:ext cx="10674117" cy="5349671"/>
            <a:chOff x="752858" y="744469"/>
            <a:chExt cx="10674117" cy="5349671"/>
          </a:xfrm>
        </p:grpSpPr>
        <p:sp>
          <p:nvSpPr>
            <p:cNvPr id="80" name="Google Shape;80;p28"/>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81" name="Google Shape;81;p28"/>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85" name="Google Shape;85;p29"/>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9"/>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87" name="Google Shape;87;p29"/>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8" name="Google Shape;88;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12" name="Google Shape;12;p1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19"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 name="Shape 23"/>
        <p:cNvGrpSpPr/>
        <p:nvPr/>
      </p:nvGrpSpPr>
      <p:grpSpPr>
        <a:xfrm>
          <a:off x="0" y="0"/>
          <a:ext cx="0" cy="0"/>
          <a:chOff x="0" y="0"/>
          <a:chExt cx="0" cy="0"/>
        </a:xfrm>
      </p:grpSpPr>
      <p:sp>
        <p:nvSpPr>
          <p:cNvPr id="24" name="Google Shape;24;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26" name="Google Shape;26;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8" name="Google Shape;28;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9" name="Google Shape;29;p2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sz="7300"/>
              <a:t>REQUEST LETTER</a:t>
            </a:r>
            <a:endParaRPr sz="7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371600" y="2805134"/>
            <a:ext cx="2180747" cy="1230392"/>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1800"/>
              <a:buNone/>
            </a:pPr>
            <a:r>
              <a:rPr lang="en-US"/>
              <a:t>Sample</a:t>
            </a:r>
            <a:endParaRPr/>
          </a:p>
        </p:txBody>
      </p:sp>
      <p:pic>
        <p:nvPicPr>
          <p:cNvPr id="168" name="Google Shape;168;p9"/>
          <p:cNvPicPr preferRelativeResize="0"/>
          <p:nvPr/>
        </p:nvPicPr>
        <p:blipFill rotWithShape="1">
          <a:blip r:embed="rId3">
            <a:alphaModFix/>
          </a:blip>
          <a:srcRect b="0" l="0" r="0" t="0"/>
          <a:stretch/>
        </p:blipFill>
        <p:spPr>
          <a:xfrm>
            <a:off x="3991275" y="-308225"/>
            <a:ext cx="7702000" cy="7435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1355130be43_0_5"/>
          <p:cNvPicPr preferRelativeResize="0"/>
          <p:nvPr/>
        </p:nvPicPr>
        <p:blipFill>
          <a:blip r:embed="rId3">
            <a:alphaModFix/>
          </a:blip>
          <a:stretch>
            <a:fillRect/>
          </a:stretch>
        </p:blipFill>
        <p:spPr>
          <a:xfrm>
            <a:off x="2477125" y="0"/>
            <a:ext cx="8509425"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55130be43_0_10"/>
          <p:cNvPicPr preferRelativeResize="0"/>
          <p:nvPr/>
        </p:nvPicPr>
        <p:blipFill>
          <a:blip r:embed="rId3">
            <a:alphaModFix/>
          </a:blip>
          <a:stretch>
            <a:fillRect/>
          </a:stretch>
        </p:blipFill>
        <p:spPr>
          <a:xfrm>
            <a:off x="963325" y="229375"/>
            <a:ext cx="10894825" cy="644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3564060d5_0_0"/>
          <p:cNvPicPr preferRelativeResize="0"/>
          <p:nvPr/>
        </p:nvPicPr>
        <p:blipFill>
          <a:blip r:embed="rId3">
            <a:alphaModFix/>
          </a:blip>
          <a:stretch>
            <a:fillRect/>
          </a:stretch>
        </p:blipFill>
        <p:spPr>
          <a:xfrm>
            <a:off x="1001725" y="250425"/>
            <a:ext cx="10826399" cy="622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765025" y="1301360"/>
            <a:ext cx="8487289"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Sales Letter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1800"/>
              <a:buNone/>
            </a:pPr>
            <a:r>
              <a:rPr lang="en-US"/>
              <a:t>Sales Letters</a:t>
            </a:r>
            <a:endParaRPr/>
          </a:p>
        </p:txBody>
      </p:sp>
      <p:sp>
        <p:nvSpPr>
          <p:cNvPr id="197" name="Google Shape;197;p12"/>
          <p:cNvSpPr txBox="1"/>
          <p:nvPr>
            <p:ph idx="1" type="body"/>
          </p:nvPr>
        </p:nvSpPr>
        <p:spPr>
          <a:xfrm>
            <a:off x="1371600" y="1837470"/>
            <a:ext cx="9601200" cy="4840734"/>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Sales letters are the most cost-effective and time-efficient means of marketing products or services. They are also a form of advertising. However, unlike press and television advertising, which are meant for everybody, sales letters are targeted at selected types of customers. </a:t>
            </a:r>
            <a:endParaRPr/>
          </a:p>
          <a:p>
            <a:pPr indent="-342900" lvl="0" marL="457200" rtl="0" algn="l">
              <a:lnSpc>
                <a:spcPct val="150000"/>
              </a:lnSpc>
              <a:spcBef>
                <a:spcPts val="1000"/>
              </a:spcBef>
              <a:spcAft>
                <a:spcPts val="0"/>
              </a:spcAft>
              <a:buSzPts val="1800"/>
              <a:buChar char="■"/>
            </a:pPr>
            <a:r>
              <a:rPr lang="en-US"/>
              <a:t>The primary objective of any sales letter is to convert its readers into potential customers.</a:t>
            </a:r>
            <a:endParaRPr/>
          </a:p>
          <a:p>
            <a:pPr indent="-342900" lvl="0" marL="457200" rtl="0" algn="l">
              <a:lnSpc>
                <a:spcPct val="150000"/>
              </a:lnSpc>
              <a:spcBef>
                <a:spcPts val="1000"/>
              </a:spcBef>
              <a:spcAft>
                <a:spcPts val="0"/>
              </a:spcAft>
              <a:buSzPts val="1800"/>
              <a:buChar char="■"/>
            </a:pPr>
            <a:r>
              <a:rPr lang="en-US"/>
              <a:t>Before drafting a sales letter one must gain a thorough understanding of the product or service. If it is a product, we must be aware of the following details:</a:t>
            </a:r>
            <a:endParaRPr/>
          </a:p>
          <a:p>
            <a:pPr indent="-342900" lvl="0" marL="457200" rtl="0" algn="l">
              <a:lnSpc>
                <a:spcPct val="150000"/>
              </a:lnSpc>
              <a:spcBef>
                <a:spcPts val="1000"/>
              </a:spcBef>
              <a:spcAft>
                <a:spcPts val="0"/>
              </a:spcAft>
              <a:buSzPts val="1800"/>
              <a:buChar char="■"/>
            </a:pPr>
            <a:r>
              <a:rPr lang="en-US"/>
              <a:t>• Appearance • Manufacturing• Working • Packaging • Price • Discount offers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133564060d5_0_5"/>
          <p:cNvPicPr preferRelativeResize="0"/>
          <p:nvPr/>
        </p:nvPicPr>
        <p:blipFill>
          <a:blip r:embed="rId3">
            <a:alphaModFix/>
          </a:blip>
          <a:stretch>
            <a:fillRect/>
          </a:stretch>
        </p:blipFill>
        <p:spPr>
          <a:xfrm>
            <a:off x="1117325" y="346750"/>
            <a:ext cx="10479625" cy="58328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133564060d5_0_10"/>
          <p:cNvPicPr preferRelativeResize="0"/>
          <p:nvPr/>
        </p:nvPicPr>
        <p:blipFill>
          <a:blip r:embed="rId3">
            <a:alphaModFix/>
          </a:blip>
          <a:stretch>
            <a:fillRect/>
          </a:stretch>
        </p:blipFill>
        <p:spPr>
          <a:xfrm>
            <a:off x="1926400" y="0"/>
            <a:ext cx="7416649"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1114218" y="2238403"/>
            <a:ext cx="3465401" cy="2537410"/>
          </a:xfrm>
          <a:prstGeom prst="rect">
            <a:avLst/>
          </a:prstGeom>
          <a:noFill/>
          <a:ln>
            <a:noFill/>
          </a:ln>
        </p:spPr>
        <p:txBody>
          <a:bodyPr anchorCtr="0" anchor="t" bIns="45700" lIns="91425" spcFirstLastPara="1" rIns="91425" wrap="square" tIns="45700">
            <a:noAutofit/>
          </a:bodyPr>
          <a:lstStyle/>
          <a:p>
            <a:pPr indent="0" lvl="0" marL="0" rtl="0" algn="l">
              <a:lnSpc>
                <a:spcPct val="84000"/>
              </a:lnSpc>
              <a:spcBef>
                <a:spcPts val="0"/>
              </a:spcBef>
              <a:spcAft>
                <a:spcPts val="0"/>
              </a:spcAft>
              <a:buClr>
                <a:schemeClr val="dk2"/>
              </a:buClr>
              <a:buSzPts val="4800"/>
              <a:buFont typeface="Libre Franklin"/>
              <a:buNone/>
            </a:pPr>
            <a:r>
              <a:rPr lang="en-US"/>
              <a:t>Sample</a:t>
            </a:r>
            <a:endParaRPr/>
          </a:p>
        </p:txBody>
      </p:sp>
      <p:pic>
        <p:nvPicPr>
          <p:cNvPr id="215" name="Google Shape;215;p13"/>
          <p:cNvPicPr preferRelativeResize="0"/>
          <p:nvPr/>
        </p:nvPicPr>
        <p:blipFill rotWithShape="1">
          <a:blip r:embed="rId3">
            <a:alphaModFix/>
          </a:blip>
          <a:srcRect b="0" l="0" r="0" t="0"/>
          <a:stretch/>
        </p:blipFill>
        <p:spPr>
          <a:xfrm>
            <a:off x="6079000" y="0"/>
            <a:ext cx="5439875" cy="695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3564060d5_0_15"/>
          <p:cNvSpPr txBox="1"/>
          <p:nvPr/>
        </p:nvSpPr>
        <p:spPr>
          <a:xfrm>
            <a:off x="809100" y="246775"/>
            <a:ext cx="306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Libre Franklin"/>
                <a:ea typeface="Libre Franklin"/>
                <a:cs typeface="Libre Franklin"/>
                <a:sym typeface="Libre Franklin"/>
              </a:rPr>
              <a:t>PART A: Strategies to Capture the Reader’s Attention in Sales Letters</a:t>
            </a:r>
            <a:endParaRPr b="1">
              <a:latin typeface="Libre Franklin"/>
              <a:ea typeface="Libre Franklin"/>
              <a:cs typeface="Libre Franklin"/>
              <a:sym typeface="Libre Franklin"/>
            </a:endParaRPr>
          </a:p>
        </p:txBody>
      </p:sp>
      <p:sp>
        <p:nvSpPr>
          <p:cNvPr id="222" name="Google Shape;222;g133564060d5_0_15"/>
          <p:cNvSpPr txBox="1"/>
          <p:nvPr/>
        </p:nvSpPr>
        <p:spPr>
          <a:xfrm>
            <a:off x="5066450" y="462325"/>
            <a:ext cx="36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Libre Franklin"/>
                <a:ea typeface="Libre Franklin"/>
                <a:cs typeface="Libre Franklin"/>
                <a:sym typeface="Libre Franklin"/>
              </a:rPr>
              <a:t>PART B: Some Openings of Sales Letters</a:t>
            </a:r>
            <a:endParaRPr b="1">
              <a:latin typeface="Libre Franklin"/>
              <a:ea typeface="Libre Franklin"/>
              <a:cs typeface="Libre Franklin"/>
              <a:sym typeface="Libre Franklin"/>
            </a:endParaRPr>
          </a:p>
        </p:txBody>
      </p:sp>
      <p:sp>
        <p:nvSpPr>
          <p:cNvPr id="223" name="Google Shape;223;g133564060d5_0_15"/>
          <p:cNvSpPr txBox="1"/>
          <p:nvPr/>
        </p:nvSpPr>
        <p:spPr>
          <a:xfrm>
            <a:off x="809100" y="1293625"/>
            <a:ext cx="2581500" cy="4710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1. Special Offers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2. Product Features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3. Questions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4. Startling Statements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5. Facts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6. Special Appeal</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7. Prize Announcements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8. Promises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9. Quotations/Proverbs</a:t>
            </a:r>
            <a:endParaRPr>
              <a:latin typeface="Libre Franklin"/>
              <a:ea typeface="Libre Franklin"/>
              <a:cs typeface="Libre Franklin"/>
              <a:sym typeface="Libre Franklin"/>
            </a:endParaRPr>
          </a:p>
          <a:p>
            <a:pPr indent="0" lvl="0" marL="0" rtl="0" algn="l">
              <a:lnSpc>
                <a:spcPct val="200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10. Persuasive Suggestions</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24" name="Google Shape;224;g133564060d5_0_15"/>
          <p:cNvSpPr txBox="1"/>
          <p:nvPr/>
        </p:nvSpPr>
        <p:spPr>
          <a:xfrm>
            <a:off x="3872100" y="1059525"/>
            <a:ext cx="8187300" cy="5595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(a) Think smart. Buy now. Buying a Maruti Suzuki right now makes more sense than ever.</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(b) Today, our happy family of over 24 lakh policy holders is enjoying the unmatched</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       benefits offered by PLI schemes.</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(c) Get a free LG microwave with LG Health Zone air conditioners. Add to that a range of</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      attractive  offers, and you have a great opportunity to make your home a complete</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      health zone.</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(d) Oxyrich Shirts have been designed to release energy giving oxygen ions in high</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       pressure situations like meetings, traffic jams, and crowded places. To keep you</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1500">
                <a:latin typeface="Libre Franklin"/>
                <a:ea typeface="Libre Franklin"/>
                <a:cs typeface="Libre Franklin"/>
                <a:sym typeface="Libre Franklin"/>
              </a:rPr>
              <a:t>      charged and focused. All day.</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(e) Are you thinking of a career in Business Management? IIBS has the answers.</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(f) Now look up to global education standards and turn your vision into reality.</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(g) Our expert loan counsellors have a unique way of giving you advice. </a:t>
            </a:r>
            <a:r>
              <a:rPr b="1" lang="en-US" sz="1500">
                <a:latin typeface="Libre Franklin"/>
                <a:ea typeface="Libre Franklin"/>
                <a:cs typeface="Libre Franklin"/>
                <a:sym typeface="Libre Franklin"/>
              </a:rPr>
              <a:t>They listen.</a:t>
            </a:r>
            <a:endParaRPr b="1"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(h) Buy any LG product. Win prizes worth over ` 50 crores.</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(i) Every cloud has a silver lining.</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Clr>
                <a:schemeClr val="dk1"/>
              </a:buClr>
              <a:buSzPts val="1100"/>
              <a:buFont typeface="Arial"/>
              <a:buNone/>
            </a:pPr>
            <a:r>
              <a:rPr lang="en-US" sz="1500">
                <a:latin typeface="Libre Franklin"/>
                <a:ea typeface="Libre Franklin"/>
                <a:cs typeface="Libre Franklin"/>
                <a:sym typeface="Libre Franklin"/>
              </a:rPr>
              <a:t>(j) Be a proud owner of a Hilkon air conditioner designed for your room on your budget.</a:t>
            </a:r>
            <a:endParaRPr sz="1500">
              <a:latin typeface="Libre Franklin"/>
              <a:ea typeface="Libre Franklin"/>
              <a:cs typeface="Libre Franklin"/>
              <a:sym typeface="Libre Franklin"/>
            </a:endParaRPr>
          </a:p>
          <a:p>
            <a:pPr indent="0" lvl="0" marL="0" rtl="0" algn="l">
              <a:lnSpc>
                <a:spcPct val="150000"/>
              </a:lnSpc>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Writing a Request Letter</a:t>
            </a:r>
            <a:endParaRPr/>
          </a:p>
        </p:txBody>
      </p:sp>
      <p:sp>
        <p:nvSpPr>
          <p:cNvPr id="117" name="Google Shape;117;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130000"/>
              </a:lnSpc>
              <a:spcBef>
                <a:spcPts val="0"/>
              </a:spcBef>
              <a:spcAft>
                <a:spcPts val="0"/>
              </a:spcAft>
              <a:buClr>
                <a:schemeClr val="dk2"/>
              </a:buClr>
              <a:buSzPts val="2000"/>
              <a:buChar char="■"/>
            </a:pPr>
            <a:r>
              <a:rPr lang="en-US" sz="2199"/>
              <a:t>A request letter is written on any occasion when someone wants to politely ask for information, a favor or permission for a particular matter. It is an official document that shows the intention of requesting something like a document, details, permission or assistance. It is written by an individual or entity. </a:t>
            </a:r>
            <a:endParaRPr sz="2199"/>
          </a:p>
          <a:p>
            <a:pPr indent="-384048" lvl="0" marL="384048" rtl="0" algn="l">
              <a:lnSpc>
                <a:spcPct val="130000"/>
              </a:lnSpc>
              <a:spcBef>
                <a:spcPts val="1200"/>
              </a:spcBef>
              <a:spcAft>
                <a:spcPts val="0"/>
              </a:spcAft>
              <a:buClr>
                <a:schemeClr val="dk2"/>
              </a:buClr>
              <a:buSzPts val="2000"/>
              <a:buChar char="■"/>
            </a:pPr>
            <a:r>
              <a:rPr lang="en-US" sz="2199"/>
              <a:t>Such a letter is addressed to a person or the relevant authority in an institution, company or entity.</a:t>
            </a:r>
            <a:endParaRPr sz="2199"/>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3564060d5_0_31"/>
          <p:cNvSpPr txBox="1"/>
          <p:nvPr>
            <p:ph type="title"/>
          </p:nvPr>
        </p:nvSpPr>
        <p:spPr>
          <a:xfrm>
            <a:off x="1371600" y="685800"/>
            <a:ext cx="9601200" cy="547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000"/>
              <a:t>Answer Key</a:t>
            </a:r>
            <a:endParaRPr sz="3000"/>
          </a:p>
        </p:txBody>
      </p:sp>
      <p:sp>
        <p:nvSpPr>
          <p:cNvPr id="231" name="Google Shape;231;g133564060d5_0_31"/>
          <p:cNvSpPr txBox="1"/>
          <p:nvPr>
            <p:ph idx="1" type="body"/>
          </p:nvPr>
        </p:nvSpPr>
        <p:spPr>
          <a:xfrm>
            <a:off x="1371600" y="1541125"/>
            <a:ext cx="9601200" cy="4326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 Persuasive suggestion </a:t>
            </a:r>
            <a:endParaRPr/>
          </a:p>
          <a:p>
            <a:pPr indent="0" lvl="0" marL="0" rtl="0" algn="l">
              <a:spcBef>
                <a:spcPts val="1000"/>
              </a:spcBef>
              <a:spcAft>
                <a:spcPts val="0"/>
              </a:spcAft>
              <a:buNone/>
            </a:pPr>
            <a:r>
              <a:rPr lang="en-US"/>
              <a:t>(b) Fact </a:t>
            </a:r>
            <a:endParaRPr/>
          </a:p>
          <a:p>
            <a:pPr indent="0" lvl="0" marL="0" rtl="0" algn="l">
              <a:spcBef>
                <a:spcPts val="1000"/>
              </a:spcBef>
              <a:spcAft>
                <a:spcPts val="0"/>
              </a:spcAft>
              <a:buClr>
                <a:schemeClr val="dk1"/>
              </a:buClr>
              <a:buSzPts val="1100"/>
              <a:buFont typeface="Arial"/>
              <a:buNone/>
            </a:pPr>
            <a:r>
              <a:rPr lang="en-US"/>
              <a:t>(c) Special Offer</a:t>
            </a:r>
            <a:endParaRPr/>
          </a:p>
          <a:p>
            <a:pPr indent="0" lvl="0" marL="0" rtl="0" algn="l">
              <a:spcBef>
                <a:spcPts val="1000"/>
              </a:spcBef>
              <a:spcAft>
                <a:spcPts val="0"/>
              </a:spcAft>
              <a:buNone/>
            </a:pPr>
            <a:r>
              <a:rPr lang="en-US"/>
              <a:t>(d) Product Features</a:t>
            </a:r>
            <a:endParaRPr/>
          </a:p>
          <a:p>
            <a:pPr indent="0" lvl="0" marL="0" rtl="0" algn="l">
              <a:spcBef>
                <a:spcPts val="1000"/>
              </a:spcBef>
              <a:spcAft>
                <a:spcPts val="0"/>
              </a:spcAft>
              <a:buNone/>
            </a:pPr>
            <a:r>
              <a:rPr lang="en-US"/>
              <a:t>(e) Question </a:t>
            </a:r>
            <a:endParaRPr/>
          </a:p>
          <a:p>
            <a:pPr indent="0" lvl="0" marL="0" rtl="0" algn="l">
              <a:spcBef>
                <a:spcPts val="1000"/>
              </a:spcBef>
              <a:spcAft>
                <a:spcPts val="0"/>
              </a:spcAft>
              <a:buClr>
                <a:schemeClr val="dk1"/>
              </a:buClr>
              <a:buSzPts val="1100"/>
              <a:buFont typeface="Arial"/>
              <a:buNone/>
            </a:pPr>
            <a:r>
              <a:rPr lang="en-US"/>
              <a:t>(f) Promises</a:t>
            </a:r>
            <a:endParaRPr/>
          </a:p>
          <a:p>
            <a:pPr indent="0" lvl="0" marL="0" rtl="0" algn="l">
              <a:spcBef>
                <a:spcPts val="1000"/>
              </a:spcBef>
              <a:spcAft>
                <a:spcPts val="0"/>
              </a:spcAft>
              <a:buNone/>
            </a:pPr>
            <a:r>
              <a:rPr lang="en-US"/>
              <a:t>(g) Startling Statement </a:t>
            </a:r>
            <a:endParaRPr/>
          </a:p>
          <a:p>
            <a:pPr indent="0" lvl="0" marL="0" rtl="0" algn="l">
              <a:spcBef>
                <a:spcPts val="1000"/>
              </a:spcBef>
              <a:spcAft>
                <a:spcPts val="0"/>
              </a:spcAft>
              <a:buNone/>
            </a:pPr>
            <a:r>
              <a:rPr lang="en-US"/>
              <a:t>(h) Prize announcement</a:t>
            </a:r>
            <a:endParaRPr/>
          </a:p>
          <a:p>
            <a:pPr indent="0" lvl="0" marL="0" rtl="0" algn="l">
              <a:spcBef>
                <a:spcPts val="1000"/>
              </a:spcBef>
              <a:spcAft>
                <a:spcPts val="0"/>
              </a:spcAft>
              <a:buClr>
                <a:schemeClr val="dk1"/>
              </a:buClr>
              <a:buSzPts val="1100"/>
              <a:buFont typeface="Arial"/>
              <a:buNone/>
            </a:pPr>
            <a:r>
              <a:rPr lang="en-US"/>
              <a:t>(i) Proverb</a:t>
            </a:r>
            <a:endParaRPr/>
          </a:p>
          <a:p>
            <a:pPr indent="0" lvl="0" marL="0" rtl="0" algn="l">
              <a:spcBef>
                <a:spcPts val="1000"/>
              </a:spcBef>
              <a:spcAft>
                <a:spcPts val="0"/>
              </a:spcAft>
              <a:buClr>
                <a:schemeClr val="dk1"/>
              </a:buClr>
              <a:buSzPts val="1100"/>
              <a:buFont typeface="Arial"/>
              <a:buNone/>
            </a:pPr>
            <a:r>
              <a:rPr lang="en-US"/>
              <a:t>(j) Special appeal</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668608" y="1848893"/>
            <a:ext cx="8485445" cy="230516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SzPts val="7200"/>
              <a:buNone/>
            </a:pPr>
            <a:r>
              <a:rPr lang="en-US" sz="7500">
                <a:solidFill>
                  <a:srgbClr val="808080"/>
                </a:solidFill>
              </a:rPr>
              <a:t>Resignation Letter</a:t>
            </a:r>
            <a:endParaRPr sz="7500">
              <a:solidFill>
                <a:srgbClr val="80808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1800"/>
              <a:buNone/>
            </a:pPr>
            <a:r>
              <a:rPr lang="en-US"/>
              <a:t>What is a resignation letter?</a:t>
            </a:r>
            <a:endParaRPr/>
          </a:p>
        </p:txBody>
      </p:sp>
      <p:sp>
        <p:nvSpPr>
          <p:cNvPr id="244" name="Google Shape;244;p15"/>
          <p:cNvSpPr txBox="1"/>
          <p:nvPr>
            <p:ph idx="1" type="body"/>
          </p:nvPr>
        </p:nvSpPr>
        <p:spPr>
          <a:xfrm>
            <a:off x="1371600" y="2286000"/>
            <a:ext cx="9601200" cy="4048402"/>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US" sz="2100"/>
              <a:t>A resignation letter is an official document that records the end of your employment with an organisation that should come after you’ve indicated your decision to leave in person or via email.</a:t>
            </a:r>
            <a:endParaRPr sz="2100"/>
          </a:p>
          <a:p>
            <a:pPr indent="-342900" lvl="0" marL="457200" rtl="0" algn="l">
              <a:lnSpc>
                <a:spcPct val="150000"/>
              </a:lnSpc>
              <a:spcBef>
                <a:spcPts val="0"/>
              </a:spcBef>
              <a:spcAft>
                <a:spcPts val="0"/>
              </a:spcAft>
              <a:buSzPts val="1800"/>
              <a:buChar char="■"/>
            </a:pPr>
            <a:r>
              <a:rPr lang="en-US" sz="2100"/>
              <a:t>It is always best to speak directly with your manager before sending a resignation letter to give them as much time as possible to prepare. </a:t>
            </a:r>
            <a:endParaRPr sz="2100"/>
          </a:p>
          <a:p>
            <a:pPr indent="-342900" lvl="0" marL="457200" rtl="0" algn="l">
              <a:lnSpc>
                <a:spcPct val="150000"/>
              </a:lnSpc>
              <a:spcBef>
                <a:spcPts val="0"/>
              </a:spcBef>
              <a:spcAft>
                <a:spcPts val="0"/>
              </a:spcAft>
              <a:buSzPts val="1800"/>
              <a:buChar char="■"/>
            </a:pPr>
            <a:r>
              <a:rPr lang="en-US" sz="2100"/>
              <a:t>If you work remotely or do not see your manager in person, ask if you can have a conversation by video chat or on the phone.</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1800"/>
              <a:buNone/>
            </a:pPr>
            <a:r>
              <a:rPr lang="en-US"/>
              <a:t>Importance of Resignation Letter</a:t>
            </a:r>
            <a:endParaRPr/>
          </a:p>
        </p:txBody>
      </p:sp>
      <p:sp>
        <p:nvSpPr>
          <p:cNvPr id="251" name="Google Shape;251;p16"/>
          <p:cNvSpPr txBox="1"/>
          <p:nvPr>
            <p:ph idx="1" type="body"/>
          </p:nvPr>
        </p:nvSpPr>
        <p:spPr>
          <a:xfrm>
            <a:off x="1371600" y="2285999"/>
            <a:ext cx="9601200" cy="4000035"/>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US" sz="2100"/>
              <a:t>It is a matter of professional courtesy to submit a resignation letter. </a:t>
            </a:r>
            <a:endParaRPr sz="2100"/>
          </a:p>
          <a:p>
            <a:pPr indent="-342900" lvl="0" marL="457200" rtl="0" algn="l">
              <a:lnSpc>
                <a:spcPct val="150000"/>
              </a:lnSpc>
              <a:spcBef>
                <a:spcPts val="0"/>
              </a:spcBef>
              <a:spcAft>
                <a:spcPts val="0"/>
              </a:spcAft>
              <a:buSzPts val="1800"/>
              <a:buChar char="■"/>
            </a:pPr>
            <a:r>
              <a:rPr lang="en-US" sz="2100"/>
              <a:t>Resignation letters are also important for HR departments to keep on hand as a record of your time at the company for things like payroll and to reference in the future, </a:t>
            </a:r>
            <a:endParaRPr sz="2100"/>
          </a:p>
          <a:p>
            <a:pPr indent="-342900" lvl="0" marL="457200" rtl="0" algn="l">
              <a:lnSpc>
                <a:spcPct val="150000"/>
              </a:lnSpc>
              <a:spcBef>
                <a:spcPts val="0"/>
              </a:spcBef>
              <a:spcAft>
                <a:spcPts val="0"/>
              </a:spcAft>
              <a:buSzPts val="1800"/>
              <a:buChar char="■"/>
            </a:pPr>
            <a:r>
              <a:rPr lang="en-US" sz="2100"/>
              <a:t>They are also important because they contain important operational information for your direct manager like your last day and what is needed as you plan your departure from the company.</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1800"/>
              <a:buNone/>
            </a:pPr>
            <a:r>
              <a:rPr lang="en-US"/>
              <a:t>A resignation letter includes the following information:</a:t>
            </a:r>
            <a:endParaRPr/>
          </a:p>
        </p:txBody>
      </p:sp>
      <p:sp>
        <p:nvSpPr>
          <p:cNvPr id="258" name="Google Shape;258;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lang="en-US" sz="2300"/>
              <a:t>Statement of resignation from company</a:t>
            </a:r>
            <a:endParaRPr sz="2300"/>
          </a:p>
          <a:p>
            <a:pPr indent="-342900" lvl="0" marL="457200" rtl="0" algn="l">
              <a:lnSpc>
                <a:spcPct val="150000"/>
              </a:lnSpc>
              <a:spcBef>
                <a:spcPts val="0"/>
              </a:spcBef>
              <a:spcAft>
                <a:spcPts val="0"/>
              </a:spcAft>
              <a:buSzPts val="1800"/>
              <a:buChar char="■"/>
            </a:pPr>
            <a:r>
              <a:rPr lang="en-US" sz="2300"/>
              <a:t>Date of last day of work</a:t>
            </a:r>
            <a:endParaRPr sz="2300"/>
          </a:p>
          <a:p>
            <a:pPr indent="-342900" lvl="0" marL="457200" rtl="0" algn="l">
              <a:lnSpc>
                <a:spcPct val="150000"/>
              </a:lnSpc>
              <a:spcBef>
                <a:spcPts val="0"/>
              </a:spcBef>
              <a:spcAft>
                <a:spcPts val="0"/>
              </a:spcAft>
              <a:buSzPts val="1800"/>
              <a:buChar char="■"/>
            </a:pPr>
            <a:r>
              <a:rPr lang="en-US" sz="2300"/>
              <a:t>Statement of gratitude</a:t>
            </a:r>
            <a:endParaRPr sz="2300"/>
          </a:p>
          <a:p>
            <a:pPr indent="-342900" lvl="0" marL="457200" rtl="0" algn="l">
              <a:lnSpc>
                <a:spcPct val="150000"/>
              </a:lnSpc>
              <a:spcBef>
                <a:spcPts val="0"/>
              </a:spcBef>
              <a:spcAft>
                <a:spcPts val="0"/>
              </a:spcAft>
              <a:buSzPts val="1800"/>
              <a:buChar char="■"/>
            </a:pPr>
            <a:r>
              <a:rPr lang="en-US" sz="2300"/>
              <a:t>Next steps or important information</a:t>
            </a:r>
            <a:endParaRPr sz="2300"/>
          </a:p>
          <a:p>
            <a:pPr indent="-342900" lvl="0" marL="457200" rtl="0" algn="l">
              <a:lnSpc>
                <a:spcPct val="150000"/>
              </a:lnSpc>
              <a:spcBef>
                <a:spcPts val="0"/>
              </a:spcBef>
              <a:spcAft>
                <a:spcPts val="0"/>
              </a:spcAft>
              <a:buSzPts val="1800"/>
              <a:buChar char="■"/>
            </a:pPr>
            <a:r>
              <a:rPr lang="en-US" sz="2300"/>
              <a:t>Signature</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723900" y="2609846"/>
            <a:ext cx="3855600" cy="2998504"/>
          </a:xfrm>
          <a:prstGeom prst="rect">
            <a:avLst/>
          </a:prstGeom>
          <a:noFill/>
          <a:ln>
            <a:noFill/>
          </a:ln>
        </p:spPr>
        <p:txBody>
          <a:bodyPr anchorCtr="0" anchor="t" bIns="45700" lIns="91425" spcFirstLastPara="1" rIns="91425" wrap="square" tIns="45700">
            <a:noAutofit/>
          </a:bodyPr>
          <a:lstStyle/>
          <a:p>
            <a:pPr indent="0" lvl="0" marL="0" rtl="0" algn="l">
              <a:lnSpc>
                <a:spcPct val="84000"/>
              </a:lnSpc>
              <a:spcBef>
                <a:spcPts val="0"/>
              </a:spcBef>
              <a:spcAft>
                <a:spcPts val="0"/>
              </a:spcAft>
              <a:buSzPts val="4800"/>
              <a:buNone/>
            </a:pPr>
            <a:r>
              <a:rPr lang="en-US" sz="5500"/>
              <a:t>Sample</a:t>
            </a:r>
            <a:endParaRPr sz="5500"/>
          </a:p>
        </p:txBody>
      </p:sp>
      <p:pic>
        <p:nvPicPr>
          <p:cNvPr id="265" name="Google Shape;265;p18"/>
          <p:cNvPicPr preferRelativeResize="0"/>
          <p:nvPr/>
        </p:nvPicPr>
        <p:blipFill rotWithShape="1">
          <a:blip r:embed="rId3">
            <a:alphaModFix/>
          </a:blip>
          <a:srcRect b="0" l="0" r="0" t="0"/>
          <a:stretch/>
        </p:blipFill>
        <p:spPr>
          <a:xfrm>
            <a:off x="5953277" y="152400"/>
            <a:ext cx="5426667" cy="6553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Writing a Request Letter</a:t>
            </a:r>
            <a:endParaRPr/>
          </a:p>
        </p:txBody>
      </p:sp>
      <p:sp>
        <p:nvSpPr>
          <p:cNvPr id="123" name="Google Shape;123;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150000"/>
              </a:lnSpc>
              <a:spcBef>
                <a:spcPts val="0"/>
              </a:spcBef>
              <a:spcAft>
                <a:spcPts val="0"/>
              </a:spcAft>
              <a:buClr>
                <a:schemeClr val="dk2"/>
              </a:buClr>
              <a:buSzPts val="2000"/>
              <a:buChar char="■"/>
            </a:pPr>
            <a:r>
              <a:rPr lang="en-US" sz="2300"/>
              <a:t>A request letter is important to politely express the legitimate demands that one would like to be met by the reader. This letter enables one to air their views, grievances, or requests in writing. </a:t>
            </a:r>
            <a:endParaRPr sz="2300"/>
          </a:p>
          <a:p>
            <a:pPr indent="-384048" lvl="0" marL="384048" rtl="0" algn="l">
              <a:lnSpc>
                <a:spcPct val="150000"/>
              </a:lnSpc>
              <a:spcBef>
                <a:spcPts val="1200"/>
              </a:spcBef>
              <a:spcAft>
                <a:spcPts val="0"/>
              </a:spcAft>
              <a:buClr>
                <a:schemeClr val="dk2"/>
              </a:buClr>
              <a:buSzPts val="2000"/>
              <a:buChar char="■"/>
            </a:pPr>
            <a:r>
              <a:rPr lang="en-US" sz="2300"/>
              <a:t>A request letter can be used as a document for reference in the future. One can also use this letter to request for an adjustment or changes to correct a situation.</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body"/>
          </p:nvPr>
        </p:nvSpPr>
        <p:spPr>
          <a:xfrm>
            <a:off x="1371600" y="1981021"/>
            <a:ext cx="9601200" cy="4817941"/>
          </a:xfrm>
          <a:prstGeom prst="rect">
            <a:avLst/>
          </a:prstGeom>
          <a:noFill/>
          <a:ln>
            <a:noFill/>
          </a:ln>
        </p:spPr>
        <p:txBody>
          <a:bodyPr anchorCtr="0" anchor="t" bIns="45700" lIns="91425" spcFirstLastPara="1" rIns="91425" wrap="square" tIns="45700">
            <a:normAutofit/>
          </a:bodyPr>
          <a:lstStyle/>
          <a:p>
            <a:pPr indent="0" lvl="0" marL="0" rtl="0" algn="l">
              <a:lnSpc>
                <a:spcPct val="84000"/>
              </a:lnSpc>
              <a:spcBef>
                <a:spcPts val="0"/>
              </a:spcBef>
              <a:spcAft>
                <a:spcPts val="0"/>
              </a:spcAft>
              <a:buSzPts val="1800"/>
              <a:buNone/>
            </a:pPr>
            <a:r>
              <a:rPr lang="en-US" sz="1950"/>
              <a:t>1. Explain precisely what your request is.</a:t>
            </a:r>
            <a:endParaRPr sz="1950"/>
          </a:p>
          <a:p>
            <a:pPr indent="0" lvl="0" marL="0" rtl="0" algn="l">
              <a:lnSpc>
                <a:spcPct val="84000"/>
              </a:lnSpc>
              <a:spcBef>
                <a:spcPts val="0"/>
              </a:spcBef>
              <a:spcAft>
                <a:spcPts val="0"/>
              </a:spcAft>
              <a:buSzPts val="1800"/>
              <a:buNone/>
            </a:pPr>
            <a:r>
              <a:t/>
            </a:r>
            <a:endParaRPr sz="1950"/>
          </a:p>
          <a:p>
            <a:pPr indent="0" lvl="0" marL="0" rtl="0" algn="l">
              <a:lnSpc>
                <a:spcPct val="84000"/>
              </a:lnSpc>
              <a:spcBef>
                <a:spcPts val="0"/>
              </a:spcBef>
              <a:spcAft>
                <a:spcPts val="0"/>
              </a:spcAft>
              <a:buSzPts val="1800"/>
              <a:buNone/>
            </a:pPr>
            <a:r>
              <a:rPr lang="en-US" sz="1950"/>
              <a:t>2. Mention the reason for the request.</a:t>
            </a:r>
            <a:endParaRPr sz="1950"/>
          </a:p>
          <a:p>
            <a:pPr indent="0" lvl="0" marL="0" rtl="0" algn="l">
              <a:lnSpc>
                <a:spcPct val="84000"/>
              </a:lnSpc>
              <a:spcBef>
                <a:spcPts val="0"/>
              </a:spcBef>
              <a:spcAft>
                <a:spcPts val="0"/>
              </a:spcAft>
              <a:buSzPts val="1800"/>
              <a:buNone/>
            </a:pPr>
            <a:br>
              <a:rPr lang="en-US" sz="1950"/>
            </a:br>
            <a:r>
              <a:rPr lang="en-US" sz="1950"/>
              <a:t>3. Use polite language and a professional tone.</a:t>
            </a:r>
            <a:endParaRPr sz="1950"/>
          </a:p>
          <a:p>
            <a:pPr indent="0" lvl="0" marL="0" rtl="0" algn="l">
              <a:lnSpc>
                <a:spcPct val="84000"/>
              </a:lnSpc>
              <a:spcBef>
                <a:spcPts val="0"/>
              </a:spcBef>
              <a:spcAft>
                <a:spcPts val="0"/>
              </a:spcAft>
              <a:buSzPts val="1800"/>
              <a:buNone/>
            </a:pPr>
            <a:br>
              <a:rPr lang="en-US" sz="1950"/>
            </a:br>
            <a:r>
              <a:rPr lang="en-US" sz="1950"/>
              <a:t>4. Demonstrate respect and gratitude to the reader.</a:t>
            </a:r>
            <a:endParaRPr sz="1950"/>
          </a:p>
          <a:p>
            <a:pPr indent="0" lvl="0" marL="0" rtl="0" algn="l">
              <a:lnSpc>
                <a:spcPct val="84000"/>
              </a:lnSpc>
              <a:spcBef>
                <a:spcPts val="0"/>
              </a:spcBef>
              <a:spcAft>
                <a:spcPts val="0"/>
              </a:spcAft>
              <a:buSzPts val="1800"/>
              <a:buNone/>
            </a:pPr>
            <a:br>
              <a:rPr lang="en-US" sz="1950"/>
            </a:br>
            <a:r>
              <a:rPr lang="en-US" sz="1950"/>
              <a:t>5. The content of the letter should be official.</a:t>
            </a:r>
            <a:endParaRPr sz="1950"/>
          </a:p>
          <a:p>
            <a:pPr indent="0" lvl="0" marL="0" rtl="0" algn="l">
              <a:lnSpc>
                <a:spcPct val="84000"/>
              </a:lnSpc>
              <a:spcBef>
                <a:spcPts val="0"/>
              </a:spcBef>
              <a:spcAft>
                <a:spcPts val="0"/>
              </a:spcAft>
              <a:buSzPts val="1800"/>
              <a:buNone/>
            </a:pPr>
            <a:br>
              <a:rPr lang="en-US" sz="1950"/>
            </a:br>
            <a:r>
              <a:rPr lang="en-US" sz="1950"/>
              <a:t>6. You may provide contact information where you can be reached.</a:t>
            </a:r>
            <a:endParaRPr sz="1950"/>
          </a:p>
          <a:p>
            <a:pPr indent="0" lvl="0" marL="0" rtl="0" algn="l">
              <a:lnSpc>
                <a:spcPct val="84000"/>
              </a:lnSpc>
              <a:spcBef>
                <a:spcPts val="0"/>
              </a:spcBef>
              <a:spcAft>
                <a:spcPts val="0"/>
              </a:spcAft>
              <a:buSzPts val="1800"/>
              <a:buNone/>
            </a:pPr>
            <a:br>
              <a:rPr lang="en-US" sz="1950"/>
            </a:br>
            <a:r>
              <a:rPr lang="en-US" sz="1950"/>
              <a:t>7. You can refer to particular rules, guidelines or policies.</a:t>
            </a:r>
            <a:endParaRPr sz="1950"/>
          </a:p>
          <a:p>
            <a:pPr indent="0" lvl="0" marL="0" rtl="0" algn="l">
              <a:lnSpc>
                <a:spcPct val="84000"/>
              </a:lnSpc>
              <a:spcBef>
                <a:spcPts val="0"/>
              </a:spcBef>
              <a:spcAft>
                <a:spcPts val="0"/>
              </a:spcAft>
              <a:buSzPts val="1800"/>
              <a:buNone/>
            </a:pPr>
            <a:br>
              <a:rPr lang="en-US" sz="1950"/>
            </a:br>
            <a:r>
              <a:rPr lang="en-US" sz="1950"/>
              <a:t>8. Enclose documents to support your request if applicable.</a:t>
            </a:r>
            <a:endParaRPr sz="1950"/>
          </a:p>
          <a:p>
            <a:pPr indent="0" lvl="0" marL="0" rtl="0" algn="l">
              <a:lnSpc>
                <a:spcPct val="84000"/>
              </a:lnSpc>
              <a:spcBef>
                <a:spcPts val="0"/>
              </a:spcBef>
              <a:spcAft>
                <a:spcPts val="0"/>
              </a:spcAft>
              <a:buSzPts val="1800"/>
              <a:buNone/>
            </a:pPr>
            <a:br>
              <a:rPr lang="en-US" sz="1950"/>
            </a:br>
            <a:r>
              <a:rPr lang="en-US" sz="1950"/>
              <a:t>9. Be brief and straightforward.</a:t>
            </a:r>
            <a:endParaRPr sz="1950"/>
          </a:p>
        </p:txBody>
      </p:sp>
      <p:sp>
        <p:nvSpPr>
          <p:cNvPr id="129" name="Google Shape;129;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Tips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Sample Letter</a:t>
            </a:r>
            <a:endParaRPr/>
          </a:p>
        </p:txBody>
      </p:sp>
      <p:sp>
        <p:nvSpPr>
          <p:cNvPr id="135" name="Google Shape;135;p5"/>
          <p:cNvSpPr txBox="1"/>
          <p:nvPr>
            <p:ph idx="1" type="body"/>
          </p:nvPr>
        </p:nvSpPr>
        <p:spPr>
          <a:xfrm>
            <a:off x="1371600" y="2113487"/>
            <a:ext cx="9601200" cy="4512963"/>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SzPts val="1800"/>
              <a:buNone/>
            </a:pPr>
            <a:r>
              <a:rPr b="0" i="0" lang="en-US" sz="1750">
                <a:solidFill>
                  <a:srgbClr val="000000"/>
                </a:solidFill>
                <a:latin typeface="Raleway"/>
                <a:ea typeface="Raleway"/>
                <a:cs typeface="Raleway"/>
                <a:sym typeface="Raleway"/>
              </a:rPr>
              <a:t>Dear Mr. Ramos,</a:t>
            </a:r>
            <a:endParaRPr/>
          </a:p>
          <a:p>
            <a:pPr indent="0" lvl="0" marL="0" rtl="0" algn="l">
              <a:lnSpc>
                <a:spcPct val="130000"/>
              </a:lnSpc>
              <a:spcBef>
                <a:spcPts val="1200"/>
              </a:spcBef>
              <a:spcAft>
                <a:spcPts val="0"/>
              </a:spcAft>
              <a:buSzPts val="1800"/>
              <a:buNone/>
            </a:pPr>
            <a:r>
              <a:rPr b="0" i="0" lang="en-US" sz="1750">
                <a:solidFill>
                  <a:srgbClr val="000000"/>
                </a:solidFill>
                <a:latin typeface="Raleway"/>
                <a:ea typeface="Raleway"/>
                <a:cs typeface="Raleway"/>
                <a:sym typeface="Raleway"/>
              </a:rPr>
              <a:t>My name is Alyson Osborn a new employee in the dispatch department with Kevian Industries. I hereby write this letter to bring to your kind attention that I have not received my salary for the past two months.</a:t>
            </a:r>
            <a:endParaRPr/>
          </a:p>
          <a:p>
            <a:pPr indent="0" lvl="0" marL="0" rtl="0" algn="l">
              <a:lnSpc>
                <a:spcPct val="130000"/>
              </a:lnSpc>
              <a:spcBef>
                <a:spcPts val="1200"/>
              </a:spcBef>
              <a:spcAft>
                <a:spcPts val="0"/>
              </a:spcAft>
              <a:buSzPts val="1800"/>
              <a:buNone/>
            </a:pPr>
            <a:r>
              <a:rPr b="0" i="0" lang="en-US" sz="1750">
                <a:solidFill>
                  <a:srgbClr val="000000"/>
                </a:solidFill>
                <a:latin typeface="Raleway"/>
                <a:ea typeface="Raleway"/>
                <a:cs typeface="Raleway"/>
                <a:sym typeface="Raleway"/>
              </a:rPr>
              <a:t>I started working in your company on 1 September 2019 and I was put on probation for three months. According to my contract letter, it is clearly stated that my salary would be started after the successful completion of the probation period. Please find the contract letter attached herewith for your reference. I wish to request for my January and February salary.</a:t>
            </a:r>
            <a:endParaRPr/>
          </a:p>
          <a:p>
            <a:pPr indent="0" lvl="0" marL="0" rtl="0" algn="l">
              <a:lnSpc>
                <a:spcPct val="130000"/>
              </a:lnSpc>
              <a:spcBef>
                <a:spcPts val="1200"/>
              </a:spcBef>
              <a:spcAft>
                <a:spcPts val="0"/>
              </a:spcAft>
              <a:buSzPts val="1800"/>
              <a:buNone/>
            </a:pPr>
            <a:r>
              <a:rPr b="0" i="0" lang="en-US" sz="1750">
                <a:solidFill>
                  <a:srgbClr val="000000"/>
                </a:solidFill>
                <a:latin typeface="Raleway"/>
                <a:ea typeface="Raleway"/>
                <a:cs typeface="Raleway"/>
                <a:sym typeface="Raleway"/>
              </a:rPr>
              <a:t>Kindly take up this matter with the relevant department so that I can receive my salary. I depend on the salary for all my needs and this delay is constraining me financially. Please address this matter with urgency and resolve this issue at your earliest.</a:t>
            </a:r>
            <a:endParaRPr/>
          </a:p>
          <a:p>
            <a:pPr indent="-266573" lvl="0" marL="384048" rtl="0" algn="l">
              <a:lnSpc>
                <a:spcPct val="130000"/>
              </a:lnSpc>
              <a:spcBef>
                <a:spcPts val="1200"/>
              </a:spcBef>
              <a:spcAft>
                <a:spcPts val="0"/>
              </a:spcAft>
              <a:buClr>
                <a:schemeClr val="dk2"/>
              </a:buClr>
              <a:buSzPts val="1850"/>
              <a:buNone/>
            </a:pPr>
            <a:r>
              <a:t/>
            </a: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723900" y="1854937"/>
            <a:ext cx="3855600" cy="3127906"/>
          </a:xfrm>
          <a:prstGeom prst="rect">
            <a:avLst/>
          </a:prstGeom>
          <a:noFill/>
          <a:ln>
            <a:noFill/>
          </a:ln>
        </p:spPr>
        <p:txBody>
          <a:bodyPr anchorCtr="0" anchor="t" bIns="45700" lIns="91425" spcFirstLastPara="1" rIns="91425" wrap="square" tIns="45700">
            <a:noAutofit/>
          </a:bodyPr>
          <a:lstStyle/>
          <a:p>
            <a:pPr indent="0" lvl="0" marL="0" rtl="0" algn="l">
              <a:lnSpc>
                <a:spcPct val="84000"/>
              </a:lnSpc>
              <a:spcBef>
                <a:spcPts val="0"/>
              </a:spcBef>
              <a:spcAft>
                <a:spcPts val="0"/>
              </a:spcAft>
              <a:buSzPts val="4800"/>
              <a:buNone/>
            </a:pPr>
            <a:r>
              <a:rPr lang="en-US"/>
              <a:t>Request letter     For Fundraising</a:t>
            </a:r>
            <a:endParaRPr/>
          </a:p>
        </p:txBody>
      </p:sp>
      <p:pic>
        <p:nvPicPr>
          <p:cNvPr id="142" name="Google Shape;142;p6"/>
          <p:cNvPicPr preferRelativeResize="0"/>
          <p:nvPr/>
        </p:nvPicPr>
        <p:blipFill rotWithShape="1">
          <a:blip r:embed="rId3">
            <a:alphaModFix/>
          </a:blip>
          <a:srcRect b="0" l="0" r="0" t="0"/>
          <a:stretch/>
        </p:blipFill>
        <p:spPr>
          <a:xfrm>
            <a:off x="6774324" y="152400"/>
            <a:ext cx="4269508" cy="65531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Autofit/>
          </a:bodyPr>
          <a:lstStyle/>
          <a:p>
            <a:pPr indent="0" lvl="0" marL="0" rtl="0" algn="l">
              <a:lnSpc>
                <a:spcPct val="89000"/>
              </a:lnSpc>
              <a:spcBef>
                <a:spcPts val="0"/>
              </a:spcBef>
              <a:spcAft>
                <a:spcPts val="0"/>
              </a:spcAft>
              <a:buSzPts val="7200"/>
              <a:buNone/>
            </a:pPr>
            <a:r>
              <a:rPr lang="en-US" sz="7200">
                <a:solidFill>
                  <a:srgbClr val="808080"/>
                </a:solidFill>
              </a:rPr>
              <a:t>Order Placement Letter</a:t>
            </a:r>
            <a:endParaRPr sz="7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SzPts val="1800"/>
              <a:buNone/>
            </a:pPr>
            <a:r>
              <a:rPr lang="en-US"/>
              <a:t>Writing Order Placement Letters</a:t>
            </a:r>
            <a:endParaRPr/>
          </a:p>
        </p:txBody>
      </p:sp>
      <p:sp>
        <p:nvSpPr>
          <p:cNvPr id="155" name="Google Shape;155;p8"/>
          <p:cNvSpPr txBox="1"/>
          <p:nvPr>
            <p:ph idx="1" type="body"/>
          </p:nvPr>
        </p:nvSpPr>
        <p:spPr>
          <a:xfrm>
            <a:off x="1371600" y="2286000"/>
            <a:ext cx="9601200" cy="4142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Noto Sans Symbols"/>
              <a:buChar char="●"/>
            </a:pPr>
            <a:r>
              <a:rPr lang="en-US" sz="2200"/>
              <a:t>An order is a request for something to be made, supplied, or served. Some companies have their own printed forms for placing orders. These forms are pre-numbered for easy reference. </a:t>
            </a:r>
            <a:endParaRPr sz="2200"/>
          </a:p>
          <a:p>
            <a:pPr indent="-342900" lvl="0" marL="457200" rtl="0" algn="l">
              <a:lnSpc>
                <a:spcPct val="100000"/>
              </a:lnSpc>
              <a:spcBef>
                <a:spcPts val="1000"/>
              </a:spcBef>
              <a:spcAft>
                <a:spcPts val="0"/>
              </a:spcAft>
              <a:buSzPts val="1800"/>
              <a:buFont typeface="Noto Sans Symbols"/>
              <a:buChar char="●"/>
            </a:pPr>
            <a:r>
              <a:rPr lang="en-US" sz="2200"/>
              <a:t>The printed details ensure that no important information is missed out. However, small-scale companies do not use printed forms and place orders by writing letters. </a:t>
            </a:r>
            <a:endParaRPr sz="2200"/>
          </a:p>
          <a:p>
            <a:pPr indent="-342900" lvl="0" marL="457200" rtl="0" algn="l">
              <a:lnSpc>
                <a:spcPct val="100000"/>
              </a:lnSpc>
              <a:spcBef>
                <a:spcPts val="1000"/>
              </a:spcBef>
              <a:spcAft>
                <a:spcPts val="200"/>
              </a:spcAft>
              <a:buSzPts val="1800"/>
              <a:buFont typeface="Noto Sans Symbols"/>
              <a:buChar char="●"/>
            </a:pPr>
            <a:r>
              <a:rPr lang="en-US" sz="2200"/>
              <a:t>An order placement letter should be written very clearly and accurately, including the complete description of the goods required, quantities, price, catalogue number, delivery requirements, and the terms of payment as agreed by both the parties.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1355130be43_0_0"/>
          <p:cNvPicPr preferRelativeResize="0"/>
          <p:nvPr/>
        </p:nvPicPr>
        <p:blipFill>
          <a:blip r:embed="rId3">
            <a:alphaModFix/>
          </a:blip>
          <a:stretch>
            <a:fillRect/>
          </a:stretch>
        </p:blipFill>
        <p:spPr>
          <a:xfrm>
            <a:off x="848650" y="160550"/>
            <a:ext cx="11124175" cy="651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2020-12-16T06:56:39Z</dcterms:created>
  <dc:creator>Redmi 8</dc:creator>
</cp:coreProperties>
</file>