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Nunito"/>
      <p:regular r:id="rId32"/>
      <p:bold r:id="rId33"/>
      <p:italic r:id="rId34"/>
      <p:boldItalic r:id="rId35"/>
    </p:embeddedFont>
    <p:embeddedFont>
      <p:font typeface="Corbel"/>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h2Sex1SrHlUyCgSezAhwDhIbTF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MavenPro-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Corbel-bold.fntdata"/><Relationship Id="rId14" Type="http://schemas.openxmlformats.org/officeDocument/2006/relationships/slide" Target="slides/slide10.xml"/><Relationship Id="rId36" Type="http://schemas.openxmlformats.org/officeDocument/2006/relationships/font" Target="fonts/Corbel-regular.fntdata"/><Relationship Id="rId17" Type="http://schemas.openxmlformats.org/officeDocument/2006/relationships/slide" Target="slides/slide13.xml"/><Relationship Id="rId39" Type="http://schemas.openxmlformats.org/officeDocument/2006/relationships/font" Target="fonts/Corbel-boldItalic.fntdata"/><Relationship Id="rId16" Type="http://schemas.openxmlformats.org/officeDocument/2006/relationships/slide" Target="slides/slide12.xml"/><Relationship Id="rId38" Type="http://schemas.openxmlformats.org/officeDocument/2006/relationships/font" Target="fonts/Corbel-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1" name="Google Shape;30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54" name="Google Shape;354;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0" name="Google Shape;360;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6" name="Google Shape;366;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1" name="Google Shape;371;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7" name="Google Shape;377;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83" name="Google Shape;383;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89" name="Google Shape;389;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95" name="Google Shape;395;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1" name="Google Shape;401;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7" name="Google Shape;407;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6" name="Google Shape;306;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13" name="Google Shape;413;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19" name="Google Shape;419;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25" name="Google Shape;425;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31" name="Google Shape;431;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5a1e88776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6" name="Google Shape;436;g135a1e88776_0_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37" name="Google Shape;437;g135a1e88776_0_0: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2" name="Google Shape;442;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8" name="Google Shape;448;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dfb4152ced_0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gdfb4152ced_0_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55" name="Google Shape;455;gdfb4152ced_0_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2" name="Google Shape;312;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8" name="Google Shape;318;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24" name="Google Shape;324;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0" name="Google Shape;330;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6" name="Google Shape;336;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2" name="Google Shape;342;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8" name="Google Shape;34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g137c8264715_0_151"/>
          <p:cNvGrpSpPr/>
          <p:nvPr/>
        </p:nvGrpSpPr>
        <p:grpSpPr>
          <a:xfrm>
            <a:off x="9790426" y="4546120"/>
            <a:ext cx="2255173" cy="2310006"/>
            <a:chOff x="7343003" y="3409675"/>
            <a:chExt cx="1691422" cy="1732548"/>
          </a:xfrm>
        </p:grpSpPr>
        <p:grpSp>
          <p:nvGrpSpPr>
            <p:cNvPr id="15" name="Google Shape;15;g137c8264715_0_151"/>
            <p:cNvGrpSpPr/>
            <p:nvPr/>
          </p:nvGrpSpPr>
          <p:grpSpPr>
            <a:xfrm>
              <a:off x="7343003" y="4453711"/>
              <a:ext cx="316800" cy="688513"/>
              <a:chOff x="7343003" y="4453711"/>
              <a:chExt cx="316800" cy="688513"/>
            </a:xfrm>
          </p:grpSpPr>
          <p:sp>
            <p:nvSpPr>
              <p:cNvPr id="16" name="Google Shape;16;g137c8264715_0_151"/>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37c8264715_0_151"/>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137c8264715_0_151"/>
            <p:cNvGrpSpPr/>
            <p:nvPr/>
          </p:nvGrpSpPr>
          <p:grpSpPr>
            <a:xfrm>
              <a:off x="7801210" y="4105700"/>
              <a:ext cx="316800" cy="1036523"/>
              <a:chOff x="7801210" y="4105700"/>
              <a:chExt cx="316800" cy="1036523"/>
            </a:xfrm>
          </p:grpSpPr>
          <p:sp>
            <p:nvSpPr>
              <p:cNvPr id="19" name="Google Shape;19;g137c8264715_0_151"/>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137c8264715_0_151"/>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137c8264715_0_151"/>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137c8264715_0_151"/>
            <p:cNvGrpSpPr/>
            <p:nvPr/>
          </p:nvGrpSpPr>
          <p:grpSpPr>
            <a:xfrm>
              <a:off x="8259418" y="3757688"/>
              <a:ext cx="316800" cy="1384535"/>
              <a:chOff x="8259418" y="3757688"/>
              <a:chExt cx="316800" cy="1384535"/>
            </a:xfrm>
          </p:grpSpPr>
          <p:sp>
            <p:nvSpPr>
              <p:cNvPr id="23" name="Google Shape;23;g137c8264715_0_151"/>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37c8264715_0_151"/>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137c8264715_0_15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137c8264715_0_151"/>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g137c8264715_0_151"/>
            <p:cNvGrpSpPr/>
            <p:nvPr/>
          </p:nvGrpSpPr>
          <p:grpSpPr>
            <a:xfrm>
              <a:off x="8717625" y="3409675"/>
              <a:ext cx="316800" cy="1732548"/>
              <a:chOff x="8717625" y="3409675"/>
              <a:chExt cx="316800" cy="1732548"/>
            </a:xfrm>
          </p:grpSpPr>
          <p:sp>
            <p:nvSpPr>
              <p:cNvPr id="28" name="Google Shape;28;g137c8264715_0_151"/>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137c8264715_0_151"/>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137c8264715_0_151"/>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37c8264715_0_151"/>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137c8264715_0_151"/>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g137c8264715_0_151"/>
          <p:cNvGrpSpPr/>
          <p:nvPr/>
        </p:nvGrpSpPr>
        <p:grpSpPr>
          <a:xfrm>
            <a:off x="6724502" y="0"/>
            <a:ext cx="5085303" cy="5118675"/>
            <a:chOff x="5043503" y="0"/>
            <a:chExt cx="3814072" cy="3839102"/>
          </a:xfrm>
        </p:grpSpPr>
        <p:sp>
          <p:nvSpPr>
            <p:cNvPr id="34" name="Google Shape;34;g137c8264715_0_151"/>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137c8264715_0_151"/>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g137c8264715_0_151"/>
            <p:cNvGrpSpPr/>
            <p:nvPr/>
          </p:nvGrpSpPr>
          <p:grpSpPr>
            <a:xfrm>
              <a:off x="7647812" y="2704283"/>
              <a:ext cx="635219" cy="635219"/>
              <a:chOff x="6725724" y="2701260"/>
              <a:chExt cx="1208101" cy="1208100"/>
            </a:xfrm>
          </p:grpSpPr>
          <p:sp>
            <p:nvSpPr>
              <p:cNvPr id="37" name="Google Shape;37;g137c8264715_0_151"/>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137c8264715_0_151"/>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37c8264715_0_151"/>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37c8264715_0_151"/>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g137c8264715_0_151"/>
            <p:cNvGrpSpPr/>
            <p:nvPr/>
          </p:nvGrpSpPr>
          <p:grpSpPr>
            <a:xfrm>
              <a:off x="7952720" y="179238"/>
              <a:ext cx="873165" cy="873003"/>
              <a:chOff x="7754428" y="208725"/>
              <a:chExt cx="541800" cy="541800"/>
            </a:xfrm>
          </p:grpSpPr>
          <p:sp>
            <p:nvSpPr>
              <p:cNvPr id="42" name="Google Shape;42;g137c8264715_0_151"/>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137c8264715_0_151"/>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g137c8264715_0_151"/>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137c8264715_0_151"/>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137c8264715_0_151"/>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g137c8264715_0_151"/>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37c8264715_0_151"/>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g137c8264715_0_151"/>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g137c8264715_0_151"/>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g137c8264715_0_151"/>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g137c8264715_0_15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g137c8264715_0_283"/>
          <p:cNvGrpSpPr/>
          <p:nvPr/>
        </p:nvGrpSpPr>
        <p:grpSpPr>
          <a:xfrm>
            <a:off x="69" y="5465463"/>
            <a:ext cx="12191743" cy="1392365"/>
            <a:chOff x="52" y="4099200"/>
            <a:chExt cx="9144036" cy="1044300"/>
          </a:xfrm>
        </p:grpSpPr>
        <p:grpSp>
          <p:nvGrpSpPr>
            <p:cNvPr id="147" name="Google Shape;147;g137c8264715_0_283"/>
            <p:cNvGrpSpPr/>
            <p:nvPr/>
          </p:nvGrpSpPr>
          <p:grpSpPr>
            <a:xfrm>
              <a:off x="52" y="4309200"/>
              <a:ext cx="231622" cy="834300"/>
              <a:chOff x="2688737" y="4301380"/>
              <a:chExt cx="231900" cy="834300"/>
            </a:xfrm>
          </p:grpSpPr>
          <p:sp>
            <p:nvSpPr>
              <p:cNvPr id="148" name="Google Shape;148;g137c8264715_0_28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g137c8264715_0_28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137c8264715_0_28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137c8264715_0_28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g137c8264715_0_283"/>
            <p:cNvGrpSpPr/>
            <p:nvPr/>
          </p:nvGrpSpPr>
          <p:grpSpPr>
            <a:xfrm>
              <a:off x="371406" y="4099200"/>
              <a:ext cx="231622" cy="1044300"/>
              <a:chOff x="2688737" y="4091380"/>
              <a:chExt cx="231900" cy="1044300"/>
            </a:xfrm>
          </p:grpSpPr>
          <p:sp>
            <p:nvSpPr>
              <p:cNvPr id="153" name="Google Shape;153;g137c8264715_0_28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137c8264715_0_28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g137c8264715_0_28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137c8264715_0_28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137c8264715_0_28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g137c8264715_0_283"/>
            <p:cNvGrpSpPr/>
            <p:nvPr/>
          </p:nvGrpSpPr>
          <p:grpSpPr>
            <a:xfrm>
              <a:off x="742761" y="4309200"/>
              <a:ext cx="231622" cy="834300"/>
              <a:chOff x="2688737" y="4301380"/>
              <a:chExt cx="231900" cy="834300"/>
            </a:xfrm>
          </p:grpSpPr>
          <p:sp>
            <p:nvSpPr>
              <p:cNvPr id="159" name="Google Shape;159;g137c8264715_0_28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137c8264715_0_28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137c8264715_0_28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37c8264715_0_28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137c8264715_0_283"/>
            <p:cNvGrpSpPr/>
            <p:nvPr/>
          </p:nvGrpSpPr>
          <p:grpSpPr>
            <a:xfrm>
              <a:off x="1114115" y="4518900"/>
              <a:ext cx="231622" cy="624600"/>
              <a:chOff x="2688737" y="4511080"/>
              <a:chExt cx="231900" cy="624600"/>
            </a:xfrm>
          </p:grpSpPr>
          <p:sp>
            <p:nvSpPr>
              <p:cNvPr id="164" name="Google Shape;164;g137c8264715_0_28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137c8264715_0_28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137c8264715_0_28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g137c8264715_0_283"/>
            <p:cNvGrpSpPr/>
            <p:nvPr/>
          </p:nvGrpSpPr>
          <p:grpSpPr>
            <a:xfrm>
              <a:off x="1856753" y="4099200"/>
              <a:ext cx="231600" cy="1044300"/>
              <a:chOff x="1856753" y="4099200"/>
              <a:chExt cx="231600" cy="1044300"/>
            </a:xfrm>
          </p:grpSpPr>
          <p:sp>
            <p:nvSpPr>
              <p:cNvPr id="168" name="Google Shape;168;g137c8264715_0_28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g137c8264715_0_28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g137c8264715_0_28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137c8264715_0_28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137c8264715_0_28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g137c8264715_0_283"/>
            <p:cNvGrpSpPr/>
            <p:nvPr/>
          </p:nvGrpSpPr>
          <p:grpSpPr>
            <a:xfrm>
              <a:off x="2228107" y="4309200"/>
              <a:ext cx="231600" cy="834300"/>
              <a:chOff x="2228107" y="4309200"/>
              <a:chExt cx="231600" cy="834300"/>
            </a:xfrm>
          </p:grpSpPr>
          <p:sp>
            <p:nvSpPr>
              <p:cNvPr id="174" name="Google Shape;174;g137c8264715_0_28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g137c8264715_0_28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137c8264715_0_28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137c8264715_0_28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137c8264715_0_283"/>
            <p:cNvGrpSpPr/>
            <p:nvPr/>
          </p:nvGrpSpPr>
          <p:grpSpPr>
            <a:xfrm>
              <a:off x="2599462" y="4518900"/>
              <a:ext cx="231600" cy="624600"/>
              <a:chOff x="2599462" y="4518900"/>
              <a:chExt cx="231600" cy="624600"/>
            </a:xfrm>
          </p:grpSpPr>
          <p:sp>
            <p:nvSpPr>
              <p:cNvPr id="179" name="Google Shape;179;g137c8264715_0_28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137c8264715_0_28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137c8264715_0_28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g137c8264715_0_283"/>
            <p:cNvGrpSpPr/>
            <p:nvPr/>
          </p:nvGrpSpPr>
          <p:grpSpPr>
            <a:xfrm>
              <a:off x="3342171" y="4099200"/>
              <a:ext cx="231600" cy="1044300"/>
              <a:chOff x="3342171" y="4099200"/>
              <a:chExt cx="231600" cy="1044300"/>
            </a:xfrm>
          </p:grpSpPr>
          <p:sp>
            <p:nvSpPr>
              <p:cNvPr id="183" name="Google Shape;183;g137c8264715_0_28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g137c8264715_0_28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g137c8264715_0_28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137c8264715_0_28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137c8264715_0_2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g137c8264715_0_283"/>
            <p:cNvGrpSpPr/>
            <p:nvPr/>
          </p:nvGrpSpPr>
          <p:grpSpPr>
            <a:xfrm>
              <a:off x="3713525" y="4309200"/>
              <a:ext cx="231600" cy="834300"/>
              <a:chOff x="3713525" y="4309200"/>
              <a:chExt cx="231600" cy="834300"/>
            </a:xfrm>
          </p:grpSpPr>
          <p:sp>
            <p:nvSpPr>
              <p:cNvPr id="189" name="Google Shape;189;g137c8264715_0_28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g137c8264715_0_28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137c8264715_0_28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137c8264715_0_28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g137c8264715_0_283"/>
            <p:cNvGrpSpPr/>
            <p:nvPr/>
          </p:nvGrpSpPr>
          <p:grpSpPr>
            <a:xfrm>
              <a:off x="1485398" y="4309200"/>
              <a:ext cx="231600" cy="834300"/>
              <a:chOff x="1485398" y="4309200"/>
              <a:chExt cx="231600" cy="834300"/>
            </a:xfrm>
          </p:grpSpPr>
          <p:sp>
            <p:nvSpPr>
              <p:cNvPr id="194" name="Google Shape;194;g137c8264715_0_28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g137c8264715_0_28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137c8264715_0_28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137c8264715_0_28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137c8264715_0_283"/>
            <p:cNvGrpSpPr/>
            <p:nvPr/>
          </p:nvGrpSpPr>
          <p:grpSpPr>
            <a:xfrm>
              <a:off x="4084879" y="4518900"/>
              <a:ext cx="231600" cy="624600"/>
              <a:chOff x="4084879" y="4518900"/>
              <a:chExt cx="231600" cy="624600"/>
            </a:xfrm>
          </p:grpSpPr>
          <p:sp>
            <p:nvSpPr>
              <p:cNvPr id="199" name="Google Shape;199;g137c8264715_0_28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137c8264715_0_28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137c8264715_0_28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g137c8264715_0_283"/>
            <p:cNvGrpSpPr/>
            <p:nvPr/>
          </p:nvGrpSpPr>
          <p:grpSpPr>
            <a:xfrm>
              <a:off x="2970816" y="4309200"/>
              <a:ext cx="231600" cy="834300"/>
              <a:chOff x="2970816" y="4309200"/>
              <a:chExt cx="231600" cy="834300"/>
            </a:xfrm>
          </p:grpSpPr>
          <p:sp>
            <p:nvSpPr>
              <p:cNvPr id="203" name="Google Shape;203;g137c8264715_0_28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137c8264715_0_28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137c8264715_0_28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137c8264715_0_28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g137c8264715_0_283"/>
            <p:cNvGrpSpPr/>
            <p:nvPr/>
          </p:nvGrpSpPr>
          <p:grpSpPr>
            <a:xfrm>
              <a:off x="4456234" y="4309200"/>
              <a:ext cx="231600" cy="834300"/>
              <a:chOff x="4456234" y="4309200"/>
              <a:chExt cx="231600" cy="834300"/>
            </a:xfrm>
          </p:grpSpPr>
          <p:sp>
            <p:nvSpPr>
              <p:cNvPr id="208" name="Google Shape;208;g137c8264715_0_28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g137c8264715_0_28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137c8264715_0_28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137c8264715_0_28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g137c8264715_0_283"/>
            <p:cNvGrpSpPr/>
            <p:nvPr/>
          </p:nvGrpSpPr>
          <p:grpSpPr>
            <a:xfrm>
              <a:off x="4827588" y="4099200"/>
              <a:ext cx="231600" cy="1044300"/>
              <a:chOff x="4827588" y="4099200"/>
              <a:chExt cx="231600" cy="1044300"/>
            </a:xfrm>
          </p:grpSpPr>
          <p:sp>
            <p:nvSpPr>
              <p:cNvPr id="213" name="Google Shape;213;g137c8264715_0_28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g137c8264715_0_28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g137c8264715_0_28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37c8264715_0_28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137c8264715_0_28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g137c8264715_0_283"/>
            <p:cNvGrpSpPr/>
            <p:nvPr/>
          </p:nvGrpSpPr>
          <p:grpSpPr>
            <a:xfrm>
              <a:off x="5198943" y="4309200"/>
              <a:ext cx="231600" cy="834300"/>
              <a:chOff x="5198943" y="4309200"/>
              <a:chExt cx="231600" cy="834300"/>
            </a:xfrm>
          </p:grpSpPr>
          <p:sp>
            <p:nvSpPr>
              <p:cNvPr id="219" name="Google Shape;219;g137c8264715_0_28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g137c8264715_0_28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137c8264715_0_28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137c8264715_0_28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137c8264715_0_283"/>
            <p:cNvGrpSpPr/>
            <p:nvPr/>
          </p:nvGrpSpPr>
          <p:grpSpPr>
            <a:xfrm>
              <a:off x="5570297" y="4518900"/>
              <a:ext cx="231600" cy="624600"/>
              <a:chOff x="5570297" y="4518900"/>
              <a:chExt cx="231600" cy="624600"/>
            </a:xfrm>
          </p:grpSpPr>
          <p:sp>
            <p:nvSpPr>
              <p:cNvPr id="224" name="Google Shape;224;g137c8264715_0_28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137c8264715_0_28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137c8264715_0_28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g137c8264715_0_283"/>
            <p:cNvGrpSpPr/>
            <p:nvPr/>
          </p:nvGrpSpPr>
          <p:grpSpPr>
            <a:xfrm>
              <a:off x="5941652" y="4309200"/>
              <a:ext cx="231600" cy="834300"/>
              <a:chOff x="5941652" y="4309200"/>
              <a:chExt cx="231600" cy="834300"/>
            </a:xfrm>
          </p:grpSpPr>
          <p:sp>
            <p:nvSpPr>
              <p:cNvPr id="228" name="Google Shape;228;g137c8264715_0_28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g137c8264715_0_28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137c8264715_0_28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137c8264715_0_28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g137c8264715_0_283"/>
            <p:cNvGrpSpPr/>
            <p:nvPr/>
          </p:nvGrpSpPr>
          <p:grpSpPr>
            <a:xfrm>
              <a:off x="6313006" y="4099200"/>
              <a:ext cx="231600" cy="1044300"/>
              <a:chOff x="6313006" y="4099200"/>
              <a:chExt cx="231600" cy="1044300"/>
            </a:xfrm>
          </p:grpSpPr>
          <p:sp>
            <p:nvSpPr>
              <p:cNvPr id="233" name="Google Shape;233;g137c8264715_0_28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g137c8264715_0_28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g137c8264715_0_28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137c8264715_0_28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137c8264715_0_28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g137c8264715_0_283"/>
            <p:cNvGrpSpPr/>
            <p:nvPr/>
          </p:nvGrpSpPr>
          <p:grpSpPr>
            <a:xfrm>
              <a:off x="6684361" y="4309200"/>
              <a:ext cx="231600" cy="834300"/>
              <a:chOff x="6684361" y="4309200"/>
              <a:chExt cx="231600" cy="834300"/>
            </a:xfrm>
          </p:grpSpPr>
          <p:sp>
            <p:nvSpPr>
              <p:cNvPr id="239" name="Google Shape;239;g137c8264715_0_28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g137c8264715_0_28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137c8264715_0_28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137c8264715_0_28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137c8264715_0_283"/>
            <p:cNvGrpSpPr/>
            <p:nvPr/>
          </p:nvGrpSpPr>
          <p:grpSpPr>
            <a:xfrm>
              <a:off x="7055715" y="4518900"/>
              <a:ext cx="231600" cy="624600"/>
              <a:chOff x="7055715" y="4518900"/>
              <a:chExt cx="231600" cy="624600"/>
            </a:xfrm>
          </p:grpSpPr>
          <p:sp>
            <p:nvSpPr>
              <p:cNvPr id="244" name="Google Shape;244;g137c8264715_0_28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137c8264715_0_28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137c8264715_0_28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g137c8264715_0_283"/>
            <p:cNvGrpSpPr/>
            <p:nvPr/>
          </p:nvGrpSpPr>
          <p:grpSpPr>
            <a:xfrm>
              <a:off x="7798424" y="4099200"/>
              <a:ext cx="231600" cy="1044300"/>
              <a:chOff x="7798424" y="4099200"/>
              <a:chExt cx="231600" cy="1044300"/>
            </a:xfrm>
          </p:grpSpPr>
          <p:sp>
            <p:nvSpPr>
              <p:cNvPr id="248" name="Google Shape;248;g137c8264715_0_28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g137c8264715_0_28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g137c8264715_0_28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137c8264715_0_28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137c8264715_0_28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g137c8264715_0_283"/>
            <p:cNvGrpSpPr/>
            <p:nvPr/>
          </p:nvGrpSpPr>
          <p:grpSpPr>
            <a:xfrm>
              <a:off x="8169779" y="4309200"/>
              <a:ext cx="231600" cy="834300"/>
              <a:chOff x="8169779" y="4309200"/>
              <a:chExt cx="231600" cy="834300"/>
            </a:xfrm>
          </p:grpSpPr>
          <p:sp>
            <p:nvSpPr>
              <p:cNvPr id="254" name="Google Shape;254;g137c8264715_0_28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g137c8264715_0_28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137c8264715_0_28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137c8264715_0_28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g137c8264715_0_283"/>
            <p:cNvGrpSpPr/>
            <p:nvPr/>
          </p:nvGrpSpPr>
          <p:grpSpPr>
            <a:xfrm>
              <a:off x="7427070" y="4309200"/>
              <a:ext cx="231600" cy="834300"/>
              <a:chOff x="7427070" y="4309200"/>
              <a:chExt cx="231600" cy="834300"/>
            </a:xfrm>
          </p:grpSpPr>
          <p:sp>
            <p:nvSpPr>
              <p:cNvPr id="259" name="Google Shape;259;g137c8264715_0_28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g137c8264715_0_28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137c8264715_0_28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137c8264715_0_28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137c8264715_0_283"/>
            <p:cNvGrpSpPr/>
            <p:nvPr/>
          </p:nvGrpSpPr>
          <p:grpSpPr>
            <a:xfrm>
              <a:off x="8541133" y="4518900"/>
              <a:ext cx="231600" cy="624600"/>
              <a:chOff x="8541133" y="4518900"/>
              <a:chExt cx="231600" cy="624600"/>
            </a:xfrm>
          </p:grpSpPr>
          <p:sp>
            <p:nvSpPr>
              <p:cNvPr id="264" name="Google Shape;264;g137c8264715_0_28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137c8264715_0_28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137c8264715_0_28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g137c8264715_0_283"/>
            <p:cNvGrpSpPr/>
            <p:nvPr/>
          </p:nvGrpSpPr>
          <p:grpSpPr>
            <a:xfrm>
              <a:off x="8912488" y="4309200"/>
              <a:ext cx="231600" cy="834300"/>
              <a:chOff x="8912488" y="4309200"/>
              <a:chExt cx="231600" cy="834300"/>
            </a:xfrm>
          </p:grpSpPr>
          <p:sp>
            <p:nvSpPr>
              <p:cNvPr id="268" name="Google Shape;268;g137c8264715_0_28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g137c8264715_0_28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g137c8264715_0_28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g137c8264715_0_28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g137c8264715_0_283"/>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g137c8264715_0_283"/>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g137c8264715_0_28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g137c8264715_0_41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g137c8264715_0_415"/>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9" name="Google Shape;279;g137c8264715_0_415"/>
          <p:cNvSpPr txBox="1"/>
          <p:nvPr>
            <p:ph idx="1" type="body"/>
          </p:nvPr>
        </p:nvSpPr>
        <p:spPr>
          <a:xfrm>
            <a:off x="1143000" y="2057400"/>
            <a:ext cx="9873000" cy="4038600"/>
          </a:xfrm>
          <a:prstGeom prst="rect">
            <a:avLst/>
          </a:prstGeom>
          <a:noFill/>
          <a:ln>
            <a:noFill/>
          </a:ln>
        </p:spPr>
        <p:txBody>
          <a:bodyPr anchorCtr="0" anchor="t" bIns="45700" lIns="91425" spcFirstLastPara="1" rIns="91425" wrap="square" tIns="45700">
            <a:normAutofit/>
          </a:bodyPr>
          <a:lstStyle>
            <a:lvl1pPr indent="-320040" lvl="0" marL="457200" rtl="0" algn="l">
              <a:lnSpc>
                <a:spcPct val="90000"/>
              </a:lnSpc>
              <a:spcBef>
                <a:spcPts val="1400"/>
              </a:spcBef>
              <a:spcAft>
                <a:spcPts val="0"/>
              </a:spcAft>
              <a:buSzPts val="1440"/>
              <a:buChar char="•"/>
              <a:defRPr/>
            </a:lvl1pPr>
            <a:lvl2pPr indent="-320040" lvl="1" marL="914400" rtl="0" algn="l">
              <a:lnSpc>
                <a:spcPct val="90000"/>
              </a:lnSpc>
              <a:spcBef>
                <a:spcPts val="200"/>
              </a:spcBef>
              <a:spcAft>
                <a:spcPts val="0"/>
              </a:spcAft>
              <a:buSzPts val="1440"/>
              <a:buChar char="•"/>
              <a:defRPr/>
            </a:lvl2pPr>
            <a:lvl3pPr indent="-320039" lvl="2" marL="1371600" rtl="0" algn="l">
              <a:lnSpc>
                <a:spcPct val="90000"/>
              </a:lnSpc>
              <a:spcBef>
                <a:spcPts val="400"/>
              </a:spcBef>
              <a:spcAft>
                <a:spcPts val="0"/>
              </a:spcAft>
              <a:buSzPts val="1440"/>
              <a:buChar char="•"/>
              <a:defRPr/>
            </a:lvl3pPr>
            <a:lvl4pPr indent="-320039" lvl="3" marL="1828800" rtl="0" algn="l">
              <a:lnSpc>
                <a:spcPct val="90000"/>
              </a:lnSpc>
              <a:spcBef>
                <a:spcPts val="400"/>
              </a:spcBef>
              <a:spcAft>
                <a:spcPts val="0"/>
              </a:spcAft>
              <a:buSzPts val="1440"/>
              <a:buChar char="•"/>
              <a:defRPr/>
            </a:lvl4pPr>
            <a:lvl5pPr indent="-320039" lvl="4" marL="2286000" rtl="0" algn="l">
              <a:lnSpc>
                <a:spcPct val="90000"/>
              </a:lnSpc>
              <a:spcBef>
                <a:spcPts val="400"/>
              </a:spcBef>
              <a:spcAft>
                <a:spcPts val="0"/>
              </a:spcAft>
              <a:buSzPts val="1440"/>
              <a:buChar char="•"/>
              <a:defRPr/>
            </a:lvl5pPr>
            <a:lvl6pPr indent="-320039" lvl="5" marL="2743200" rtl="0" algn="l">
              <a:lnSpc>
                <a:spcPct val="90000"/>
              </a:lnSpc>
              <a:spcBef>
                <a:spcPts val="400"/>
              </a:spcBef>
              <a:spcAft>
                <a:spcPts val="0"/>
              </a:spcAft>
              <a:buSzPts val="1440"/>
              <a:buChar char="•"/>
              <a:defRPr/>
            </a:lvl6pPr>
            <a:lvl7pPr indent="-320039" lvl="6" marL="3200400" rtl="0" algn="l">
              <a:lnSpc>
                <a:spcPct val="90000"/>
              </a:lnSpc>
              <a:spcBef>
                <a:spcPts val="400"/>
              </a:spcBef>
              <a:spcAft>
                <a:spcPts val="0"/>
              </a:spcAft>
              <a:buSzPts val="1440"/>
              <a:buChar char="•"/>
              <a:defRPr/>
            </a:lvl7pPr>
            <a:lvl8pPr indent="-320040" lvl="7" marL="3657600" rtl="0" algn="l">
              <a:lnSpc>
                <a:spcPct val="90000"/>
              </a:lnSpc>
              <a:spcBef>
                <a:spcPts val="400"/>
              </a:spcBef>
              <a:spcAft>
                <a:spcPts val="0"/>
              </a:spcAft>
              <a:buSzPts val="1440"/>
              <a:buChar char="•"/>
              <a:defRPr/>
            </a:lvl8pPr>
            <a:lvl9pPr indent="-320040" lvl="8" marL="4114800" rtl="0" algn="l">
              <a:lnSpc>
                <a:spcPct val="90000"/>
              </a:lnSpc>
              <a:spcBef>
                <a:spcPts val="400"/>
              </a:spcBef>
              <a:spcAft>
                <a:spcPts val="400"/>
              </a:spcAft>
              <a:buSzPts val="1440"/>
              <a:buChar char="•"/>
              <a:defRPr/>
            </a:lvl9pPr>
          </a:lstStyle>
          <a:p/>
        </p:txBody>
      </p:sp>
      <p:sp>
        <p:nvSpPr>
          <p:cNvPr id="280" name="Google Shape;280;g137c8264715_0_415"/>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1" name="Google Shape;281;g137c8264715_0_415"/>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g137c8264715_0_415"/>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3" name="Shape 283"/>
        <p:cNvGrpSpPr/>
        <p:nvPr/>
      </p:nvGrpSpPr>
      <p:grpSpPr>
        <a:xfrm>
          <a:off x="0" y="0"/>
          <a:ext cx="0" cy="0"/>
          <a:chOff x="0" y="0"/>
          <a:chExt cx="0" cy="0"/>
        </a:xfrm>
      </p:grpSpPr>
      <p:sp>
        <p:nvSpPr>
          <p:cNvPr id="284" name="Google Shape;284;g137c8264715_0_421"/>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5" name="Google Shape;285;g137c8264715_0_421"/>
          <p:cNvSpPr txBox="1"/>
          <p:nvPr>
            <p:ph idx="1" type="body"/>
          </p:nvPr>
        </p:nvSpPr>
        <p:spPr>
          <a:xfrm>
            <a:off x="1143000" y="2057399"/>
            <a:ext cx="4755000" cy="40233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286" name="Google Shape;286;g137c8264715_0_421"/>
          <p:cNvSpPr txBox="1"/>
          <p:nvPr>
            <p:ph idx="2" type="body"/>
          </p:nvPr>
        </p:nvSpPr>
        <p:spPr>
          <a:xfrm>
            <a:off x="6267612" y="2057400"/>
            <a:ext cx="4755000" cy="40233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287" name="Google Shape;287;g137c8264715_0_421"/>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8" name="Google Shape;288;g137c8264715_0_421"/>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g137c8264715_0_421"/>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0" name="Shape 290"/>
        <p:cNvGrpSpPr/>
        <p:nvPr/>
      </p:nvGrpSpPr>
      <p:grpSpPr>
        <a:xfrm>
          <a:off x="0" y="0"/>
          <a:ext cx="0" cy="0"/>
          <a:chOff x="0" y="0"/>
          <a:chExt cx="0" cy="0"/>
        </a:xfrm>
      </p:grpSpPr>
      <p:sp>
        <p:nvSpPr>
          <p:cNvPr id="291" name="Google Shape;291;g137c8264715_0_428"/>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accen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2" name="Google Shape;292;g137c8264715_0_428"/>
          <p:cNvSpPr txBox="1"/>
          <p:nvPr>
            <p:ph idx="1" type="body"/>
          </p:nvPr>
        </p:nvSpPr>
        <p:spPr>
          <a:xfrm>
            <a:off x="1143000" y="2001511"/>
            <a:ext cx="4755000" cy="777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293" name="Google Shape;293;g137c8264715_0_428"/>
          <p:cNvSpPr txBox="1"/>
          <p:nvPr>
            <p:ph idx="2" type="body"/>
          </p:nvPr>
        </p:nvSpPr>
        <p:spPr>
          <a:xfrm>
            <a:off x="1143000" y="2721483"/>
            <a:ext cx="4755000" cy="33834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294" name="Google Shape;294;g137c8264715_0_428"/>
          <p:cNvSpPr txBox="1"/>
          <p:nvPr>
            <p:ph idx="3" type="body"/>
          </p:nvPr>
        </p:nvSpPr>
        <p:spPr>
          <a:xfrm>
            <a:off x="6269173" y="1999032"/>
            <a:ext cx="4755000" cy="777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90000"/>
              </a:lnSpc>
              <a:spcBef>
                <a:spcPts val="0"/>
              </a:spcBef>
              <a:spcAft>
                <a:spcPts val="0"/>
              </a:spcAft>
              <a:buSzPts val="1920"/>
              <a:buNone/>
              <a:defRPr b="1" sz="2400"/>
            </a:lvl1pPr>
            <a:lvl2pPr indent="-228600" lvl="1" marL="914400" rtl="0" algn="l">
              <a:lnSpc>
                <a:spcPct val="90000"/>
              </a:lnSpc>
              <a:spcBef>
                <a:spcPts val="200"/>
              </a:spcBef>
              <a:spcAft>
                <a:spcPts val="0"/>
              </a:spcAft>
              <a:buSzPts val="1600"/>
              <a:buNone/>
              <a:defRPr b="1" sz="2000"/>
            </a:lvl2pPr>
            <a:lvl3pPr indent="-228600" lvl="2" marL="1371600" rtl="0" algn="l">
              <a:lnSpc>
                <a:spcPct val="90000"/>
              </a:lnSpc>
              <a:spcBef>
                <a:spcPts val="400"/>
              </a:spcBef>
              <a:spcAft>
                <a:spcPts val="0"/>
              </a:spcAft>
              <a:buSzPts val="1440"/>
              <a:buNone/>
              <a:defRPr b="1" sz="1800"/>
            </a:lvl3pPr>
            <a:lvl4pPr indent="-228600" lvl="3" marL="1828800" rtl="0" algn="l">
              <a:lnSpc>
                <a:spcPct val="90000"/>
              </a:lnSpc>
              <a:spcBef>
                <a:spcPts val="400"/>
              </a:spcBef>
              <a:spcAft>
                <a:spcPts val="0"/>
              </a:spcAft>
              <a:buSzPts val="1280"/>
              <a:buNone/>
              <a:defRPr b="1" sz="1600"/>
            </a:lvl4pPr>
            <a:lvl5pPr indent="-228600" lvl="4" marL="2286000" rtl="0" algn="l">
              <a:lnSpc>
                <a:spcPct val="90000"/>
              </a:lnSpc>
              <a:spcBef>
                <a:spcPts val="400"/>
              </a:spcBef>
              <a:spcAft>
                <a:spcPts val="0"/>
              </a:spcAft>
              <a:buSzPts val="1280"/>
              <a:buNone/>
              <a:defRPr b="1" sz="1600"/>
            </a:lvl5pPr>
            <a:lvl6pPr indent="-228600" lvl="5" marL="2743200" rtl="0" algn="l">
              <a:lnSpc>
                <a:spcPct val="90000"/>
              </a:lnSpc>
              <a:spcBef>
                <a:spcPts val="400"/>
              </a:spcBef>
              <a:spcAft>
                <a:spcPts val="0"/>
              </a:spcAft>
              <a:buSzPts val="1280"/>
              <a:buNone/>
              <a:defRPr b="1" sz="1600"/>
            </a:lvl6pPr>
            <a:lvl7pPr indent="-228600" lvl="6" marL="3200400" rtl="0" algn="l">
              <a:lnSpc>
                <a:spcPct val="90000"/>
              </a:lnSpc>
              <a:spcBef>
                <a:spcPts val="400"/>
              </a:spcBef>
              <a:spcAft>
                <a:spcPts val="0"/>
              </a:spcAft>
              <a:buSzPts val="1280"/>
              <a:buNone/>
              <a:defRPr b="1" sz="1600"/>
            </a:lvl7pPr>
            <a:lvl8pPr indent="-228600" lvl="7" marL="3657600" rtl="0" algn="l">
              <a:lnSpc>
                <a:spcPct val="90000"/>
              </a:lnSpc>
              <a:spcBef>
                <a:spcPts val="400"/>
              </a:spcBef>
              <a:spcAft>
                <a:spcPts val="0"/>
              </a:spcAft>
              <a:buSzPts val="1280"/>
              <a:buNone/>
              <a:defRPr b="1" sz="1600"/>
            </a:lvl8pPr>
            <a:lvl9pPr indent="-228600" lvl="8" marL="4114800" rtl="0" algn="l">
              <a:lnSpc>
                <a:spcPct val="90000"/>
              </a:lnSpc>
              <a:spcBef>
                <a:spcPts val="400"/>
              </a:spcBef>
              <a:spcAft>
                <a:spcPts val="400"/>
              </a:spcAft>
              <a:buSzPts val="1280"/>
              <a:buNone/>
              <a:defRPr b="1" sz="1600"/>
            </a:lvl9pPr>
          </a:lstStyle>
          <a:p/>
        </p:txBody>
      </p:sp>
      <p:sp>
        <p:nvSpPr>
          <p:cNvPr id="295" name="Google Shape;295;g137c8264715_0_428"/>
          <p:cNvSpPr txBox="1"/>
          <p:nvPr>
            <p:ph idx="4" type="body"/>
          </p:nvPr>
        </p:nvSpPr>
        <p:spPr>
          <a:xfrm>
            <a:off x="6269173" y="2719322"/>
            <a:ext cx="4755000" cy="3383400"/>
          </a:xfrm>
          <a:prstGeom prst="rect">
            <a:avLst/>
          </a:prstGeom>
          <a:noFill/>
          <a:ln>
            <a:noFill/>
          </a:ln>
        </p:spPr>
        <p:txBody>
          <a:bodyPr anchorCtr="0" anchor="t" bIns="45700" lIns="91425" spcFirstLastPara="1" rIns="91425" wrap="square" tIns="45700">
            <a:normAutofit/>
          </a:bodyPr>
          <a:lstStyle>
            <a:lvl1pPr indent="-340360" lvl="0" marL="457200" rtl="0" algn="l">
              <a:lnSpc>
                <a:spcPct val="90000"/>
              </a:lnSpc>
              <a:spcBef>
                <a:spcPts val="1400"/>
              </a:spcBef>
              <a:spcAft>
                <a:spcPts val="0"/>
              </a:spcAft>
              <a:buSzPts val="1760"/>
              <a:buChar char="•"/>
              <a:defRPr sz="2200"/>
            </a:lvl1pPr>
            <a:lvl2pPr indent="-330200" lvl="1" marL="914400" rtl="0" algn="l">
              <a:lnSpc>
                <a:spcPct val="90000"/>
              </a:lnSpc>
              <a:spcBef>
                <a:spcPts val="200"/>
              </a:spcBef>
              <a:spcAft>
                <a:spcPts val="0"/>
              </a:spcAft>
              <a:buSzPts val="1600"/>
              <a:buChar char="•"/>
              <a:defRPr sz="2000"/>
            </a:lvl2pPr>
            <a:lvl3pPr indent="-320039" lvl="2" marL="1371600" rtl="0" algn="l">
              <a:lnSpc>
                <a:spcPct val="90000"/>
              </a:lnSpc>
              <a:spcBef>
                <a:spcPts val="400"/>
              </a:spcBef>
              <a:spcAft>
                <a:spcPts val="0"/>
              </a:spcAft>
              <a:buSzPts val="1440"/>
              <a:buChar char="•"/>
              <a:defRPr sz="1800"/>
            </a:lvl3pPr>
            <a:lvl4pPr indent="-309880" lvl="3" marL="1828800" rtl="0" algn="l">
              <a:lnSpc>
                <a:spcPct val="90000"/>
              </a:lnSpc>
              <a:spcBef>
                <a:spcPts val="400"/>
              </a:spcBef>
              <a:spcAft>
                <a:spcPts val="0"/>
              </a:spcAft>
              <a:buSzPts val="1280"/>
              <a:buChar char="•"/>
              <a:defRPr sz="1600"/>
            </a:lvl4pPr>
            <a:lvl5pPr indent="-309879" lvl="4" marL="2286000" rtl="0" algn="l">
              <a:lnSpc>
                <a:spcPct val="90000"/>
              </a:lnSpc>
              <a:spcBef>
                <a:spcPts val="400"/>
              </a:spcBef>
              <a:spcAft>
                <a:spcPts val="0"/>
              </a:spcAft>
              <a:buSzPts val="1280"/>
              <a:buChar char="•"/>
              <a:defRPr sz="1600"/>
            </a:lvl5pPr>
            <a:lvl6pPr indent="-309879" lvl="5" marL="2743200" rtl="0" algn="l">
              <a:lnSpc>
                <a:spcPct val="90000"/>
              </a:lnSpc>
              <a:spcBef>
                <a:spcPts val="400"/>
              </a:spcBef>
              <a:spcAft>
                <a:spcPts val="0"/>
              </a:spcAft>
              <a:buSzPts val="1280"/>
              <a:buChar char="•"/>
              <a:defRPr sz="1600"/>
            </a:lvl6pPr>
            <a:lvl7pPr indent="-309879" lvl="6" marL="3200400" rtl="0" algn="l">
              <a:lnSpc>
                <a:spcPct val="90000"/>
              </a:lnSpc>
              <a:spcBef>
                <a:spcPts val="400"/>
              </a:spcBef>
              <a:spcAft>
                <a:spcPts val="0"/>
              </a:spcAft>
              <a:buSzPts val="1280"/>
              <a:buChar char="•"/>
              <a:defRPr sz="1600"/>
            </a:lvl7pPr>
            <a:lvl8pPr indent="-309879" lvl="7" marL="3657600" rtl="0" algn="l">
              <a:lnSpc>
                <a:spcPct val="90000"/>
              </a:lnSpc>
              <a:spcBef>
                <a:spcPts val="400"/>
              </a:spcBef>
              <a:spcAft>
                <a:spcPts val="0"/>
              </a:spcAft>
              <a:buSzPts val="1280"/>
              <a:buChar char="•"/>
              <a:defRPr sz="1600"/>
            </a:lvl8pPr>
            <a:lvl9pPr indent="-309879" lvl="8" marL="4114800" rtl="0" algn="l">
              <a:lnSpc>
                <a:spcPct val="90000"/>
              </a:lnSpc>
              <a:spcBef>
                <a:spcPts val="400"/>
              </a:spcBef>
              <a:spcAft>
                <a:spcPts val="400"/>
              </a:spcAft>
              <a:buSzPts val="1280"/>
              <a:buChar char="•"/>
              <a:defRPr sz="1600"/>
            </a:lvl9pPr>
          </a:lstStyle>
          <a:p/>
        </p:txBody>
      </p:sp>
      <p:sp>
        <p:nvSpPr>
          <p:cNvPr id="296" name="Google Shape;296;g137c8264715_0_428"/>
          <p:cNvSpPr txBox="1"/>
          <p:nvPr>
            <p:ph idx="10" type="dt"/>
          </p:nvPr>
        </p:nvSpPr>
        <p:spPr>
          <a:xfrm>
            <a:off x="1142996" y="6223828"/>
            <a:ext cx="2329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 name="Google Shape;297;g137c8264715_0_428"/>
          <p:cNvSpPr txBox="1"/>
          <p:nvPr>
            <p:ph idx="11" type="ftr"/>
          </p:nvPr>
        </p:nvSpPr>
        <p:spPr>
          <a:xfrm>
            <a:off x="3949148" y="6223828"/>
            <a:ext cx="4717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8" name="Google Shape;298;g137c8264715_0_428"/>
          <p:cNvSpPr txBox="1"/>
          <p:nvPr>
            <p:ph idx="12" type="sldNum"/>
          </p:nvPr>
        </p:nvSpPr>
        <p:spPr>
          <a:xfrm>
            <a:off x="9329530" y="6223828"/>
            <a:ext cx="1706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g137c8264715_0_191"/>
          <p:cNvGrpSpPr/>
          <p:nvPr/>
        </p:nvGrpSpPr>
        <p:grpSpPr>
          <a:xfrm>
            <a:off x="195687" y="4541"/>
            <a:ext cx="1644245" cy="1846001"/>
            <a:chOff x="146769" y="3406"/>
            <a:chExt cx="1233215" cy="1384535"/>
          </a:xfrm>
        </p:grpSpPr>
        <p:grpSp>
          <p:nvGrpSpPr>
            <p:cNvPr id="55" name="Google Shape;55;g137c8264715_0_191"/>
            <p:cNvGrpSpPr/>
            <p:nvPr/>
          </p:nvGrpSpPr>
          <p:grpSpPr>
            <a:xfrm>
              <a:off x="1063183" y="3406"/>
              <a:ext cx="316800" cy="688513"/>
              <a:chOff x="1063183" y="3406"/>
              <a:chExt cx="316800" cy="688513"/>
            </a:xfrm>
          </p:grpSpPr>
          <p:sp>
            <p:nvSpPr>
              <p:cNvPr id="56" name="Google Shape;56;g137c8264715_0_191"/>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137c8264715_0_19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137c8264715_0_191"/>
            <p:cNvGrpSpPr/>
            <p:nvPr/>
          </p:nvGrpSpPr>
          <p:grpSpPr>
            <a:xfrm>
              <a:off x="604976" y="3406"/>
              <a:ext cx="316800" cy="1036524"/>
              <a:chOff x="604976" y="3406"/>
              <a:chExt cx="316800" cy="1036524"/>
            </a:xfrm>
          </p:grpSpPr>
          <p:sp>
            <p:nvSpPr>
              <p:cNvPr id="59" name="Google Shape;59;g137c8264715_0_191"/>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137c8264715_0_191"/>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137c8264715_0_191"/>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g137c8264715_0_191"/>
            <p:cNvGrpSpPr/>
            <p:nvPr/>
          </p:nvGrpSpPr>
          <p:grpSpPr>
            <a:xfrm>
              <a:off x="146769" y="3406"/>
              <a:ext cx="316800" cy="1384535"/>
              <a:chOff x="146769" y="3406"/>
              <a:chExt cx="316800" cy="1384535"/>
            </a:xfrm>
          </p:grpSpPr>
          <p:sp>
            <p:nvSpPr>
              <p:cNvPr id="63" name="Google Shape;63;g137c8264715_0_191"/>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g137c8264715_0_191"/>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137c8264715_0_19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137c8264715_0_191"/>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g137c8264715_0_191"/>
          <p:cNvGrpSpPr/>
          <p:nvPr/>
        </p:nvGrpSpPr>
        <p:grpSpPr>
          <a:xfrm>
            <a:off x="9033219" y="3871914"/>
            <a:ext cx="2914791" cy="2985925"/>
            <a:chOff x="6775084" y="2904008"/>
            <a:chExt cx="2186148" cy="2239500"/>
          </a:xfrm>
        </p:grpSpPr>
        <p:grpSp>
          <p:nvGrpSpPr>
            <p:cNvPr id="68" name="Google Shape;68;g137c8264715_0_191"/>
            <p:cNvGrpSpPr/>
            <p:nvPr/>
          </p:nvGrpSpPr>
          <p:grpSpPr>
            <a:xfrm>
              <a:off x="6775084" y="4253708"/>
              <a:ext cx="409500" cy="889800"/>
              <a:chOff x="6775084" y="4253708"/>
              <a:chExt cx="409500" cy="889800"/>
            </a:xfrm>
          </p:grpSpPr>
          <p:sp>
            <p:nvSpPr>
              <p:cNvPr id="69" name="Google Shape;69;g137c8264715_0_191"/>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137c8264715_0_191"/>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137c8264715_0_191"/>
            <p:cNvGrpSpPr/>
            <p:nvPr/>
          </p:nvGrpSpPr>
          <p:grpSpPr>
            <a:xfrm>
              <a:off x="7367299" y="3804008"/>
              <a:ext cx="409500" cy="1339500"/>
              <a:chOff x="7367299" y="3804008"/>
              <a:chExt cx="409500" cy="1339500"/>
            </a:xfrm>
          </p:grpSpPr>
          <p:sp>
            <p:nvSpPr>
              <p:cNvPr id="72" name="Google Shape;72;g137c8264715_0_191"/>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137c8264715_0_191"/>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137c8264715_0_191"/>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g137c8264715_0_191"/>
            <p:cNvGrpSpPr/>
            <p:nvPr/>
          </p:nvGrpSpPr>
          <p:grpSpPr>
            <a:xfrm>
              <a:off x="7959516" y="3354008"/>
              <a:ext cx="409500" cy="1789500"/>
              <a:chOff x="7959516" y="3354008"/>
              <a:chExt cx="409500" cy="1789500"/>
            </a:xfrm>
          </p:grpSpPr>
          <p:sp>
            <p:nvSpPr>
              <p:cNvPr id="76" name="Google Shape;76;g137c8264715_0_191"/>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137c8264715_0_191"/>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137c8264715_0_191"/>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137c8264715_0_191"/>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g137c8264715_0_191"/>
            <p:cNvGrpSpPr/>
            <p:nvPr/>
          </p:nvGrpSpPr>
          <p:grpSpPr>
            <a:xfrm>
              <a:off x="8551731" y="2904008"/>
              <a:ext cx="409500" cy="2239500"/>
              <a:chOff x="8551731" y="2904008"/>
              <a:chExt cx="409500" cy="2239500"/>
            </a:xfrm>
          </p:grpSpPr>
          <p:sp>
            <p:nvSpPr>
              <p:cNvPr id="81" name="Google Shape;81;g137c8264715_0_191"/>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137c8264715_0_191"/>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137c8264715_0_191"/>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137c8264715_0_191"/>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137c8264715_0_19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g137c8264715_0_191"/>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g137c8264715_0_19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g137c8264715_0_226"/>
          <p:cNvGrpSpPr/>
          <p:nvPr/>
        </p:nvGrpSpPr>
        <p:grpSpPr>
          <a:xfrm>
            <a:off x="834621" y="399168"/>
            <a:ext cx="1332416" cy="1332416"/>
            <a:chOff x="348199" y="179450"/>
            <a:chExt cx="1116300" cy="1116300"/>
          </a:xfrm>
        </p:grpSpPr>
        <p:sp>
          <p:nvSpPr>
            <p:cNvPr id="90" name="Google Shape;90;g137c8264715_0_22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137c8264715_0_22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g137c8264715_0_22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g137c8264715_0_226"/>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g137c8264715_0_22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g137c8264715_0_233"/>
          <p:cNvGrpSpPr/>
          <p:nvPr/>
        </p:nvGrpSpPr>
        <p:grpSpPr>
          <a:xfrm>
            <a:off x="834621" y="399168"/>
            <a:ext cx="1332416" cy="1332416"/>
            <a:chOff x="348199" y="179450"/>
            <a:chExt cx="1116300" cy="1116300"/>
          </a:xfrm>
        </p:grpSpPr>
        <p:sp>
          <p:nvSpPr>
            <p:cNvPr id="97" name="Google Shape;97;g137c8264715_0_23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137c8264715_0_23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g137c8264715_0_233"/>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g137c8264715_0_233"/>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g137c8264715_0_233"/>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g137c8264715_0_23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g137c8264715_0_241"/>
          <p:cNvGrpSpPr/>
          <p:nvPr/>
        </p:nvGrpSpPr>
        <p:grpSpPr>
          <a:xfrm>
            <a:off x="834621" y="399168"/>
            <a:ext cx="1332416" cy="1332416"/>
            <a:chOff x="348199" y="179450"/>
            <a:chExt cx="1116300" cy="1116300"/>
          </a:xfrm>
        </p:grpSpPr>
        <p:sp>
          <p:nvSpPr>
            <p:cNvPr id="105" name="Google Shape;105;g137c8264715_0_24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137c8264715_0_24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g137c8264715_0_241"/>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g137c8264715_0_24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g137c8264715_0_247"/>
          <p:cNvGrpSpPr/>
          <p:nvPr/>
        </p:nvGrpSpPr>
        <p:grpSpPr>
          <a:xfrm>
            <a:off x="834621" y="399168"/>
            <a:ext cx="1332416" cy="1332416"/>
            <a:chOff x="348199" y="179450"/>
            <a:chExt cx="1116300" cy="1116300"/>
          </a:xfrm>
        </p:grpSpPr>
        <p:sp>
          <p:nvSpPr>
            <p:cNvPr id="111" name="Google Shape;111;g137c8264715_0_24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137c8264715_0_24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g137c8264715_0_24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g137c8264715_0_24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g137c8264715_0_24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g137c8264715_0_254"/>
          <p:cNvGrpSpPr/>
          <p:nvPr/>
        </p:nvGrpSpPr>
        <p:grpSpPr>
          <a:xfrm>
            <a:off x="9155392" y="1742"/>
            <a:ext cx="3023192" cy="3468833"/>
            <a:chOff x="6790514" y="1306"/>
            <a:chExt cx="2267451" cy="2601690"/>
          </a:xfrm>
        </p:grpSpPr>
        <p:grpSp>
          <p:nvGrpSpPr>
            <p:cNvPr id="118" name="Google Shape;118;g137c8264715_0_254"/>
            <p:cNvGrpSpPr/>
            <p:nvPr/>
          </p:nvGrpSpPr>
          <p:grpSpPr>
            <a:xfrm>
              <a:off x="7067465" y="1306"/>
              <a:ext cx="1990500" cy="1990200"/>
              <a:chOff x="7067465" y="1306"/>
              <a:chExt cx="1990500" cy="1990200"/>
            </a:xfrm>
          </p:grpSpPr>
          <p:sp>
            <p:nvSpPr>
              <p:cNvPr id="119" name="Google Shape;119;g137c8264715_0_254"/>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137c8264715_0_254"/>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137c8264715_0_254"/>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137c8264715_0_254"/>
            <p:cNvGrpSpPr/>
            <p:nvPr/>
          </p:nvGrpSpPr>
          <p:grpSpPr>
            <a:xfrm>
              <a:off x="8207126" y="1807996"/>
              <a:ext cx="795000" cy="795000"/>
              <a:chOff x="8207126" y="1807996"/>
              <a:chExt cx="795000" cy="795000"/>
            </a:xfrm>
          </p:grpSpPr>
          <p:sp>
            <p:nvSpPr>
              <p:cNvPr id="123" name="Google Shape;123;g137c8264715_0_254"/>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37c8264715_0_254"/>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g137c8264715_0_254"/>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g137c8264715_0_254"/>
            <p:cNvGrpSpPr/>
            <p:nvPr/>
          </p:nvGrpSpPr>
          <p:grpSpPr>
            <a:xfrm>
              <a:off x="6790514" y="118857"/>
              <a:ext cx="548700" cy="548700"/>
              <a:chOff x="6790514" y="118857"/>
              <a:chExt cx="548700" cy="548700"/>
            </a:xfrm>
          </p:grpSpPr>
          <p:sp>
            <p:nvSpPr>
              <p:cNvPr id="127" name="Google Shape;127;g137c8264715_0_254"/>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137c8264715_0_25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g137c8264715_0_254"/>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g137c8264715_0_25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g137c8264715_0_269"/>
          <p:cNvGrpSpPr/>
          <p:nvPr/>
        </p:nvGrpSpPr>
        <p:grpSpPr>
          <a:xfrm>
            <a:off x="834621" y="399168"/>
            <a:ext cx="1332416" cy="1332416"/>
            <a:chOff x="348199" y="179450"/>
            <a:chExt cx="1116300" cy="1116300"/>
          </a:xfrm>
        </p:grpSpPr>
        <p:sp>
          <p:nvSpPr>
            <p:cNvPr id="133" name="Google Shape;133;g137c8264715_0_26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g137c8264715_0_26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g137c8264715_0_26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g137c8264715_0_26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g137c8264715_0_26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g137c8264715_0_26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g137c8264715_0_277"/>
          <p:cNvGrpSpPr/>
          <p:nvPr/>
        </p:nvGrpSpPr>
        <p:grpSpPr>
          <a:xfrm>
            <a:off x="951176" y="5129497"/>
            <a:ext cx="1100560" cy="1100560"/>
            <a:chOff x="348199" y="179450"/>
            <a:chExt cx="1116300" cy="1116300"/>
          </a:xfrm>
        </p:grpSpPr>
        <p:sp>
          <p:nvSpPr>
            <p:cNvPr id="141" name="Google Shape;141;g137c8264715_0_27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g137c8264715_0_27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g137c8264715_0_277"/>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g137c8264715_0_27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g137c8264715_0_14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g137c8264715_0_14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g137c8264715_0_14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jp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
          <p:cNvSpPr txBox="1"/>
          <p:nvPr>
            <p:ph type="ctrTitle"/>
          </p:nvPr>
        </p:nvSpPr>
        <p:spPr>
          <a:xfrm>
            <a:off x="1098667" y="2151750"/>
            <a:ext cx="5673900" cy="24972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7200"/>
              <a:buFont typeface="Corbel"/>
              <a:buNone/>
            </a:pPr>
            <a:r>
              <a:rPr lang="en-US"/>
              <a:t>MEMO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2. Congratulatory memos</a:t>
            </a:r>
            <a:endParaRPr/>
          </a:p>
        </p:txBody>
      </p:sp>
      <p:sp>
        <p:nvSpPr>
          <p:cNvPr id="357" name="Google Shape;357;p10"/>
          <p:cNvSpPr txBox="1"/>
          <p:nvPr>
            <p:ph idx="1" type="body"/>
          </p:nvPr>
        </p:nvSpPr>
        <p:spPr>
          <a:xfrm>
            <a:off x="1143000" y="22098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600"/>
              <a:buFont typeface="Noto Sans Symbols"/>
              <a:buChar char="◆"/>
            </a:pPr>
            <a:r>
              <a:rPr lang="en-US" sz="2000"/>
              <a:t> Memos are also used to give credit to employees of an organization for the outstanding work they have accomplished.</a:t>
            </a:r>
            <a:endParaRPr sz="2000"/>
          </a:p>
          <a:p>
            <a:pPr indent="-182880" lvl="0" marL="228600" rtl="0" algn="l">
              <a:lnSpc>
                <a:spcPct val="100000"/>
              </a:lnSpc>
              <a:spcBef>
                <a:spcPts val="1400"/>
              </a:spcBef>
              <a:spcAft>
                <a:spcPts val="0"/>
              </a:spcAft>
              <a:buSzPts val="1600"/>
              <a:buChar char="•"/>
            </a:pPr>
            <a:r>
              <a:rPr lang="en-US" sz="2000">
                <a:solidFill>
                  <a:srgbClr val="3399FF"/>
                </a:solidFill>
              </a:rPr>
              <a:t>Example</a:t>
            </a:r>
            <a:r>
              <a:rPr lang="en-US" sz="2000"/>
              <a:t>: </a:t>
            </a:r>
            <a:endParaRPr sz="2000"/>
          </a:p>
          <a:p>
            <a:pPr indent="-457200" lvl="0" marL="502919" rtl="0" algn="l">
              <a:lnSpc>
                <a:spcPct val="100000"/>
              </a:lnSpc>
              <a:spcBef>
                <a:spcPts val="1400"/>
              </a:spcBef>
              <a:spcAft>
                <a:spcPts val="0"/>
              </a:spcAft>
              <a:buSzPts val="1600"/>
              <a:buFont typeface="Corbel"/>
              <a:buAutoNum type="arabicPeriod"/>
            </a:pPr>
            <a:r>
              <a:rPr lang="en-US" sz="2000"/>
              <a:t> It is appropriate for the Vice Chancellor of a university to send a memo to the faculty members congratulating their outstanding contribution to the field of research. </a:t>
            </a:r>
            <a:endParaRPr sz="2000"/>
          </a:p>
          <a:p>
            <a:pPr indent="-457200" lvl="0" marL="502919" rtl="0" algn="l">
              <a:lnSpc>
                <a:spcPct val="100000"/>
              </a:lnSpc>
              <a:spcBef>
                <a:spcPts val="1400"/>
              </a:spcBef>
              <a:spcAft>
                <a:spcPts val="0"/>
              </a:spcAft>
              <a:buSzPts val="1600"/>
              <a:buFont typeface="Corbel"/>
              <a:buAutoNum type="arabicPeriod"/>
            </a:pPr>
            <a:r>
              <a:rPr lang="en-US" sz="2000"/>
              <a:t>Employees can also send their compliments in the form of a memo to their officers, for the awards or achievements that the latter may have earned.</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3. Disciplinary memos</a:t>
            </a:r>
            <a:endParaRPr/>
          </a:p>
        </p:txBody>
      </p:sp>
      <p:sp>
        <p:nvSpPr>
          <p:cNvPr id="363" name="Google Shape;363;p1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600"/>
              <a:buFont typeface="Noto Sans Symbols"/>
              <a:buChar char="◆"/>
            </a:pPr>
            <a:r>
              <a:rPr lang="en-US" sz="2000"/>
              <a:t> When employees violate the rules or breach the code of conduct in an organization, they will be served either with a severe warning or any other punishment as decided by the management. The memo conveying this action is known as a disciplinary memo. </a:t>
            </a:r>
            <a:endParaRPr sz="2000"/>
          </a:p>
          <a:p>
            <a:pPr indent="-182880" lvl="0" marL="228600" rtl="0" algn="l">
              <a:lnSpc>
                <a:spcPct val="100000"/>
              </a:lnSpc>
              <a:spcBef>
                <a:spcPts val="1400"/>
              </a:spcBef>
              <a:spcAft>
                <a:spcPts val="0"/>
              </a:spcAft>
              <a:buSzPts val="1600"/>
              <a:buChar char="•"/>
            </a:pPr>
            <a:r>
              <a:rPr lang="en-US" sz="2000">
                <a:solidFill>
                  <a:srgbClr val="3399FF"/>
                </a:solidFill>
              </a:rPr>
              <a:t>For instance, </a:t>
            </a:r>
            <a:r>
              <a:rPr lang="en-US" sz="2000"/>
              <a:t>a memo may be issued to an officer who has accepted a bribe from one of the customers.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13"/>
          <p:cNvPicPr preferRelativeResize="0"/>
          <p:nvPr/>
        </p:nvPicPr>
        <p:blipFill rotWithShape="1">
          <a:blip r:embed="rId3">
            <a:alphaModFix/>
          </a:blip>
          <a:srcRect b="0" l="0" r="0" t="0"/>
          <a:stretch/>
        </p:blipFill>
        <p:spPr>
          <a:xfrm>
            <a:off x="284661" y="396440"/>
            <a:ext cx="11484510" cy="61857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Structure and Layout</a:t>
            </a:r>
            <a:endParaRPr/>
          </a:p>
        </p:txBody>
      </p:sp>
      <p:sp>
        <p:nvSpPr>
          <p:cNvPr id="374" name="Google Shape;374;p14"/>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70000"/>
              </a:lnSpc>
              <a:spcBef>
                <a:spcPts val="0"/>
              </a:spcBef>
              <a:spcAft>
                <a:spcPts val="0"/>
              </a:spcAft>
              <a:buSzPts val="1496"/>
              <a:buChar char="•"/>
            </a:pPr>
            <a:r>
              <a:rPr lang="en-US" sz="1870"/>
              <a:t>Standard memos are divided into </a:t>
            </a:r>
            <a:r>
              <a:rPr b="1" lang="en-US" sz="1870">
                <a:solidFill>
                  <a:srgbClr val="3399FF"/>
                </a:solidFill>
              </a:rPr>
              <a:t>five main segments</a:t>
            </a:r>
            <a:r>
              <a:rPr lang="en-US" sz="1870"/>
              <a:t> to organize information and to help achieve the writer’s purpose. </a:t>
            </a:r>
            <a:endParaRPr sz="1870"/>
          </a:p>
          <a:p>
            <a:pPr indent="-182880" lvl="0" marL="228600" rtl="0" algn="l">
              <a:lnSpc>
                <a:spcPct val="70000"/>
              </a:lnSpc>
              <a:spcBef>
                <a:spcPts val="1400"/>
              </a:spcBef>
              <a:spcAft>
                <a:spcPts val="0"/>
              </a:spcAft>
              <a:buSzPts val="1496"/>
              <a:buChar char="•"/>
            </a:pPr>
            <a:r>
              <a:rPr lang="en-US" sz="1870"/>
              <a:t>However, depending on the requirements, we may need to add two more segments, one for attachments and the other for distribution of copies. </a:t>
            </a:r>
            <a:endParaRPr sz="1870"/>
          </a:p>
          <a:p>
            <a:pPr indent="-457197" lvl="1" marL="731520" rtl="0" algn="l">
              <a:lnSpc>
                <a:spcPct val="70000"/>
              </a:lnSpc>
              <a:spcBef>
                <a:spcPts val="200"/>
              </a:spcBef>
              <a:spcAft>
                <a:spcPts val="0"/>
              </a:spcAft>
              <a:buSzPts val="1360"/>
              <a:buAutoNum type="arabicPeriod"/>
            </a:pPr>
            <a:r>
              <a:rPr lang="en-US" sz="1700"/>
              <a:t>Heading </a:t>
            </a:r>
            <a:endParaRPr sz="1700"/>
          </a:p>
          <a:p>
            <a:pPr indent="-457197" lvl="1" marL="731520" rtl="0" algn="l">
              <a:lnSpc>
                <a:spcPct val="70000"/>
              </a:lnSpc>
              <a:spcBef>
                <a:spcPts val="600"/>
              </a:spcBef>
              <a:spcAft>
                <a:spcPts val="0"/>
              </a:spcAft>
              <a:buSzPts val="1360"/>
              <a:buAutoNum type="arabicPeriod"/>
            </a:pPr>
            <a:r>
              <a:rPr lang="en-US" sz="1700"/>
              <a:t>Opening </a:t>
            </a:r>
            <a:endParaRPr/>
          </a:p>
          <a:p>
            <a:pPr indent="-457197" lvl="1" marL="731520" rtl="0" algn="l">
              <a:lnSpc>
                <a:spcPct val="70000"/>
              </a:lnSpc>
              <a:spcBef>
                <a:spcPts val="600"/>
              </a:spcBef>
              <a:spcAft>
                <a:spcPts val="0"/>
              </a:spcAft>
              <a:buSzPts val="1360"/>
              <a:buAutoNum type="arabicPeriod"/>
            </a:pPr>
            <a:r>
              <a:rPr lang="en-US" sz="1700"/>
              <a:t>Discussion </a:t>
            </a:r>
            <a:endParaRPr sz="1700"/>
          </a:p>
          <a:p>
            <a:pPr indent="-457197" lvl="1" marL="731520" rtl="0" algn="l">
              <a:lnSpc>
                <a:spcPct val="70000"/>
              </a:lnSpc>
              <a:spcBef>
                <a:spcPts val="600"/>
              </a:spcBef>
              <a:spcAft>
                <a:spcPts val="0"/>
              </a:spcAft>
              <a:buSzPts val="1360"/>
              <a:buAutoNum type="arabicPeriod"/>
            </a:pPr>
            <a:r>
              <a:rPr lang="en-US" sz="1700"/>
              <a:t>Closing </a:t>
            </a:r>
            <a:endParaRPr sz="1700"/>
          </a:p>
          <a:p>
            <a:pPr indent="-457197" lvl="1" marL="731520" rtl="0" algn="l">
              <a:lnSpc>
                <a:spcPct val="70000"/>
              </a:lnSpc>
              <a:spcBef>
                <a:spcPts val="600"/>
              </a:spcBef>
              <a:spcAft>
                <a:spcPts val="0"/>
              </a:spcAft>
              <a:buSzPts val="1360"/>
              <a:buAutoNum type="arabicPeriod"/>
            </a:pPr>
            <a:r>
              <a:rPr lang="en-US" sz="1700"/>
              <a:t>Signature </a:t>
            </a:r>
            <a:endParaRPr sz="1700"/>
          </a:p>
          <a:p>
            <a:pPr indent="-457197" lvl="1" marL="731520" rtl="0" algn="l">
              <a:lnSpc>
                <a:spcPct val="70000"/>
              </a:lnSpc>
              <a:spcBef>
                <a:spcPts val="600"/>
              </a:spcBef>
              <a:spcAft>
                <a:spcPts val="0"/>
              </a:spcAft>
              <a:buSzPts val="1360"/>
              <a:buAutoNum type="arabicPeriod"/>
            </a:pPr>
            <a:r>
              <a:rPr lang="en-US" sz="1700"/>
              <a:t>Necessary Attachments (optional) </a:t>
            </a:r>
            <a:endParaRPr sz="1700"/>
          </a:p>
          <a:p>
            <a:pPr indent="-457197" lvl="1" marL="731520" rtl="0" algn="l">
              <a:lnSpc>
                <a:spcPct val="70000"/>
              </a:lnSpc>
              <a:spcBef>
                <a:spcPts val="600"/>
              </a:spcBef>
              <a:spcAft>
                <a:spcPts val="0"/>
              </a:spcAft>
              <a:buSzPts val="1360"/>
              <a:buAutoNum type="arabicPeriod"/>
            </a:pPr>
            <a:r>
              <a:rPr lang="en-US" sz="1700"/>
              <a:t>Distribution (optional) </a:t>
            </a:r>
            <a:endParaRPr/>
          </a:p>
          <a:p>
            <a:pPr indent="-182880" lvl="0" marL="228600" rtl="0" algn="l">
              <a:lnSpc>
                <a:spcPct val="70000"/>
              </a:lnSpc>
              <a:spcBef>
                <a:spcPts val="1800"/>
              </a:spcBef>
              <a:spcAft>
                <a:spcPts val="0"/>
              </a:spcAft>
              <a:buSzPts val="1496"/>
              <a:buChar char="•"/>
            </a:pPr>
            <a:r>
              <a:rPr lang="en-US" sz="1870"/>
              <a:t>Organizations generally provide printed memo forms to their various divisions, which contain all the segments mentioned above. </a:t>
            </a:r>
            <a:endParaRPr sz="187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Heading </a:t>
            </a:r>
            <a:endParaRPr/>
          </a:p>
        </p:txBody>
      </p:sp>
      <p:sp>
        <p:nvSpPr>
          <p:cNvPr id="380" name="Google Shape;380;p1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600"/>
              <a:buNone/>
            </a:pPr>
            <a:r>
              <a:rPr lang="en-US" sz="2000"/>
              <a:t>The heading segment follows this general </a:t>
            </a:r>
            <a:r>
              <a:rPr lang="en-US" sz="2000">
                <a:solidFill>
                  <a:srgbClr val="3399FF"/>
                </a:solidFill>
              </a:rPr>
              <a:t>format</a:t>
            </a:r>
            <a:r>
              <a:rPr lang="en-US" sz="2000"/>
              <a:t>: </a:t>
            </a:r>
            <a:endParaRPr sz="2000"/>
          </a:p>
          <a:p>
            <a:pPr indent="-342900" lvl="0" marL="388620" rtl="0" algn="l">
              <a:lnSpc>
                <a:spcPct val="90000"/>
              </a:lnSpc>
              <a:spcBef>
                <a:spcPts val="1400"/>
              </a:spcBef>
              <a:spcAft>
                <a:spcPts val="0"/>
              </a:spcAft>
              <a:buSzPts val="1600"/>
              <a:buFont typeface="Noto Sans Symbols"/>
              <a:buChar char="●"/>
            </a:pPr>
            <a:r>
              <a:rPr lang="en-US" sz="2000">
                <a:solidFill>
                  <a:srgbClr val="3399FF"/>
                </a:solidFill>
              </a:rPr>
              <a:t>Name of the organization and address</a:t>
            </a:r>
            <a:r>
              <a:rPr lang="en-US" sz="2000"/>
              <a:t> (Printed Letterhead) </a:t>
            </a:r>
            <a:endParaRPr sz="2000"/>
          </a:p>
          <a:p>
            <a:pPr indent="-342900" lvl="0" marL="388620" rtl="0" algn="l">
              <a:lnSpc>
                <a:spcPct val="90000"/>
              </a:lnSpc>
              <a:spcBef>
                <a:spcPts val="1400"/>
              </a:spcBef>
              <a:spcAft>
                <a:spcPts val="0"/>
              </a:spcAft>
              <a:buSzPts val="1600"/>
              <a:buFont typeface="Noto Sans Symbols"/>
              <a:buChar char="●"/>
            </a:pPr>
            <a:r>
              <a:rPr lang="en-US" sz="2000">
                <a:solidFill>
                  <a:srgbClr val="3399FF"/>
                </a:solidFill>
              </a:rPr>
              <a:t>Date</a:t>
            </a:r>
            <a:r>
              <a:rPr lang="en-US" sz="2000"/>
              <a:t>: (Complete and current date) </a:t>
            </a:r>
            <a:endParaRPr sz="2000"/>
          </a:p>
          <a:p>
            <a:pPr indent="-182880" lvl="0" marL="228600" rtl="0" algn="l">
              <a:lnSpc>
                <a:spcPct val="90000"/>
              </a:lnSpc>
              <a:spcBef>
                <a:spcPts val="1400"/>
              </a:spcBef>
              <a:spcAft>
                <a:spcPts val="0"/>
              </a:spcAft>
              <a:buSzPts val="1600"/>
              <a:buFont typeface="Noto Sans Symbols"/>
              <a:buChar char="●"/>
            </a:pPr>
            <a:r>
              <a:rPr lang="en-US" sz="2000"/>
              <a:t>   </a:t>
            </a:r>
            <a:r>
              <a:rPr lang="en-US" sz="2000">
                <a:solidFill>
                  <a:srgbClr val="3399FF"/>
                </a:solidFill>
              </a:rPr>
              <a:t>To: </a:t>
            </a:r>
            <a:r>
              <a:rPr lang="en-US" sz="2000"/>
              <a:t>(Designation of the recipient) </a:t>
            </a:r>
            <a:endParaRPr sz="2000"/>
          </a:p>
          <a:p>
            <a:pPr indent="-342900" lvl="0" marL="388620" rtl="0" algn="l">
              <a:lnSpc>
                <a:spcPct val="90000"/>
              </a:lnSpc>
              <a:spcBef>
                <a:spcPts val="1400"/>
              </a:spcBef>
              <a:spcAft>
                <a:spcPts val="0"/>
              </a:spcAft>
              <a:buSzPts val="1600"/>
              <a:buFont typeface="Noto Sans Symbols"/>
              <a:buChar char="●"/>
            </a:pPr>
            <a:r>
              <a:rPr lang="en-US" sz="2000">
                <a:solidFill>
                  <a:srgbClr val="3399FF"/>
                </a:solidFill>
              </a:rPr>
              <a:t>From: </a:t>
            </a:r>
            <a:r>
              <a:rPr lang="en-US" sz="2000"/>
              <a:t>(Designation of the sender) </a:t>
            </a:r>
            <a:endParaRPr sz="2000"/>
          </a:p>
          <a:p>
            <a:pPr indent="-182880" lvl="0" marL="228600" rtl="0" algn="l">
              <a:lnSpc>
                <a:spcPct val="90000"/>
              </a:lnSpc>
              <a:spcBef>
                <a:spcPts val="1400"/>
              </a:spcBef>
              <a:spcAft>
                <a:spcPts val="0"/>
              </a:spcAft>
              <a:buSzPts val="1600"/>
              <a:buFont typeface="Noto Sans Symbols"/>
              <a:buChar char="●"/>
            </a:pPr>
            <a:r>
              <a:rPr lang="en-US" sz="2000"/>
              <a:t>   </a:t>
            </a:r>
            <a:r>
              <a:rPr lang="en-US" sz="2000">
                <a:solidFill>
                  <a:srgbClr val="3399FF"/>
                </a:solidFill>
              </a:rPr>
              <a:t>Subject: </a:t>
            </a:r>
            <a:r>
              <a:rPr lang="en-US" sz="2000"/>
              <a:t>(What the memo is about, highlighted in some way) </a:t>
            </a:r>
            <a:endParaRPr sz="2000"/>
          </a:p>
          <a:p>
            <a:pPr indent="0" lvl="0" marL="45720" rtl="0" algn="l">
              <a:lnSpc>
                <a:spcPct val="90000"/>
              </a:lnSpc>
              <a:spcBef>
                <a:spcPts val="1400"/>
              </a:spcBef>
              <a:spcAft>
                <a:spcPts val="0"/>
              </a:spcAft>
              <a:buSzPts val="1600"/>
              <a:buNone/>
            </a:pPr>
            <a:r>
              <a:rPr lang="en-US" sz="2000"/>
              <a:t>Since memos are used for communication within the organization, it is enough if the designations of the sender and the recipient are mentioned against To and From in the layout.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Heading- Subject</a:t>
            </a:r>
            <a:endParaRPr/>
          </a:p>
        </p:txBody>
      </p:sp>
      <p:sp>
        <p:nvSpPr>
          <p:cNvPr id="386" name="Google Shape;386;p16"/>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600"/>
              <a:buFont typeface="Noto Sans Symbols"/>
              <a:buChar char="●"/>
            </a:pPr>
            <a:r>
              <a:rPr lang="en-US" sz="2000"/>
              <a:t> Almost every recipient reads the subject line, which gives a clear idea of the topic discussed in the memo. </a:t>
            </a:r>
            <a:endParaRPr sz="2000"/>
          </a:p>
          <a:p>
            <a:pPr indent="-182880" lvl="0" marL="228600" rtl="0" algn="l">
              <a:lnSpc>
                <a:spcPct val="100000"/>
              </a:lnSpc>
              <a:spcBef>
                <a:spcPts val="1400"/>
              </a:spcBef>
              <a:spcAft>
                <a:spcPts val="0"/>
              </a:spcAft>
              <a:buSzPts val="1600"/>
              <a:buFont typeface="Noto Sans Symbols"/>
              <a:buChar char="●"/>
            </a:pPr>
            <a:r>
              <a:rPr lang="en-US" sz="2000"/>
              <a:t> The subject line, usually typed in capitals, communicates to the reader(s), the purpose of the memo. One-word subject lines do not communicate effectively, as in the following flawed subject line. </a:t>
            </a:r>
            <a:endParaRPr sz="2000"/>
          </a:p>
          <a:p>
            <a:pPr indent="0" lvl="0" marL="45720" rtl="0" algn="l">
              <a:lnSpc>
                <a:spcPct val="100000"/>
              </a:lnSpc>
              <a:spcBef>
                <a:spcPts val="1400"/>
              </a:spcBef>
              <a:spcAft>
                <a:spcPts val="0"/>
              </a:spcAft>
              <a:buSzPts val="1600"/>
              <a:buNone/>
            </a:pPr>
            <a:r>
              <a:rPr lang="en-US" sz="2000"/>
              <a:t>            Subject: </a:t>
            </a:r>
            <a:r>
              <a:rPr lang="en-US" sz="2000">
                <a:solidFill>
                  <a:srgbClr val="3399FF"/>
                </a:solidFill>
              </a:rPr>
              <a:t>SUPERVISORS</a:t>
            </a:r>
            <a:endParaRPr sz="2000">
              <a:solidFill>
                <a:srgbClr val="3399FF"/>
              </a:solidFill>
            </a:endParaRPr>
          </a:p>
          <a:p>
            <a:pPr indent="-182880" lvl="0" marL="228600" rtl="0" algn="l">
              <a:lnSpc>
                <a:spcPct val="100000"/>
              </a:lnSpc>
              <a:spcBef>
                <a:spcPts val="1400"/>
              </a:spcBef>
              <a:spcAft>
                <a:spcPts val="0"/>
              </a:spcAft>
              <a:buSzPts val="1600"/>
              <a:buFont typeface="Noto Sans Symbols"/>
              <a:buChar char="●"/>
            </a:pPr>
            <a:r>
              <a:rPr lang="en-US" sz="2000"/>
              <a:t> Such a subject line gives a vague idea about the contents of the memo, and lacks focus. A better subject line for this would be: </a:t>
            </a:r>
            <a:endParaRPr sz="2000"/>
          </a:p>
          <a:p>
            <a:pPr indent="0" lvl="0" marL="45720" rtl="0" algn="l">
              <a:lnSpc>
                <a:spcPct val="100000"/>
              </a:lnSpc>
              <a:spcBef>
                <a:spcPts val="1400"/>
              </a:spcBef>
              <a:spcAft>
                <a:spcPts val="0"/>
              </a:spcAft>
              <a:buSzPts val="1600"/>
              <a:buNone/>
            </a:pPr>
            <a:r>
              <a:rPr lang="en-US" sz="2000"/>
              <a:t>             Subject: </a:t>
            </a:r>
            <a:r>
              <a:rPr lang="en-US" sz="2000">
                <a:solidFill>
                  <a:srgbClr val="3399FF"/>
                </a:solidFill>
              </a:rPr>
              <a:t>SALARY INCREASE FOR SUPERVISORS</a:t>
            </a:r>
            <a:endParaRPr sz="2000">
              <a:solidFill>
                <a:srgbClr val="3399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Opening </a:t>
            </a:r>
            <a:endParaRPr/>
          </a:p>
        </p:txBody>
      </p:sp>
      <p:sp>
        <p:nvSpPr>
          <p:cNvPr id="392" name="Google Shape;392;p17"/>
          <p:cNvSpPr txBox="1"/>
          <p:nvPr>
            <p:ph idx="1" type="body"/>
          </p:nvPr>
        </p:nvSpPr>
        <p:spPr>
          <a:xfrm>
            <a:off x="1288315" y="2209800"/>
            <a:ext cx="10167060" cy="4038600"/>
          </a:xfrm>
          <a:prstGeom prst="rect">
            <a:avLst/>
          </a:prstGeom>
          <a:noFill/>
          <a:ln>
            <a:noFill/>
          </a:ln>
        </p:spPr>
        <p:txBody>
          <a:bodyPr anchorCtr="0" anchor="t" bIns="45700" lIns="91425" spcFirstLastPara="1" rIns="91425" wrap="square" tIns="45700">
            <a:normAutofit lnSpcReduction="20000"/>
          </a:bodyPr>
          <a:lstStyle/>
          <a:p>
            <a:pPr indent="0" lvl="0" marL="45720" rtl="0" algn="l">
              <a:lnSpc>
                <a:spcPct val="100000"/>
              </a:lnSpc>
              <a:spcBef>
                <a:spcPts val="0"/>
              </a:spcBef>
              <a:spcAft>
                <a:spcPts val="0"/>
              </a:spcAft>
              <a:buSzPts val="1439"/>
              <a:buNone/>
            </a:pPr>
            <a:r>
              <a:rPr lang="en-US" sz="1799"/>
              <a:t>The purpose of a memo is usually found in the opening paragraphs and is presented in </a:t>
            </a:r>
            <a:r>
              <a:rPr lang="en-US" sz="1799">
                <a:solidFill>
                  <a:srgbClr val="3399FF"/>
                </a:solidFill>
              </a:rPr>
              <a:t>three parts: </a:t>
            </a:r>
            <a:endParaRPr sz="1799">
              <a:solidFill>
                <a:srgbClr val="3399FF"/>
              </a:solidFill>
            </a:endParaRPr>
          </a:p>
          <a:p>
            <a:pPr indent="0" lvl="0" marL="45720" rtl="0" algn="l">
              <a:lnSpc>
                <a:spcPct val="100000"/>
              </a:lnSpc>
              <a:spcBef>
                <a:spcPts val="1400"/>
              </a:spcBef>
              <a:spcAft>
                <a:spcPts val="0"/>
              </a:spcAft>
              <a:buSzPts val="1439"/>
              <a:buNone/>
            </a:pPr>
            <a:r>
              <a:rPr lang="en-US" sz="1799"/>
              <a:t>1. the context and problem </a:t>
            </a:r>
            <a:endParaRPr/>
          </a:p>
          <a:p>
            <a:pPr indent="0" lvl="0" marL="45720" rtl="0" algn="l">
              <a:lnSpc>
                <a:spcPct val="100000"/>
              </a:lnSpc>
              <a:spcBef>
                <a:spcPts val="1400"/>
              </a:spcBef>
              <a:spcAft>
                <a:spcPts val="0"/>
              </a:spcAft>
              <a:buSzPts val="1439"/>
              <a:buNone/>
            </a:pPr>
            <a:r>
              <a:rPr lang="en-US" sz="1799"/>
              <a:t>2. the specific assignment or task </a:t>
            </a:r>
            <a:endParaRPr/>
          </a:p>
          <a:p>
            <a:pPr indent="0" lvl="0" marL="45720" rtl="0" algn="l">
              <a:lnSpc>
                <a:spcPct val="100000"/>
              </a:lnSpc>
              <a:spcBef>
                <a:spcPts val="1400"/>
              </a:spcBef>
              <a:spcAft>
                <a:spcPts val="0"/>
              </a:spcAft>
              <a:buSzPts val="1439"/>
              <a:buNone/>
            </a:pPr>
            <a:r>
              <a:rPr lang="en-US" sz="1799"/>
              <a:t>3. the purpose of the memo. </a:t>
            </a:r>
            <a:endParaRPr/>
          </a:p>
          <a:p>
            <a:pPr indent="-182880" lvl="0" marL="228600" rtl="0" algn="l">
              <a:lnSpc>
                <a:spcPct val="100000"/>
              </a:lnSpc>
              <a:spcBef>
                <a:spcPts val="1400"/>
              </a:spcBef>
              <a:spcAft>
                <a:spcPts val="0"/>
              </a:spcAft>
              <a:buSzPts val="1439"/>
              <a:buChar char="•"/>
            </a:pPr>
            <a:r>
              <a:rPr lang="en-US" sz="1799"/>
              <a:t>The </a:t>
            </a:r>
            <a:r>
              <a:rPr b="1" lang="en-US" sz="1799">
                <a:solidFill>
                  <a:srgbClr val="3399FF"/>
                </a:solidFill>
              </a:rPr>
              <a:t>context</a:t>
            </a:r>
            <a:r>
              <a:rPr lang="en-US" sz="1799"/>
              <a:t> is the event, circumstance, or background of the problem being resolved or the topic handled in the memo. </a:t>
            </a:r>
            <a:endParaRPr sz="1799"/>
          </a:p>
          <a:p>
            <a:pPr indent="-182880" lvl="0" marL="228600" rtl="0" algn="l">
              <a:lnSpc>
                <a:spcPct val="100000"/>
              </a:lnSpc>
              <a:spcBef>
                <a:spcPts val="1400"/>
              </a:spcBef>
              <a:spcAft>
                <a:spcPts val="0"/>
              </a:spcAft>
              <a:buSzPts val="1439"/>
              <a:buChar char="•"/>
            </a:pPr>
            <a:r>
              <a:rPr lang="en-US" sz="1799"/>
              <a:t>The first paragraph establishes the background. </a:t>
            </a:r>
            <a:endParaRPr sz="1799"/>
          </a:p>
          <a:p>
            <a:pPr indent="-182880" lvl="0" marL="228600" rtl="0" algn="l">
              <a:lnSpc>
                <a:spcPct val="100000"/>
              </a:lnSpc>
              <a:spcBef>
                <a:spcPts val="1400"/>
              </a:spcBef>
              <a:spcAft>
                <a:spcPts val="0"/>
              </a:spcAft>
              <a:buSzPts val="1439"/>
              <a:buChar char="•"/>
            </a:pPr>
            <a:r>
              <a:rPr lang="en-US" sz="1799"/>
              <a:t>State the problem or simply the opening of a sentence, such as, ‘In our effort to reduce the absenteeism in our Division ....’ </a:t>
            </a:r>
            <a:endParaRPr sz="1799"/>
          </a:p>
          <a:p>
            <a:pPr indent="-182880" lvl="0" marL="228600" rtl="0" algn="l">
              <a:lnSpc>
                <a:spcPct val="100000"/>
              </a:lnSpc>
              <a:spcBef>
                <a:spcPts val="1400"/>
              </a:spcBef>
              <a:spcAft>
                <a:spcPts val="0"/>
              </a:spcAft>
              <a:buSzPts val="1439"/>
              <a:buChar char="•"/>
            </a:pPr>
            <a:r>
              <a:rPr lang="en-US" sz="1799"/>
              <a:t>Include only what your reader needs, but be sure it is clear. </a:t>
            </a:r>
            <a:endParaRPr sz="1799"/>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Opening </a:t>
            </a:r>
            <a:endParaRPr/>
          </a:p>
        </p:txBody>
      </p:sp>
      <p:sp>
        <p:nvSpPr>
          <p:cNvPr id="398" name="Google Shape;398;p1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lnSpcReduction="10000"/>
          </a:bodyPr>
          <a:lstStyle/>
          <a:p>
            <a:pPr indent="-182880" lvl="0" marL="228600" rtl="0" algn="l">
              <a:lnSpc>
                <a:spcPct val="110000"/>
              </a:lnSpc>
              <a:spcBef>
                <a:spcPts val="0"/>
              </a:spcBef>
              <a:spcAft>
                <a:spcPts val="0"/>
              </a:spcAft>
              <a:buSzPts val="1600"/>
              <a:buChar char="•"/>
            </a:pPr>
            <a:r>
              <a:rPr lang="en-US" sz="2000"/>
              <a:t>If the </a:t>
            </a:r>
            <a:r>
              <a:rPr lang="en-US" sz="2000">
                <a:solidFill>
                  <a:srgbClr val="3399FF"/>
                </a:solidFill>
              </a:rPr>
              <a:t>action </a:t>
            </a:r>
            <a:r>
              <a:rPr lang="en-US" sz="2000"/>
              <a:t>was requested, the </a:t>
            </a:r>
            <a:r>
              <a:rPr b="1" lang="en-US" sz="2000">
                <a:solidFill>
                  <a:srgbClr val="3399FF"/>
                </a:solidFill>
              </a:rPr>
              <a:t>task</a:t>
            </a:r>
            <a:r>
              <a:rPr lang="en-US" sz="2000"/>
              <a:t> may be indicated by a sentence opening such as, ‘You asked that I look at ....’</a:t>
            </a:r>
            <a:endParaRPr sz="2000"/>
          </a:p>
          <a:p>
            <a:pPr indent="-182880" lvl="0" marL="228600" rtl="0" algn="l">
              <a:lnSpc>
                <a:spcPct val="110000"/>
              </a:lnSpc>
              <a:spcBef>
                <a:spcPts val="1400"/>
              </a:spcBef>
              <a:spcAft>
                <a:spcPts val="0"/>
              </a:spcAft>
              <a:buSzPts val="1600"/>
              <a:buChar char="•"/>
            </a:pPr>
            <a:r>
              <a:rPr lang="en-US" sz="2000"/>
              <a:t>To explain our intentions, we might say, ‘To determine the best method of controlling the percentage of absenteeism, I took recourse to three methods ....’ </a:t>
            </a:r>
            <a:endParaRPr sz="2000"/>
          </a:p>
          <a:p>
            <a:pPr indent="-182880" lvl="0" marL="228600" rtl="0" algn="l">
              <a:lnSpc>
                <a:spcPct val="110000"/>
              </a:lnSpc>
              <a:spcBef>
                <a:spcPts val="1400"/>
              </a:spcBef>
              <a:spcAft>
                <a:spcPts val="0"/>
              </a:spcAft>
              <a:buSzPts val="1600"/>
              <a:buChar char="•"/>
            </a:pPr>
            <a:r>
              <a:rPr lang="en-US" sz="2000"/>
              <a:t>Finally, the </a:t>
            </a:r>
            <a:r>
              <a:rPr b="1" lang="en-US" sz="2000">
                <a:solidFill>
                  <a:srgbClr val="3399FF"/>
                </a:solidFill>
              </a:rPr>
              <a:t>purpose statement</a:t>
            </a:r>
            <a:r>
              <a:rPr b="1" lang="en-US" sz="2000"/>
              <a:t> </a:t>
            </a:r>
            <a:r>
              <a:rPr lang="en-US" sz="2000"/>
              <a:t>of a memo gives the reason for writing it and forecasts what is in the rest of the memo. Make sure that this statement is forthright and explains to the reader exactly what is in store. </a:t>
            </a:r>
            <a:endParaRPr sz="2000"/>
          </a:p>
          <a:p>
            <a:pPr indent="-182880" lvl="0" marL="228600" rtl="0" algn="l">
              <a:lnSpc>
                <a:spcPct val="110000"/>
              </a:lnSpc>
              <a:spcBef>
                <a:spcPts val="1400"/>
              </a:spcBef>
              <a:spcAft>
                <a:spcPts val="0"/>
              </a:spcAft>
              <a:buSzPts val="1600"/>
              <a:buChar char="•"/>
            </a:pPr>
            <a:r>
              <a:rPr lang="en-US" sz="2000"/>
              <a:t>For example, we might say: ‘This memo presents a description of the current situation, some proposed alternatives, and my recommendations.’ </a:t>
            </a:r>
            <a:endParaRPr sz="2000"/>
          </a:p>
          <a:p>
            <a:pPr indent="-81279" lvl="0" marL="228600" rtl="0" algn="l">
              <a:lnSpc>
                <a:spcPct val="110000"/>
              </a:lnSpc>
              <a:spcBef>
                <a:spcPts val="1400"/>
              </a:spcBef>
              <a:spcAft>
                <a:spcPts val="0"/>
              </a:spcAft>
              <a:buSzPts val="16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Opening</a:t>
            </a:r>
            <a:endParaRPr/>
          </a:p>
        </p:txBody>
      </p:sp>
      <p:sp>
        <p:nvSpPr>
          <p:cNvPr id="404" name="Google Shape;404;p19"/>
          <p:cNvSpPr txBox="1"/>
          <p:nvPr>
            <p:ph idx="1" type="body"/>
          </p:nvPr>
        </p:nvSpPr>
        <p:spPr>
          <a:xfrm>
            <a:off x="1143000" y="2057400"/>
            <a:ext cx="9872871" cy="348218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600"/>
              <a:buFont typeface="Noto Sans Symbols"/>
              <a:buChar char="●"/>
            </a:pPr>
            <a:r>
              <a:rPr lang="en-US" sz="2000"/>
              <a:t> For instance, the introductory paragraph of a memo from the Manager of the Training Division of a company to the Vice President of that company may contain the following few lines: </a:t>
            </a:r>
            <a:endParaRPr sz="2000"/>
          </a:p>
          <a:p>
            <a:pPr indent="0" lvl="0" marL="45720" rtl="0" algn="l">
              <a:lnSpc>
                <a:spcPct val="100000"/>
              </a:lnSpc>
              <a:spcBef>
                <a:spcPts val="1400"/>
              </a:spcBef>
              <a:spcAft>
                <a:spcPts val="0"/>
              </a:spcAft>
              <a:buSzPts val="1600"/>
              <a:buNone/>
            </a:pPr>
            <a:r>
              <a:rPr lang="en-US" sz="2000"/>
              <a:t>As directed by you in your memo dated 21 July 2014, I analysed the possibilities of offering a three-week training programme to our supervisors. I am submitting my views on organizing this programme in the lines that follow:</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Discussion </a:t>
            </a:r>
            <a:endParaRPr/>
          </a:p>
        </p:txBody>
      </p:sp>
      <p:sp>
        <p:nvSpPr>
          <p:cNvPr id="410" name="Google Shape;410;p20"/>
          <p:cNvSpPr txBox="1"/>
          <p:nvPr>
            <p:ph idx="1" type="body"/>
          </p:nvPr>
        </p:nvSpPr>
        <p:spPr>
          <a:xfrm>
            <a:off x="1143000" y="2057400"/>
            <a:ext cx="9803100" cy="4038600"/>
          </a:xfrm>
          <a:prstGeom prst="rect">
            <a:avLst/>
          </a:prstGeom>
          <a:noFill/>
          <a:ln>
            <a:noFill/>
          </a:ln>
        </p:spPr>
        <p:txBody>
          <a:bodyPr anchorCtr="0" anchor="t" bIns="45700" lIns="91425" spcFirstLastPara="1" rIns="91425" wrap="square" tIns="45700">
            <a:normAutofit/>
          </a:bodyPr>
          <a:lstStyle/>
          <a:p>
            <a:pPr indent="-182880" lvl="0" marL="228600" rtl="0" algn="just">
              <a:lnSpc>
                <a:spcPct val="100000"/>
              </a:lnSpc>
              <a:spcBef>
                <a:spcPts val="0"/>
              </a:spcBef>
              <a:spcAft>
                <a:spcPts val="0"/>
              </a:spcAft>
              <a:buSzPts val="1600"/>
              <a:buChar char="•"/>
            </a:pPr>
            <a:r>
              <a:rPr lang="en-US" sz="2000"/>
              <a:t>The discussion segment is the part where </a:t>
            </a:r>
            <a:r>
              <a:rPr lang="en-US" sz="2000">
                <a:solidFill>
                  <a:srgbClr val="3399FF"/>
                </a:solidFill>
              </a:rPr>
              <a:t>we develop the arguments </a:t>
            </a:r>
            <a:r>
              <a:rPr lang="en-US" sz="2000"/>
              <a:t>that support our ideas. For example, if a memo is being written to a superior who has asked for an analysis of the feasibility of offering some new services to employees, the details of the analysis can be explained in this section. </a:t>
            </a:r>
            <a:endParaRPr sz="2000"/>
          </a:p>
          <a:p>
            <a:pPr indent="-182880" lvl="0" marL="228600" rtl="0" algn="just">
              <a:lnSpc>
                <a:spcPct val="100000"/>
              </a:lnSpc>
              <a:spcBef>
                <a:spcPts val="1400"/>
              </a:spcBef>
              <a:spcAft>
                <a:spcPts val="0"/>
              </a:spcAft>
              <a:buSzPts val="1600"/>
              <a:buChar char="•"/>
            </a:pPr>
            <a:r>
              <a:rPr lang="en-US" sz="2000"/>
              <a:t>If one has to direct a subordinate to conduct a survey on the effectiveness of the new machines introduced in the division, the specific details regarding the aspects that need to be examined can be mentioned in this segment. Since very few readers read every line of the memos they receive, keep the communication brief.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Introduction</a:t>
            </a:r>
            <a:endParaRPr/>
          </a:p>
        </p:txBody>
      </p:sp>
      <p:sp>
        <p:nvSpPr>
          <p:cNvPr id="309" name="Google Shape;309;p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760"/>
              <a:buChar char="•"/>
            </a:pPr>
            <a:r>
              <a:rPr lang="en-US"/>
              <a:t>There are four important channels through which information flows within the various sections of an organization: </a:t>
            </a:r>
            <a:endParaRPr/>
          </a:p>
          <a:p>
            <a:pPr indent="-457200" lvl="1" marL="731520" rtl="0" algn="l">
              <a:lnSpc>
                <a:spcPct val="100000"/>
              </a:lnSpc>
              <a:spcBef>
                <a:spcPts val="200"/>
              </a:spcBef>
              <a:spcAft>
                <a:spcPts val="0"/>
              </a:spcAft>
              <a:buSzPts val="1600"/>
              <a:buFont typeface="Corbel"/>
              <a:buAutoNum type="arabicPeriod"/>
            </a:pPr>
            <a:r>
              <a:rPr lang="en-US"/>
              <a:t>face-to-face</a:t>
            </a:r>
            <a:endParaRPr/>
          </a:p>
          <a:p>
            <a:pPr indent="-457200" lvl="1" marL="731520" rtl="0" algn="l">
              <a:lnSpc>
                <a:spcPct val="100000"/>
              </a:lnSpc>
              <a:spcBef>
                <a:spcPts val="600"/>
              </a:spcBef>
              <a:spcAft>
                <a:spcPts val="0"/>
              </a:spcAft>
              <a:buSzPts val="1600"/>
              <a:buFont typeface="Corbel"/>
              <a:buAutoNum type="arabicPeriod"/>
            </a:pPr>
            <a:r>
              <a:rPr lang="en-US"/>
              <a:t>over telephone </a:t>
            </a:r>
            <a:endParaRPr/>
          </a:p>
          <a:p>
            <a:pPr indent="-457200" lvl="1" marL="731520" rtl="0" algn="l">
              <a:lnSpc>
                <a:spcPct val="100000"/>
              </a:lnSpc>
              <a:spcBef>
                <a:spcPts val="600"/>
              </a:spcBef>
              <a:spcAft>
                <a:spcPts val="0"/>
              </a:spcAft>
              <a:buSzPts val="1600"/>
              <a:buFont typeface="Corbel"/>
              <a:buAutoNum type="arabicPeriod"/>
            </a:pPr>
            <a:r>
              <a:rPr lang="en-US"/>
              <a:t>through email</a:t>
            </a:r>
            <a:endParaRPr/>
          </a:p>
          <a:p>
            <a:pPr indent="-457200" lvl="1" marL="731520" rtl="0" algn="l">
              <a:lnSpc>
                <a:spcPct val="100000"/>
              </a:lnSpc>
              <a:spcBef>
                <a:spcPts val="600"/>
              </a:spcBef>
              <a:spcAft>
                <a:spcPts val="0"/>
              </a:spcAft>
              <a:buSzPts val="1600"/>
              <a:buFont typeface="Corbel"/>
              <a:buAutoNum type="arabicPeriod"/>
            </a:pPr>
            <a:r>
              <a:rPr lang="en-US"/>
              <a:t>through an inter-office memorandum (in short a memo)</a:t>
            </a:r>
            <a:endParaRPr/>
          </a:p>
          <a:p>
            <a:pPr indent="-182880" lvl="0" marL="228600" rtl="0" algn="l">
              <a:lnSpc>
                <a:spcPct val="100000"/>
              </a:lnSpc>
              <a:spcBef>
                <a:spcPts val="1800"/>
              </a:spcBef>
              <a:spcAft>
                <a:spcPts val="0"/>
              </a:spcAft>
              <a:buSzPts val="1760"/>
              <a:buChar char="•"/>
            </a:pPr>
            <a:r>
              <a:rPr lang="en-US"/>
              <a:t>Memos (or memoranda) are written by everyone from junior executives and engineers to Chief Executive Officers.</a:t>
            </a:r>
            <a:endParaRPr/>
          </a:p>
          <a:p>
            <a:pPr indent="-182880" lvl="0" marL="228600" rtl="0" algn="l">
              <a:lnSpc>
                <a:spcPct val="100000"/>
              </a:lnSpc>
              <a:spcBef>
                <a:spcPts val="1400"/>
              </a:spcBef>
              <a:spcAft>
                <a:spcPts val="0"/>
              </a:spcAft>
              <a:buSzPts val="1760"/>
              <a:buChar char="•"/>
            </a:pPr>
            <a:r>
              <a:rPr lang="en-US"/>
              <a:t>The message itself may be very simple: ‘Buy more paper clips’ or ‘Meet with President at 2:30’ or ‘We are running out of storage space’.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Closing</a:t>
            </a:r>
            <a:endParaRPr/>
          </a:p>
        </p:txBody>
      </p:sp>
      <p:sp>
        <p:nvSpPr>
          <p:cNvPr id="416" name="Google Shape;416;p21"/>
          <p:cNvSpPr txBox="1"/>
          <p:nvPr>
            <p:ph idx="1" type="body"/>
          </p:nvPr>
        </p:nvSpPr>
        <p:spPr>
          <a:xfrm>
            <a:off x="1143000" y="2057400"/>
            <a:ext cx="9654900" cy="4038600"/>
          </a:xfrm>
          <a:prstGeom prst="rect">
            <a:avLst/>
          </a:prstGeom>
          <a:noFill/>
          <a:ln>
            <a:noFill/>
          </a:ln>
        </p:spPr>
        <p:txBody>
          <a:bodyPr anchorCtr="0" anchor="t" bIns="45700" lIns="91425" spcFirstLastPara="1" rIns="91425" wrap="square" tIns="45700">
            <a:normAutofit lnSpcReduction="10000"/>
          </a:bodyPr>
          <a:lstStyle/>
          <a:p>
            <a:pPr indent="-182880" lvl="0" marL="228600" rtl="0" algn="just">
              <a:lnSpc>
                <a:spcPct val="100000"/>
              </a:lnSpc>
              <a:spcBef>
                <a:spcPts val="0"/>
              </a:spcBef>
              <a:spcAft>
                <a:spcPts val="0"/>
              </a:spcAft>
              <a:buSzPts val="1600"/>
              <a:buChar char="•"/>
            </a:pPr>
            <a:r>
              <a:rPr lang="en-US" sz="2000"/>
              <a:t>A memo can </a:t>
            </a:r>
            <a:r>
              <a:rPr lang="en-US" sz="2000">
                <a:solidFill>
                  <a:srgbClr val="3399FF"/>
                </a:solidFill>
              </a:rPr>
              <a:t>end </a:t>
            </a:r>
            <a:r>
              <a:rPr lang="en-US" sz="2000"/>
              <a:t>with some complimentary remarks or directive statements. While a complimentary close motivates the readers and makes them feel happy, a directive close tells them what exactly is to be expected or what they have to do next. </a:t>
            </a:r>
            <a:endParaRPr sz="2000"/>
          </a:p>
          <a:p>
            <a:pPr indent="-182880" lvl="0" marL="228600" rtl="0" algn="just">
              <a:lnSpc>
                <a:spcPct val="100000"/>
              </a:lnSpc>
              <a:spcBef>
                <a:spcPts val="1400"/>
              </a:spcBef>
              <a:spcAft>
                <a:spcPts val="0"/>
              </a:spcAft>
              <a:buSzPts val="1600"/>
              <a:buChar char="•"/>
            </a:pPr>
            <a:r>
              <a:rPr lang="en-US" sz="2000"/>
              <a:t>Example:</a:t>
            </a:r>
            <a:r>
              <a:rPr lang="en-US" sz="2000">
                <a:solidFill>
                  <a:srgbClr val="3399FF"/>
                </a:solidFill>
              </a:rPr>
              <a:t>Complimentary Close</a:t>
            </a:r>
            <a:r>
              <a:rPr lang="en-US" sz="2000"/>
              <a:t> </a:t>
            </a:r>
            <a:endParaRPr sz="2000"/>
          </a:p>
          <a:p>
            <a:pPr indent="-182880" lvl="0" marL="228600" rtl="0" algn="just">
              <a:lnSpc>
                <a:spcPct val="100000"/>
              </a:lnSpc>
              <a:spcBef>
                <a:spcPts val="1400"/>
              </a:spcBef>
              <a:spcAft>
                <a:spcPts val="0"/>
              </a:spcAft>
              <a:buSzPts val="1600"/>
              <a:buChar char="•"/>
            </a:pPr>
            <a:r>
              <a:rPr lang="en-US" sz="2000"/>
              <a:t>If our results continue to improve at this rate, we will attract more students during the coming years. Congratulations!</a:t>
            </a:r>
            <a:endParaRPr sz="2000"/>
          </a:p>
          <a:p>
            <a:pPr indent="-208280" lvl="0" marL="228600" rtl="0" algn="just">
              <a:lnSpc>
                <a:spcPct val="100000"/>
              </a:lnSpc>
              <a:spcBef>
                <a:spcPts val="1400"/>
              </a:spcBef>
              <a:spcAft>
                <a:spcPts val="0"/>
              </a:spcAft>
              <a:buSzPts val="2000"/>
              <a:buChar char="•"/>
            </a:pPr>
            <a:r>
              <a:rPr lang="en-US" sz="2000"/>
              <a:t>Example: </a:t>
            </a:r>
            <a:r>
              <a:rPr lang="en-US" sz="2000">
                <a:solidFill>
                  <a:srgbClr val="4A86E8"/>
                </a:solidFill>
              </a:rPr>
              <a:t>Directive Closing</a:t>
            </a:r>
            <a:endParaRPr sz="2000">
              <a:solidFill>
                <a:srgbClr val="4A86E8"/>
              </a:solidFill>
            </a:endParaRPr>
          </a:p>
          <a:p>
            <a:pPr indent="-208280" lvl="0" marL="228600" rtl="0" algn="just">
              <a:lnSpc>
                <a:spcPct val="100000"/>
              </a:lnSpc>
              <a:spcBef>
                <a:spcPts val="1400"/>
              </a:spcBef>
              <a:spcAft>
                <a:spcPts val="0"/>
              </a:spcAft>
              <a:buSzPts val="2000"/>
              <a:buChar char="•"/>
            </a:pPr>
            <a:r>
              <a:rPr lang="en-US" sz="2000"/>
              <a:t>I would like to resolve the issue only after hearing from you. Hence, kindly inform me before 25 August 2021.</a:t>
            </a:r>
            <a:endParaRPr sz="2000"/>
          </a:p>
          <a:p>
            <a:pPr indent="0" lvl="0" marL="228600" rtl="0" algn="just">
              <a:lnSpc>
                <a:spcPct val="100000"/>
              </a:lnSpc>
              <a:spcBef>
                <a:spcPts val="1400"/>
              </a:spcBef>
              <a:spcAft>
                <a:spcPts val="0"/>
              </a:spcAft>
              <a:buSzPts val="1440"/>
              <a:buNone/>
            </a:pPr>
            <a:r>
              <a:t/>
            </a:r>
            <a:endParaRPr sz="2000">
              <a:solidFill>
                <a:srgbClr val="4A86E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Necessary attachments</a:t>
            </a:r>
            <a:endParaRPr/>
          </a:p>
        </p:txBody>
      </p:sp>
      <p:sp>
        <p:nvSpPr>
          <p:cNvPr id="422" name="Google Shape;422;p22"/>
          <p:cNvSpPr txBox="1"/>
          <p:nvPr>
            <p:ph idx="1" type="body"/>
          </p:nvPr>
        </p:nvSpPr>
        <p:spPr>
          <a:xfrm>
            <a:off x="1143000" y="2057400"/>
            <a:ext cx="9566100" cy="4038600"/>
          </a:xfrm>
          <a:prstGeom prst="rect">
            <a:avLst/>
          </a:prstGeom>
          <a:noFill/>
          <a:ln>
            <a:noFill/>
          </a:ln>
        </p:spPr>
        <p:txBody>
          <a:bodyPr anchorCtr="0" anchor="t" bIns="45700" lIns="91425" spcFirstLastPara="1" rIns="91425" wrap="square" tIns="45700">
            <a:normAutofit/>
          </a:bodyPr>
          <a:lstStyle/>
          <a:p>
            <a:pPr indent="-182880" lvl="0" marL="228600" rtl="0" algn="just">
              <a:lnSpc>
                <a:spcPct val="100000"/>
              </a:lnSpc>
              <a:spcBef>
                <a:spcPts val="0"/>
              </a:spcBef>
              <a:spcAft>
                <a:spcPts val="0"/>
              </a:spcAft>
              <a:buSzPts val="1600"/>
              <a:buChar char="•"/>
            </a:pPr>
            <a:r>
              <a:rPr lang="en-US" sz="2000"/>
              <a:t>Make sure all findings are documented to provide detailed information whenever necessary. This can be achieved by attaching lists, graphs, tables, etc. at the end of the memo. Be sure to refer to the attachments in the memo and add a notation about what is attached </a:t>
            </a:r>
            <a:r>
              <a:rPr lang="en-US" sz="2000">
                <a:solidFill>
                  <a:srgbClr val="3399FF"/>
                </a:solidFill>
              </a:rPr>
              <a:t>below the closing</a:t>
            </a:r>
            <a:r>
              <a:rPr lang="en-US" sz="2000"/>
              <a:t>, like this: </a:t>
            </a:r>
            <a:endParaRPr sz="2000"/>
          </a:p>
          <a:p>
            <a:pPr indent="-182880" lvl="0" marL="228600" rtl="0" algn="just">
              <a:lnSpc>
                <a:spcPct val="100000"/>
              </a:lnSpc>
              <a:spcBef>
                <a:spcPts val="1400"/>
              </a:spcBef>
              <a:spcAft>
                <a:spcPts val="0"/>
              </a:spcAft>
              <a:buSzPts val="1600"/>
              <a:buChar char="•"/>
            </a:pPr>
            <a:r>
              <a:rPr lang="en-US" sz="2000"/>
              <a:t>Attached: Director’s approval letter </a:t>
            </a:r>
            <a:endParaRPr sz="2000"/>
          </a:p>
          <a:p>
            <a:pPr indent="-182880" lvl="0" marL="228600" rtl="0" algn="just">
              <a:lnSpc>
                <a:spcPct val="100000"/>
              </a:lnSpc>
              <a:spcBef>
                <a:spcPts val="1400"/>
              </a:spcBef>
              <a:spcAft>
                <a:spcPts val="0"/>
              </a:spcAft>
              <a:buSzPts val="1600"/>
              <a:buChar char="•"/>
            </a:pPr>
            <a:r>
              <a:rPr lang="en-US" sz="2000"/>
              <a:t>Attached: Several Complaints about Product, January–June 2014 </a:t>
            </a:r>
            <a:endParaRPr sz="2000"/>
          </a:p>
          <a:p>
            <a:pPr indent="-182880" lvl="0" marL="228600" rtl="0" algn="just">
              <a:lnSpc>
                <a:spcPct val="100000"/>
              </a:lnSpc>
              <a:spcBef>
                <a:spcPts val="1400"/>
              </a:spcBef>
              <a:spcAft>
                <a:spcPts val="0"/>
              </a:spcAft>
              <a:buSzPts val="1600"/>
              <a:buChar char="•"/>
            </a:pPr>
            <a:r>
              <a:rPr lang="en-US" sz="2000"/>
              <a:t>Attached: List of absentees on 17 July 2014</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Distribution</a:t>
            </a:r>
            <a:endParaRPr/>
          </a:p>
        </p:txBody>
      </p:sp>
      <p:sp>
        <p:nvSpPr>
          <p:cNvPr id="428" name="Google Shape;428;p23"/>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600"/>
              <a:buChar char="•"/>
            </a:pPr>
            <a:r>
              <a:rPr lang="en-US" sz="2000"/>
              <a:t>This </a:t>
            </a:r>
            <a:r>
              <a:rPr lang="en-US" sz="2000">
                <a:solidFill>
                  <a:srgbClr val="3399FF"/>
                </a:solidFill>
              </a:rPr>
              <a:t>last segment</a:t>
            </a:r>
            <a:r>
              <a:rPr lang="en-US" sz="2000"/>
              <a:t> is used to mention the designations of those people to whom a copy of the memo has been sent. </a:t>
            </a:r>
            <a:endParaRPr sz="2000"/>
          </a:p>
          <a:p>
            <a:pPr indent="-182880" lvl="0" marL="228600" rtl="0" algn="l">
              <a:lnSpc>
                <a:spcPct val="100000"/>
              </a:lnSpc>
              <a:spcBef>
                <a:spcPts val="1400"/>
              </a:spcBef>
              <a:spcAft>
                <a:spcPts val="0"/>
              </a:spcAft>
              <a:buSzPts val="1600"/>
              <a:buChar char="•"/>
            </a:pPr>
            <a:r>
              <a:rPr lang="en-US" sz="2000"/>
              <a:t>This segment is not mandatory in a memo. The short form of </a:t>
            </a:r>
            <a:r>
              <a:rPr lang="en-US" sz="2000">
                <a:solidFill>
                  <a:srgbClr val="3399FF"/>
                </a:solidFill>
              </a:rPr>
              <a:t>complimentary</a:t>
            </a:r>
            <a:r>
              <a:rPr lang="en-US" sz="2000"/>
              <a:t> </a:t>
            </a:r>
            <a:r>
              <a:rPr lang="en-US" sz="2000">
                <a:solidFill>
                  <a:srgbClr val="3399FF"/>
                </a:solidFill>
              </a:rPr>
              <a:t>copy</a:t>
            </a:r>
            <a:r>
              <a:rPr lang="en-US" sz="2000"/>
              <a:t>, that is, Cc, can also be used instead of the word distribution: </a:t>
            </a:r>
            <a:endParaRPr sz="2000"/>
          </a:p>
          <a:p>
            <a:pPr indent="0" lvl="0" marL="45720" rtl="0" algn="l">
              <a:lnSpc>
                <a:spcPct val="100000"/>
              </a:lnSpc>
              <a:spcBef>
                <a:spcPts val="1400"/>
              </a:spcBef>
              <a:spcAft>
                <a:spcPts val="0"/>
              </a:spcAft>
              <a:buSzPts val="1600"/>
              <a:buNone/>
            </a:pPr>
            <a:r>
              <a:rPr lang="en-US" sz="2000"/>
              <a:t>             </a:t>
            </a:r>
            <a:r>
              <a:rPr lang="en-US" sz="2000">
                <a:solidFill>
                  <a:srgbClr val="3399FF"/>
                </a:solidFill>
              </a:rPr>
              <a:t>Distribution: </a:t>
            </a:r>
            <a:endParaRPr sz="2000">
              <a:solidFill>
                <a:srgbClr val="3399FF"/>
              </a:solidFill>
            </a:endParaRPr>
          </a:p>
          <a:p>
            <a:pPr indent="0" lvl="0" marL="45720" rtl="0" algn="l">
              <a:lnSpc>
                <a:spcPct val="100000"/>
              </a:lnSpc>
              <a:spcBef>
                <a:spcPts val="1400"/>
              </a:spcBef>
              <a:spcAft>
                <a:spcPts val="0"/>
              </a:spcAft>
              <a:buSzPts val="1600"/>
              <a:buNone/>
            </a:pPr>
            <a:r>
              <a:rPr lang="en-US" sz="2000"/>
              <a:t>             Assistant Manager, Operations </a:t>
            </a:r>
            <a:endParaRPr sz="2000"/>
          </a:p>
          <a:p>
            <a:pPr indent="0" lvl="0" marL="45720" rtl="0" algn="l">
              <a:lnSpc>
                <a:spcPct val="100000"/>
              </a:lnSpc>
              <a:spcBef>
                <a:spcPts val="1400"/>
              </a:spcBef>
              <a:spcAft>
                <a:spcPts val="0"/>
              </a:spcAft>
              <a:buSzPts val="1600"/>
              <a:buNone/>
            </a:pPr>
            <a:r>
              <a:rPr lang="en-US" sz="2000"/>
              <a:t>             Supervisor, Manufacturing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24"/>
          <p:cNvPicPr preferRelativeResize="0"/>
          <p:nvPr/>
        </p:nvPicPr>
        <p:blipFill rotWithShape="1">
          <a:blip r:embed="rId3">
            <a:alphaModFix/>
          </a:blip>
          <a:srcRect b="0" l="0" r="0" t="0"/>
          <a:stretch/>
        </p:blipFill>
        <p:spPr>
          <a:xfrm>
            <a:off x="2456539" y="614278"/>
            <a:ext cx="5260011" cy="57959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g135a1e88776_0_0"/>
          <p:cNvPicPr preferRelativeResize="0"/>
          <p:nvPr/>
        </p:nvPicPr>
        <p:blipFill rotWithShape="1">
          <a:blip r:embed="rId3">
            <a:alphaModFix/>
          </a:blip>
          <a:srcRect b="0" l="0" r="0" t="0"/>
          <a:stretch/>
        </p:blipFill>
        <p:spPr>
          <a:xfrm>
            <a:off x="2716225" y="385275"/>
            <a:ext cx="5798475" cy="6029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25"/>
          <p:cNvPicPr preferRelativeResize="0"/>
          <p:nvPr/>
        </p:nvPicPr>
        <p:blipFill rotWithShape="1">
          <a:blip r:embed="rId3">
            <a:alphaModFix/>
          </a:blip>
          <a:srcRect b="0" l="0" r="0" t="0"/>
          <a:stretch/>
        </p:blipFill>
        <p:spPr>
          <a:xfrm>
            <a:off x="632113" y="3385871"/>
            <a:ext cx="10689045" cy="3260468"/>
          </a:xfrm>
          <a:prstGeom prst="rect">
            <a:avLst/>
          </a:prstGeom>
          <a:noFill/>
          <a:ln>
            <a:noFill/>
          </a:ln>
        </p:spPr>
      </p:pic>
      <p:pic>
        <p:nvPicPr>
          <p:cNvPr id="445" name="Google Shape;445;p25"/>
          <p:cNvPicPr preferRelativeResize="0"/>
          <p:nvPr/>
        </p:nvPicPr>
        <p:blipFill rotWithShape="1">
          <a:blip r:embed="rId4">
            <a:alphaModFix/>
          </a:blip>
          <a:srcRect b="0" l="0" r="0" t="0"/>
          <a:stretch/>
        </p:blipFill>
        <p:spPr>
          <a:xfrm>
            <a:off x="597477" y="341044"/>
            <a:ext cx="11100954" cy="31917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26"/>
          <p:cNvPicPr preferRelativeResize="0"/>
          <p:nvPr/>
        </p:nvPicPr>
        <p:blipFill rotWithShape="1">
          <a:blip r:embed="rId3">
            <a:alphaModFix/>
          </a:blip>
          <a:srcRect b="0" l="0" r="0" t="0"/>
          <a:stretch/>
        </p:blipFill>
        <p:spPr>
          <a:xfrm>
            <a:off x="724121" y="342717"/>
            <a:ext cx="5105982" cy="6118506"/>
          </a:xfrm>
          <a:prstGeom prst="rect">
            <a:avLst/>
          </a:prstGeom>
          <a:noFill/>
          <a:ln>
            <a:noFill/>
          </a:ln>
        </p:spPr>
      </p:pic>
      <p:pic>
        <p:nvPicPr>
          <p:cNvPr id="451" name="Google Shape;451;p26"/>
          <p:cNvPicPr preferRelativeResize="0"/>
          <p:nvPr/>
        </p:nvPicPr>
        <p:blipFill rotWithShape="1">
          <a:blip r:embed="rId4">
            <a:alphaModFix/>
          </a:blip>
          <a:srcRect b="0" l="0" r="0" t="0"/>
          <a:stretch/>
        </p:blipFill>
        <p:spPr>
          <a:xfrm>
            <a:off x="6394406" y="279443"/>
            <a:ext cx="5331809" cy="61885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gdfb4152ced_0_6"/>
          <p:cNvPicPr preferRelativeResize="0"/>
          <p:nvPr/>
        </p:nvPicPr>
        <p:blipFill rotWithShape="1">
          <a:blip r:embed="rId3">
            <a:alphaModFix/>
          </a:blip>
          <a:srcRect b="0" l="0" r="0" t="0"/>
          <a:stretch/>
        </p:blipFill>
        <p:spPr>
          <a:xfrm>
            <a:off x="3327650" y="439550"/>
            <a:ext cx="5187025" cy="6063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What is memo?</a:t>
            </a:r>
            <a:endParaRPr/>
          </a:p>
        </p:txBody>
      </p:sp>
      <p:sp>
        <p:nvSpPr>
          <p:cNvPr id="315" name="Google Shape;315;p3"/>
          <p:cNvSpPr txBox="1"/>
          <p:nvPr>
            <p:ph idx="1" type="body"/>
          </p:nvPr>
        </p:nvSpPr>
        <p:spPr>
          <a:xfrm>
            <a:off x="1143000" y="2057399"/>
            <a:ext cx="9872871" cy="4098991"/>
          </a:xfrm>
          <a:prstGeom prst="rect">
            <a:avLst/>
          </a:prstGeom>
          <a:noFill/>
          <a:ln>
            <a:noFill/>
          </a:ln>
        </p:spPr>
        <p:txBody>
          <a:bodyPr anchorCtr="0" anchor="t" bIns="45700" lIns="91425" spcFirstLastPara="1" rIns="91425" wrap="square" tIns="45700">
            <a:normAutofit/>
          </a:bodyPr>
          <a:lstStyle/>
          <a:p>
            <a:pPr indent="-182880" lvl="0" marL="228600" rtl="0" algn="l">
              <a:lnSpc>
                <a:spcPct val="100000"/>
              </a:lnSpc>
              <a:spcBef>
                <a:spcPts val="0"/>
              </a:spcBef>
              <a:spcAft>
                <a:spcPts val="0"/>
              </a:spcAft>
              <a:buSzPts val="1760"/>
              <a:buChar char="•"/>
            </a:pPr>
            <a:r>
              <a:rPr lang="en-US"/>
              <a:t>A business memo is a formal written message, written in a conversational form for someone within the organisation to meet a specific need.</a:t>
            </a:r>
            <a:endParaRPr/>
          </a:p>
          <a:p>
            <a:pPr indent="-182880" lvl="0" marL="228600" rtl="0" algn="l">
              <a:lnSpc>
                <a:spcPct val="100000"/>
              </a:lnSpc>
              <a:spcBef>
                <a:spcPts val="1400"/>
              </a:spcBef>
              <a:spcAft>
                <a:spcPts val="0"/>
              </a:spcAft>
              <a:buSzPts val="1760"/>
              <a:buChar char="•"/>
            </a:pPr>
            <a:r>
              <a:rPr lang="en-US"/>
              <a:t>It is a form of dialogue, where the writer wants to say something and expects a response to the message.</a:t>
            </a:r>
            <a:endParaRPr/>
          </a:p>
          <a:p>
            <a:pPr indent="-182880" lvl="0" marL="228600" rtl="0" algn="l">
              <a:lnSpc>
                <a:spcPct val="100000"/>
              </a:lnSpc>
              <a:spcBef>
                <a:spcPts val="1400"/>
              </a:spcBef>
              <a:spcAft>
                <a:spcPts val="0"/>
              </a:spcAft>
              <a:buSzPts val="1760"/>
              <a:buChar char="•"/>
            </a:pPr>
            <a:r>
              <a:rPr lang="en-US"/>
              <a:t>It is an important means of internal communication used to send information inside an organisation.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Letters Versus Memos</a:t>
            </a:r>
            <a:endParaRPr/>
          </a:p>
        </p:txBody>
      </p:sp>
      <p:sp>
        <p:nvSpPr>
          <p:cNvPr id="321" name="Google Shape;321;p4"/>
          <p:cNvSpPr txBox="1"/>
          <p:nvPr>
            <p:ph idx="1" type="body"/>
          </p:nvPr>
        </p:nvSpPr>
        <p:spPr>
          <a:xfrm>
            <a:off x="1262063" y="2007791"/>
            <a:ext cx="9872871" cy="4038600"/>
          </a:xfrm>
          <a:prstGeom prst="rect">
            <a:avLst/>
          </a:prstGeom>
          <a:noFill/>
          <a:ln>
            <a:noFill/>
          </a:ln>
        </p:spPr>
        <p:txBody>
          <a:bodyPr anchorCtr="0" anchor="t" bIns="45700" lIns="91425" spcFirstLastPara="1" rIns="91425" wrap="square" tIns="45700">
            <a:normAutofit/>
          </a:bodyPr>
          <a:lstStyle/>
          <a:p>
            <a:pPr indent="-457200" lvl="0" marL="502919" rtl="0" algn="l">
              <a:lnSpc>
                <a:spcPct val="100000"/>
              </a:lnSpc>
              <a:spcBef>
                <a:spcPts val="0"/>
              </a:spcBef>
              <a:spcAft>
                <a:spcPts val="0"/>
              </a:spcAft>
              <a:buSzPts val="1760"/>
              <a:buFont typeface="Corbel"/>
              <a:buAutoNum type="arabicPeriod"/>
            </a:pPr>
            <a:r>
              <a:rPr lang="en-US"/>
              <a:t>Unlike letters, which are used as a means to reach out to people outside an organisation, memos are used to send information inside an organisation.</a:t>
            </a:r>
            <a:br>
              <a:rPr lang="en-US"/>
            </a:br>
            <a:r>
              <a:rPr lang="en-US"/>
              <a:t>A memo is written in a specific format, which is different from the letter format.</a:t>
            </a:r>
            <a:endParaRPr/>
          </a:p>
          <a:p>
            <a:pPr indent="-457200" lvl="0" marL="502919" rtl="0" algn="l">
              <a:lnSpc>
                <a:spcPct val="100000"/>
              </a:lnSpc>
              <a:spcBef>
                <a:spcPts val="1400"/>
              </a:spcBef>
              <a:spcAft>
                <a:spcPts val="0"/>
              </a:spcAft>
              <a:buSzPts val="1760"/>
              <a:buFont typeface="Corbel"/>
              <a:buAutoNum type="arabicPeriod"/>
            </a:pPr>
            <a:r>
              <a:rPr lang="en-US"/>
              <a:t>Memos are less formal than letters. </a:t>
            </a:r>
            <a:endParaRPr/>
          </a:p>
          <a:p>
            <a:pPr indent="-457200" lvl="0" marL="502919" rtl="0" algn="l">
              <a:lnSpc>
                <a:spcPct val="100000"/>
              </a:lnSpc>
              <a:spcBef>
                <a:spcPts val="1400"/>
              </a:spcBef>
              <a:spcAft>
                <a:spcPts val="0"/>
              </a:spcAft>
              <a:buSzPts val="1760"/>
              <a:buFont typeface="Corbel"/>
              <a:buAutoNum type="arabicPeriod"/>
            </a:pPr>
            <a:r>
              <a:rPr lang="en-US"/>
              <a:t>Memos are less structured than letters. </a:t>
            </a:r>
            <a:endParaRPr/>
          </a:p>
          <a:p>
            <a:pPr indent="-457200" lvl="0" marL="502919" rtl="0" algn="l">
              <a:lnSpc>
                <a:spcPct val="100000"/>
              </a:lnSpc>
              <a:spcBef>
                <a:spcPts val="1400"/>
              </a:spcBef>
              <a:spcAft>
                <a:spcPts val="0"/>
              </a:spcAft>
              <a:buSzPts val="1760"/>
              <a:buFont typeface="Corbel"/>
              <a:buAutoNum type="arabicPeriod"/>
            </a:pPr>
            <a:r>
              <a:rPr lang="en-US"/>
              <a:t>The tone of memo is more conversational than that of a letter. </a:t>
            </a:r>
            <a:endParaRPr/>
          </a:p>
          <a:p>
            <a:pPr indent="-457200" lvl="0" marL="502919" rtl="0" algn="l">
              <a:lnSpc>
                <a:spcPct val="100000"/>
              </a:lnSpc>
              <a:spcBef>
                <a:spcPts val="1400"/>
              </a:spcBef>
              <a:spcAft>
                <a:spcPts val="0"/>
              </a:spcAft>
              <a:buSzPts val="1760"/>
              <a:buFont typeface="Corbel"/>
              <a:buAutoNum type="arabicPeriod"/>
            </a:pPr>
            <a:r>
              <a:rPr lang="en-US"/>
              <a:t>Memos contain less background explanation and information than letters.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Uses of Memos</a:t>
            </a:r>
            <a:endParaRPr/>
          </a:p>
        </p:txBody>
      </p:sp>
      <p:sp>
        <p:nvSpPr>
          <p:cNvPr id="327" name="Google Shape;327;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0" lvl="0" marL="45720" rtl="0" algn="l">
              <a:lnSpc>
                <a:spcPct val="100000"/>
              </a:lnSpc>
              <a:spcBef>
                <a:spcPts val="0"/>
              </a:spcBef>
              <a:spcAft>
                <a:spcPts val="0"/>
              </a:spcAft>
              <a:buSzPts val="1760"/>
              <a:buNone/>
            </a:pPr>
            <a:r>
              <a:rPr lang="en-US">
                <a:solidFill>
                  <a:srgbClr val="3399FF"/>
                </a:solidFill>
              </a:rPr>
              <a:t>1. </a:t>
            </a:r>
            <a:r>
              <a:rPr lang="en-US" u="none">
                <a:solidFill>
                  <a:srgbClr val="3399FF"/>
                </a:solidFill>
              </a:rPr>
              <a:t>To request for action or information</a:t>
            </a:r>
            <a:r>
              <a:rPr lang="en-US" u="none"/>
              <a:t>. </a:t>
            </a:r>
            <a:r>
              <a:rPr lang="en-US"/>
              <a:t>This allows one to have a written record of the request. As compared with an oral request, this type of written request is more difficult for the audience to forget or ignore. </a:t>
            </a:r>
            <a:endParaRPr/>
          </a:p>
          <a:p>
            <a:pPr indent="0" lvl="0" marL="45720" rtl="0" algn="l">
              <a:lnSpc>
                <a:spcPct val="100000"/>
              </a:lnSpc>
              <a:spcBef>
                <a:spcPts val="1400"/>
              </a:spcBef>
              <a:spcAft>
                <a:spcPts val="0"/>
              </a:spcAft>
              <a:buSzPts val="1760"/>
              <a:buNone/>
            </a:pPr>
            <a:r>
              <a:rPr lang="en-US">
                <a:solidFill>
                  <a:srgbClr val="3399FF"/>
                </a:solidFill>
              </a:rPr>
              <a:t>2. </a:t>
            </a:r>
            <a:r>
              <a:rPr lang="en-US" u="none">
                <a:solidFill>
                  <a:srgbClr val="3399FF"/>
                </a:solidFill>
              </a:rPr>
              <a:t>To explain to the reader something that is not understood</a:t>
            </a:r>
            <a:r>
              <a:rPr lang="en-US" u="none"/>
              <a:t>. </a:t>
            </a:r>
            <a:r>
              <a:rPr lang="en-US"/>
              <a:t>The purpose in this case is to clarify something to the reader. </a:t>
            </a:r>
            <a:endParaRPr/>
          </a:p>
          <a:p>
            <a:pPr indent="0" lvl="0" marL="45720" rtl="0" algn="l">
              <a:lnSpc>
                <a:spcPct val="100000"/>
              </a:lnSpc>
              <a:spcBef>
                <a:spcPts val="1400"/>
              </a:spcBef>
              <a:spcAft>
                <a:spcPts val="0"/>
              </a:spcAft>
              <a:buSzPts val="1760"/>
              <a:buNone/>
            </a:pPr>
            <a:r>
              <a:rPr lang="en-US">
                <a:solidFill>
                  <a:srgbClr val="3399FF"/>
                </a:solidFill>
              </a:rPr>
              <a:t>3. </a:t>
            </a:r>
            <a:r>
              <a:rPr lang="en-US" u="none">
                <a:solidFill>
                  <a:srgbClr val="3399FF"/>
                </a:solidFill>
              </a:rPr>
              <a:t>To announce or to give formal notice to readers</a:t>
            </a:r>
            <a:r>
              <a:rPr lang="en-US"/>
              <a:t>, publicly informing them about new procedures, new products, or anything that needs to be publicly known.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Uses of Memo</a:t>
            </a:r>
            <a:endParaRPr/>
          </a:p>
        </p:txBody>
      </p:sp>
      <p:sp>
        <p:nvSpPr>
          <p:cNvPr id="333" name="Google Shape;333;p6"/>
          <p:cNvSpPr txBox="1"/>
          <p:nvPr>
            <p:ph idx="1" type="body"/>
          </p:nvPr>
        </p:nvSpPr>
        <p:spPr>
          <a:xfrm>
            <a:off x="1143000" y="1965950"/>
            <a:ext cx="9873000" cy="4130100"/>
          </a:xfrm>
          <a:prstGeom prst="rect">
            <a:avLst/>
          </a:prstGeom>
          <a:noFill/>
          <a:ln>
            <a:noFill/>
          </a:ln>
        </p:spPr>
        <p:txBody>
          <a:bodyPr anchorCtr="0" anchor="t" bIns="45700" lIns="91425" spcFirstLastPara="1" rIns="91425" wrap="square" tIns="45700">
            <a:normAutofit/>
          </a:bodyPr>
          <a:lstStyle/>
          <a:p>
            <a:pPr indent="0" lvl="0" marL="45720" rtl="0" algn="l">
              <a:lnSpc>
                <a:spcPct val="100000"/>
              </a:lnSpc>
              <a:spcBef>
                <a:spcPts val="0"/>
              </a:spcBef>
              <a:spcAft>
                <a:spcPts val="0"/>
              </a:spcAft>
              <a:buSzPts val="1760"/>
              <a:buNone/>
            </a:pPr>
            <a:r>
              <a:rPr lang="en-US" u="none">
                <a:solidFill>
                  <a:srgbClr val="3399FF"/>
                </a:solidFill>
              </a:rPr>
              <a:t>4. To confirm the details of a meeting, conversation, or telephone call</a:t>
            </a:r>
            <a:r>
              <a:rPr lang="en-US"/>
              <a:t>. This would enable one to have a written record of decisions or agreements that were made. </a:t>
            </a:r>
            <a:endParaRPr/>
          </a:p>
          <a:p>
            <a:pPr indent="0" lvl="0" marL="45720" rtl="0" algn="l">
              <a:lnSpc>
                <a:spcPct val="100000"/>
              </a:lnSpc>
              <a:spcBef>
                <a:spcPts val="1400"/>
              </a:spcBef>
              <a:spcAft>
                <a:spcPts val="0"/>
              </a:spcAft>
              <a:buSzPts val="1760"/>
              <a:buNone/>
            </a:pPr>
            <a:r>
              <a:rPr lang="en-US" u="none">
                <a:solidFill>
                  <a:srgbClr val="3399FF"/>
                </a:solidFill>
              </a:rPr>
              <a:t>5. To suggest solutions to business problems</a:t>
            </a:r>
            <a:r>
              <a:rPr lang="en-US"/>
              <a:t>, to offer one’s services or those of the department, or to bring up new ideas or methods of doing things. </a:t>
            </a:r>
            <a:endParaRPr/>
          </a:p>
          <a:p>
            <a:pPr indent="0" lvl="0" marL="45720" rtl="0" algn="l">
              <a:lnSpc>
                <a:spcPct val="100000"/>
              </a:lnSpc>
              <a:spcBef>
                <a:spcPts val="1400"/>
              </a:spcBef>
              <a:spcAft>
                <a:spcPts val="0"/>
              </a:spcAft>
              <a:buSzPts val="1760"/>
              <a:buNone/>
            </a:pPr>
            <a:r>
              <a:rPr lang="en-US" u="none">
                <a:solidFill>
                  <a:srgbClr val="3399FF"/>
                </a:solidFill>
              </a:rPr>
              <a:t>6. To report the details of a project at regular intervals</a:t>
            </a:r>
            <a:r>
              <a:rPr lang="en-US"/>
              <a:t> as a way of helping the organization keep track of progress and problems.</a:t>
            </a:r>
            <a:endParaRPr/>
          </a:p>
          <a:p>
            <a:pPr indent="0" lvl="0" marL="45720" rtl="0" algn="l">
              <a:lnSpc>
                <a:spcPct val="100000"/>
              </a:lnSpc>
              <a:spcBef>
                <a:spcPts val="1400"/>
              </a:spcBef>
              <a:spcAft>
                <a:spcPts val="0"/>
              </a:spcAft>
              <a:buSzPts val="1760"/>
              <a:buNone/>
            </a:pPr>
            <a:r>
              <a:rPr lang="en-US">
                <a:solidFill>
                  <a:srgbClr val="4A86E8"/>
                </a:solidFill>
              </a:rPr>
              <a:t>7. To appreciate</a:t>
            </a:r>
            <a:r>
              <a:rPr lang="en-US"/>
              <a:t> the achievements of the employees.</a:t>
            </a:r>
            <a:endParaRPr/>
          </a:p>
          <a:p>
            <a:pPr indent="0" lvl="0" marL="45720" rtl="0" algn="l">
              <a:lnSpc>
                <a:spcPct val="100000"/>
              </a:lnSpc>
              <a:spcBef>
                <a:spcPts val="1400"/>
              </a:spcBef>
              <a:spcAft>
                <a:spcPts val="0"/>
              </a:spcAft>
              <a:buSzPts val="1760"/>
              <a:buNone/>
            </a:pPr>
            <a:r>
              <a:rPr lang="en-US">
                <a:solidFill>
                  <a:srgbClr val="4A86E8"/>
                </a:solidFill>
              </a:rPr>
              <a:t>8. To warn </a:t>
            </a:r>
            <a:r>
              <a:rPr lang="en-US"/>
              <a:t>the employees.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Classification</a:t>
            </a:r>
            <a:endParaRPr/>
          </a:p>
        </p:txBody>
      </p:sp>
      <p:sp>
        <p:nvSpPr>
          <p:cNvPr id="339" name="Google Shape;339;p7"/>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342900" lvl="0" marL="388620" rtl="0" algn="l">
              <a:lnSpc>
                <a:spcPct val="100000"/>
              </a:lnSpc>
              <a:spcBef>
                <a:spcPts val="0"/>
              </a:spcBef>
              <a:spcAft>
                <a:spcPts val="0"/>
              </a:spcAft>
              <a:buSzPts val="1760"/>
              <a:buFont typeface="Noto Sans Symbols"/>
              <a:buChar char="◆"/>
            </a:pPr>
            <a:r>
              <a:rPr lang="en-US"/>
              <a:t>To write effective memos, one has to keep in mind the purpose of writing the memo and the readers’ interest. </a:t>
            </a:r>
            <a:endParaRPr/>
          </a:p>
          <a:p>
            <a:pPr indent="-182880" lvl="0" marL="228600" rtl="0" algn="l">
              <a:lnSpc>
                <a:spcPct val="100000"/>
              </a:lnSpc>
              <a:spcBef>
                <a:spcPts val="1400"/>
              </a:spcBef>
              <a:spcAft>
                <a:spcPts val="0"/>
              </a:spcAft>
              <a:buSzPts val="1760"/>
              <a:buFont typeface="Noto Sans Symbols"/>
              <a:buChar char="◆"/>
            </a:pPr>
            <a:r>
              <a:rPr lang="en-US"/>
              <a:t> Depending on their purpose, memos can be classified into three major categories: </a:t>
            </a:r>
            <a:endParaRPr/>
          </a:p>
          <a:p>
            <a:pPr indent="0" lvl="0" marL="45720" rtl="0" algn="l">
              <a:lnSpc>
                <a:spcPct val="100000"/>
              </a:lnSpc>
              <a:spcBef>
                <a:spcPts val="1400"/>
              </a:spcBef>
              <a:spcAft>
                <a:spcPts val="0"/>
              </a:spcAft>
              <a:buSzPts val="1760"/>
              <a:buNone/>
            </a:pPr>
            <a:r>
              <a:rPr lang="en-US">
                <a:solidFill>
                  <a:srgbClr val="BF0000"/>
                </a:solidFill>
              </a:rPr>
              <a:t>1. Documentary  </a:t>
            </a:r>
            <a:endParaRPr>
              <a:solidFill>
                <a:srgbClr val="BF0000"/>
              </a:solidFill>
            </a:endParaRPr>
          </a:p>
          <a:p>
            <a:pPr indent="0" lvl="0" marL="45720" rtl="0" algn="l">
              <a:lnSpc>
                <a:spcPct val="100000"/>
              </a:lnSpc>
              <a:spcBef>
                <a:spcPts val="1400"/>
              </a:spcBef>
              <a:spcAft>
                <a:spcPts val="0"/>
              </a:spcAft>
              <a:buSzPts val="1760"/>
              <a:buNone/>
            </a:pPr>
            <a:r>
              <a:rPr lang="en-US">
                <a:solidFill>
                  <a:srgbClr val="BF0000"/>
                </a:solidFill>
              </a:rPr>
              <a:t>2. Congratulatory </a:t>
            </a:r>
            <a:endParaRPr>
              <a:solidFill>
                <a:srgbClr val="BF0000"/>
              </a:solidFill>
            </a:endParaRPr>
          </a:p>
          <a:p>
            <a:pPr indent="0" lvl="0" marL="45720" rtl="0" algn="l">
              <a:lnSpc>
                <a:spcPct val="100000"/>
              </a:lnSpc>
              <a:spcBef>
                <a:spcPts val="1400"/>
              </a:spcBef>
              <a:spcAft>
                <a:spcPts val="0"/>
              </a:spcAft>
              <a:buSzPts val="1760"/>
              <a:buNone/>
            </a:pPr>
            <a:r>
              <a:rPr lang="en-US">
                <a:solidFill>
                  <a:srgbClr val="BF0000"/>
                </a:solidFill>
              </a:rPr>
              <a:t>3. Disciplinary</a:t>
            </a:r>
            <a:endParaRPr>
              <a:solidFill>
                <a:srgbClr val="B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1. Documentary memos</a:t>
            </a:r>
            <a:endParaRPr/>
          </a:p>
        </p:txBody>
      </p:sp>
      <p:sp>
        <p:nvSpPr>
          <p:cNvPr id="345" name="Google Shape;345;p8"/>
          <p:cNvSpPr txBox="1"/>
          <p:nvPr>
            <p:ph idx="1" type="body"/>
          </p:nvPr>
        </p:nvSpPr>
        <p:spPr>
          <a:xfrm>
            <a:off x="1143000" y="2057400"/>
            <a:ext cx="10219242" cy="4399241"/>
          </a:xfrm>
          <a:prstGeom prst="rect">
            <a:avLst/>
          </a:prstGeom>
          <a:noFill/>
          <a:ln>
            <a:noFill/>
          </a:ln>
        </p:spPr>
        <p:txBody>
          <a:bodyPr anchorCtr="0" anchor="t" bIns="45700" lIns="91425" spcFirstLastPara="1" rIns="91425" wrap="square" tIns="45700">
            <a:normAutofit lnSpcReduction="10000"/>
          </a:bodyPr>
          <a:lstStyle/>
          <a:p>
            <a:pPr indent="-182880" lvl="0" marL="228600" rtl="0" algn="l">
              <a:lnSpc>
                <a:spcPct val="100000"/>
              </a:lnSpc>
              <a:spcBef>
                <a:spcPts val="0"/>
              </a:spcBef>
              <a:spcAft>
                <a:spcPts val="0"/>
              </a:spcAft>
              <a:buSzPts val="1583"/>
              <a:buChar char="•"/>
            </a:pPr>
            <a:r>
              <a:rPr lang="en-US" sz="1979"/>
              <a:t>As the name suggests, these memos are mainly used for conveying information, such as </a:t>
            </a:r>
            <a:endParaRPr sz="1979"/>
          </a:p>
          <a:p>
            <a:pPr indent="-182880" lvl="0" marL="228600" rtl="0" algn="l">
              <a:lnSpc>
                <a:spcPct val="100000"/>
              </a:lnSpc>
              <a:spcBef>
                <a:spcPts val="1400"/>
              </a:spcBef>
              <a:spcAft>
                <a:spcPts val="0"/>
              </a:spcAft>
              <a:buSzPts val="1583"/>
              <a:buFont typeface="Noto Sans Symbols"/>
              <a:buChar char="◆"/>
            </a:pPr>
            <a:r>
              <a:rPr lang="en-US" sz="1979">
                <a:solidFill>
                  <a:srgbClr val="3399FF"/>
                </a:solidFill>
              </a:rPr>
              <a:t> Memos written to a subordinate </a:t>
            </a:r>
            <a:endParaRPr sz="1979">
              <a:solidFill>
                <a:srgbClr val="3399FF"/>
              </a:solidFill>
            </a:endParaRPr>
          </a:p>
          <a:p>
            <a:pPr indent="-457200" lvl="1" marL="731520" rtl="0" algn="l">
              <a:lnSpc>
                <a:spcPct val="100000"/>
              </a:lnSpc>
              <a:spcBef>
                <a:spcPts val="200"/>
              </a:spcBef>
              <a:spcAft>
                <a:spcPts val="0"/>
              </a:spcAft>
              <a:buSzPts val="1440"/>
              <a:buFont typeface="Corbel"/>
              <a:buAutoNum type="arabicPeriod"/>
            </a:pPr>
            <a:r>
              <a:rPr lang="en-US" sz="1800"/>
              <a:t>to remind </a:t>
            </a:r>
            <a:endParaRPr sz="1800"/>
          </a:p>
          <a:p>
            <a:pPr indent="-457200" lvl="1" marL="731520" rtl="0" algn="l">
              <a:lnSpc>
                <a:spcPct val="100000"/>
              </a:lnSpc>
              <a:spcBef>
                <a:spcPts val="600"/>
              </a:spcBef>
              <a:spcAft>
                <a:spcPts val="0"/>
              </a:spcAft>
              <a:buSzPts val="1440"/>
              <a:buFont typeface="Corbel"/>
              <a:buAutoNum type="arabicPeriod"/>
            </a:pPr>
            <a:r>
              <a:rPr lang="en-US" sz="1800"/>
              <a:t>to announce </a:t>
            </a:r>
            <a:endParaRPr sz="1800"/>
          </a:p>
          <a:p>
            <a:pPr indent="-457200" lvl="1" marL="731520" rtl="0" algn="l">
              <a:lnSpc>
                <a:spcPct val="100000"/>
              </a:lnSpc>
              <a:spcBef>
                <a:spcPts val="600"/>
              </a:spcBef>
              <a:spcAft>
                <a:spcPts val="0"/>
              </a:spcAft>
              <a:buSzPts val="1440"/>
              <a:buFont typeface="Corbel"/>
              <a:buAutoNum type="arabicPeriod"/>
            </a:pPr>
            <a:r>
              <a:rPr lang="en-US" sz="1800"/>
              <a:t>to give instructions </a:t>
            </a:r>
            <a:endParaRPr sz="1800"/>
          </a:p>
          <a:p>
            <a:pPr indent="-457200" lvl="1" marL="731520" rtl="0" algn="l">
              <a:lnSpc>
                <a:spcPct val="100000"/>
              </a:lnSpc>
              <a:spcBef>
                <a:spcPts val="600"/>
              </a:spcBef>
              <a:spcAft>
                <a:spcPts val="0"/>
              </a:spcAft>
              <a:buSzPts val="1440"/>
              <a:buFont typeface="Corbel"/>
              <a:buAutoNum type="arabicPeriod"/>
            </a:pPr>
            <a:r>
              <a:rPr lang="en-US" sz="1800"/>
              <a:t>to explain a policy or procedure </a:t>
            </a:r>
            <a:endParaRPr sz="1800"/>
          </a:p>
          <a:p>
            <a:pPr indent="-182880" lvl="0" marL="228600" rtl="0" algn="l">
              <a:lnSpc>
                <a:spcPct val="100000"/>
              </a:lnSpc>
              <a:spcBef>
                <a:spcPts val="1800"/>
              </a:spcBef>
              <a:spcAft>
                <a:spcPts val="0"/>
              </a:spcAft>
              <a:buSzPts val="1583"/>
              <a:buFont typeface="Noto Sans Symbols"/>
              <a:buChar char="◆"/>
            </a:pPr>
            <a:r>
              <a:rPr lang="en-US" sz="1979">
                <a:solidFill>
                  <a:srgbClr val="3399FF"/>
                </a:solidFill>
              </a:rPr>
              <a:t> Memos written to a peer or superior </a:t>
            </a:r>
            <a:endParaRPr sz="1979">
              <a:solidFill>
                <a:srgbClr val="3399FF"/>
              </a:solidFill>
            </a:endParaRPr>
          </a:p>
          <a:p>
            <a:pPr indent="-457200" lvl="1" marL="731520" rtl="0" algn="l">
              <a:lnSpc>
                <a:spcPct val="100000"/>
              </a:lnSpc>
              <a:spcBef>
                <a:spcPts val="200"/>
              </a:spcBef>
              <a:spcAft>
                <a:spcPts val="0"/>
              </a:spcAft>
              <a:buSzPts val="1440"/>
              <a:buFont typeface="Corbel"/>
              <a:buAutoNum type="arabicPeriod"/>
            </a:pPr>
            <a:r>
              <a:rPr lang="en-US" sz="1800"/>
              <a:t>to make a request or routine recommendation</a:t>
            </a:r>
            <a:endParaRPr sz="1800"/>
          </a:p>
          <a:p>
            <a:pPr indent="-457200" lvl="1" marL="731520" rtl="0" algn="l">
              <a:lnSpc>
                <a:spcPct val="100000"/>
              </a:lnSpc>
              <a:spcBef>
                <a:spcPts val="600"/>
              </a:spcBef>
              <a:spcAft>
                <a:spcPts val="0"/>
              </a:spcAft>
              <a:buSzPts val="1440"/>
              <a:buFont typeface="Corbel"/>
              <a:buAutoNum type="arabicPeriod"/>
            </a:pPr>
            <a:r>
              <a:rPr lang="en-US" sz="1800"/>
              <a:t>to confirm an agreement </a:t>
            </a:r>
            <a:endParaRPr/>
          </a:p>
          <a:p>
            <a:pPr indent="-182880" lvl="0" marL="228600" rtl="0" algn="l">
              <a:lnSpc>
                <a:spcPct val="100000"/>
              </a:lnSpc>
              <a:spcBef>
                <a:spcPts val="1800"/>
              </a:spcBef>
              <a:spcAft>
                <a:spcPts val="0"/>
              </a:spcAft>
              <a:buSzPts val="1583"/>
              <a:buChar char="•"/>
            </a:pPr>
            <a:r>
              <a:rPr lang="en-US" sz="1979"/>
              <a:t>For instance, a memo explaining the new method of maintaining medical records of employees in an organization.</a:t>
            </a:r>
            <a:endParaRPr sz="197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9"/>
          <p:cNvPicPr preferRelativeResize="0"/>
          <p:nvPr/>
        </p:nvPicPr>
        <p:blipFill rotWithShape="1">
          <a:blip r:embed="rId3">
            <a:alphaModFix/>
          </a:blip>
          <a:srcRect b="0" l="0" r="0" t="0"/>
          <a:stretch/>
        </p:blipFill>
        <p:spPr>
          <a:xfrm>
            <a:off x="5137273" y="255450"/>
            <a:ext cx="5935524" cy="6347099"/>
          </a:xfrm>
          <a:prstGeom prst="rect">
            <a:avLst/>
          </a:prstGeom>
          <a:noFill/>
          <a:ln>
            <a:noFill/>
          </a:ln>
        </p:spPr>
      </p:pic>
      <p:sp>
        <p:nvSpPr>
          <p:cNvPr id="351" name="Google Shape;351;p9"/>
          <p:cNvSpPr txBox="1"/>
          <p:nvPr/>
        </p:nvSpPr>
        <p:spPr>
          <a:xfrm>
            <a:off x="1053705" y="2905780"/>
            <a:ext cx="3577827" cy="9296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Corbel"/>
                <a:ea typeface="Corbel"/>
                <a:cs typeface="Corbel"/>
                <a:sym typeface="Corbel"/>
              </a:rPr>
              <a:t>Sample Documentary Memo</a:t>
            </a:r>
            <a:endParaRPr b="0" i="0" sz="2800" u="none" cap="none" strike="noStrike">
              <a:solidFill>
                <a:schemeClr val="accen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2020-12-26T03:35:16Z</dcterms:created>
  <dc:creator>Redmi 8</dc:creator>
</cp:coreProperties>
</file>