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9" roundtripDataSignature="AMtx7mgmwT3uDzLWSKdFoEg+fjWqgYEL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487d43e5a_0_5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487d43e5a_0_5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13487d43e5a_0_5:notes"/>
          <p:cNvSpPr txBox="1"/>
          <p:nvPr>
            <p:ph idx="12" type="sldNum"/>
          </p:nvPr>
        </p:nvSpPr>
        <p:spPr>
          <a:xfrm>
            <a:off x="4021139" y="9720264"/>
            <a:ext cx="3076500" cy="512700"/>
          </a:xfrm>
          <a:prstGeom prst="rect">
            <a:avLst/>
          </a:prstGeom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893296012_0_8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b893296012_0_8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487d43e5a_0_10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487d43e5a_0_10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3487d43e5a_0_10:notes"/>
          <p:cNvSpPr txBox="1"/>
          <p:nvPr>
            <p:ph idx="12" type="sldNum"/>
          </p:nvPr>
        </p:nvSpPr>
        <p:spPr>
          <a:xfrm>
            <a:off x="4021139" y="9720264"/>
            <a:ext cx="3076500" cy="512700"/>
          </a:xfrm>
          <a:prstGeom prst="rect">
            <a:avLst/>
          </a:prstGeom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893296012_0_14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b893296012_0_14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487d43e5a_0_0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487d43e5a_0_0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3487d43e5a_0_0:notes"/>
          <p:cNvSpPr txBox="1"/>
          <p:nvPr>
            <p:ph idx="12" type="sldNum"/>
          </p:nvPr>
        </p:nvSpPr>
        <p:spPr>
          <a:xfrm>
            <a:off x="4021139" y="9720264"/>
            <a:ext cx="3076500" cy="512700"/>
          </a:xfrm>
          <a:prstGeom prst="rect">
            <a:avLst/>
          </a:prstGeom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893296012_0_0:notes"/>
          <p:cNvSpPr/>
          <p:nvPr>
            <p:ph idx="2" type="sldImg"/>
          </p:nvPr>
        </p:nvSpPr>
        <p:spPr>
          <a:xfrm>
            <a:off x="990600" y="766763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gb893296012_0_0:notes"/>
          <p:cNvSpPr txBox="1"/>
          <p:nvPr>
            <p:ph idx="1" type="body"/>
          </p:nvPr>
        </p:nvSpPr>
        <p:spPr>
          <a:xfrm>
            <a:off x="709614" y="4862514"/>
            <a:ext cx="56802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b893296012_0_0:notes"/>
          <p:cNvSpPr txBox="1"/>
          <p:nvPr>
            <p:ph idx="12" type="sldNum"/>
          </p:nvPr>
        </p:nvSpPr>
        <p:spPr>
          <a:xfrm>
            <a:off x="4021139" y="9720264"/>
            <a:ext cx="3076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8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8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0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3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2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8" name="Google Shape;58;p22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9" name="Google Shape;59;p22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5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276A"/>
              </a:buClr>
              <a:buSzPts val="2000"/>
              <a:buFont typeface="Gill Sans"/>
              <a:buNone/>
              <a:defRPr b="0" sz="2000"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F276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F276A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6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472"/>
              <a:buFont typeface="Noto Sans Symbols"/>
              <a:buNone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7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RESUME WRITING: STRUCTURE AND TYPES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3487d43e5a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650" y="711075"/>
            <a:ext cx="8246700" cy="56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893296012_0_8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FUNCTIONAL RÉSUMÉ</a:t>
            </a:r>
            <a:endParaRPr/>
          </a:p>
        </p:txBody>
      </p:sp>
      <p:pic>
        <p:nvPicPr>
          <p:cNvPr id="160" name="Google Shape;160;gb893296012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200" y="729650"/>
            <a:ext cx="6197501" cy="60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COMBINED RÉSUMÉ</a:t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8"/>
              <a:buChar char="◼"/>
            </a:pPr>
            <a:r>
              <a:rPr lang="en-US" sz="1900"/>
              <a:t>It includes elements of both the chronological and functional formats. </a:t>
            </a:r>
            <a:endParaRPr sz="1900"/>
          </a:p>
          <a:p>
            <a:pPr indent="-306000" lvl="0" marL="306000" rtl="0" algn="l">
              <a:lnSpc>
                <a:spcPct val="15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1900"/>
              <a:t>It may be a shorter chronology of job descriptions preceded by a short ‘Skills and Accomplishments’ section (or with a longer summary including a skills list or a list of ‘qualifications’).</a:t>
            </a:r>
            <a:endParaRPr sz="1900"/>
          </a:p>
          <a:p>
            <a:pPr indent="-306000" lvl="0" marL="306000" rtl="0" algn="l">
              <a:lnSpc>
                <a:spcPct val="15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1900"/>
              <a:t>It may be a standard functional résumé with the accomplishments under headings of different jobs held.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3487d43e5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075" y="865200"/>
            <a:ext cx="8054075" cy="560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893296012_0_1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COMBINED RÉSUMÉ</a:t>
            </a:r>
            <a:endParaRPr/>
          </a:p>
        </p:txBody>
      </p:sp>
      <p:pic>
        <p:nvPicPr>
          <p:cNvPr id="178" name="Google Shape;178;gb893296012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8475" y="789825"/>
            <a:ext cx="6041425" cy="593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TYPES</a:t>
            </a:r>
            <a:endParaRPr/>
          </a:p>
        </p:txBody>
      </p:sp>
      <p:pic>
        <p:nvPicPr>
          <p:cNvPr id="184" name="Google Shape;18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760" l="0" r="0" t="0"/>
          <a:stretch/>
        </p:blipFill>
        <p:spPr>
          <a:xfrm>
            <a:off x="21182" y="272387"/>
            <a:ext cx="12170817" cy="61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STRUCTURE</a:t>
            </a:r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16"/>
              <a:buChar char="◼"/>
            </a:pPr>
            <a:r>
              <a:rPr lang="en-US" sz="2300"/>
              <a:t>It can be divided into three major parts—</a:t>
            </a:r>
            <a:endParaRPr sz="2300"/>
          </a:p>
          <a:p>
            <a:pPr indent="-342900" lvl="0" marL="342900" rtl="0" algn="l">
              <a:lnSpc>
                <a:spcPct val="150000"/>
              </a:lnSpc>
              <a:spcBef>
                <a:spcPts val="1060"/>
              </a:spcBef>
              <a:spcAft>
                <a:spcPts val="0"/>
              </a:spcAft>
              <a:buSzPts val="2116"/>
              <a:buFont typeface="Gill Sans"/>
              <a:buAutoNum type="arabicPeriod"/>
            </a:pPr>
            <a:r>
              <a:rPr lang="en-US" sz="2300"/>
              <a:t>the opening, </a:t>
            </a:r>
            <a:endParaRPr sz="2300"/>
          </a:p>
          <a:p>
            <a:pPr indent="-342900" lvl="0" marL="342900" rtl="0" algn="l">
              <a:lnSpc>
                <a:spcPct val="150000"/>
              </a:lnSpc>
              <a:spcBef>
                <a:spcPts val="1060"/>
              </a:spcBef>
              <a:spcAft>
                <a:spcPts val="0"/>
              </a:spcAft>
              <a:buSzPts val="2116"/>
              <a:buFont typeface="Gill Sans"/>
              <a:buAutoNum type="arabicPeriod"/>
            </a:pPr>
            <a:r>
              <a:rPr lang="en-US" sz="2300"/>
              <a:t>the middle and </a:t>
            </a:r>
            <a:endParaRPr sz="2300"/>
          </a:p>
          <a:p>
            <a:pPr indent="-342900" lvl="0" marL="342900" rtl="0" algn="l">
              <a:lnSpc>
                <a:spcPct val="150000"/>
              </a:lnSpc>
              <a:spcBef>
                <a:spcPts val="1060"/>
              </a:spcBef>
              <a:spcAft>
                <a:spcPts val="0"/>
              </a:spcAft>
              <a:buSzPts val="2116"/>
              <a:buFont typeface="Gill Sans"/>
              <a:buAutoNum type="arabicPeriod"/>
            </a:pPr>
            <a:r>
              <a:rPr lang="en-US" sz="2300"/>
              <a:t>the closing</a:t>
            </a:r>
            <a:endParaRPr sz="2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(A) THE BEGINNING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581200" y="1984200"/>
            <a:ext cx="10786200" cy="47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8"/>
              <a:buFont typeface="Gill Sans"/>
              <a:buAutoNum type="arabicPeriod"/>
            </a:pPr>
            <a:r>
              <a:rPr lang="en-US" sz="1900">
                <a:solidFill>
                  <a:srgbClr val="0000FF"/>
                </a:solidFill>
              </a:rPr>
              <a:t>Headline</a:t>
            </a:r>
            <a:r>
              <a:rPr lang="en-US" sz="1900"/>
              <a:t>: Begins with a headline giving: Name, address, e-mail ID, Tel, no., and fax no.</a:t>
            </a:r>
            <a:endParaRPr sz="1900"/>
          </a:p>
          <a:p>
            <a:pPr indent="-342900" lvl="0" marL="342900" rtl="0" algn="l">
              <a:lnSpc>
                <a:spcPct val="150000"/>
              </a:lnSpc>
              <a:spcBef>
                <a:spcPts val="980"/>
              </a:spcBef>
              <a:spcAft>
                <a:spcPts val="0"/>
              </a:spcAft>
              <a:buSzPts val="1748"/>
              <a:buFont typeface="Gill Sans"/>
              <a:buAutoNum type="arabicPeriod"/>
            </a:pPr>
            <a:r>
              <a:rPr lang="en-US" sz="1900">
                <a:solidFill>
                  <a:srgbClr val="0000FF"/>
                </a:solidFill>
              </a:rPr>
              <a:t>Desired Position</a:t>
            </a:r>
            <a:r>
              <a:rPr lang="en-US" sz="1900"/>
              <a:t>: stated</a:t>
            </a:r>
            <a:endParaRPr sz="1900"/>
          </a:p>
          <a:p>
            <a:pPr indent="-342900" lvl="0" marL="342900" rtl="0" algn="l">
              <a:lnSpc>
                <a:spcPct val="150000"/>
              </a:lnSpc>
              <a:spcBef>
                <a:spcPts val="980"/>
              </a:spcBef>
              <a:spcAft>
                <a:spcPts val="0"/>
              </a:spcAft>
              <a:buSzPts val="1748"/>
              <a:buFont typeface="Gill Sans"/>
              <a:buAutoNum type="arabicPeriod"/>
            </a:pPr>
            <a:r>
              <a:rPr lang="en-US" sz="1900">
                <a:solidFill>
                  <a:srgbClr val="0000FF"/>
                </a:solidFill>
              </a:rPr>
              <a:t>Career Objective</a:t>
            </a:r>
            <a:r>
              <a:rPr lang="en-US" sz="1900"/>
              <a:t>: One sentence—statement of career goals—job specific and not vague, need not be in    high-flown English, communicates self-motivation and interest. (for specific/targeted position)</a:t>
            </a:r>
            <a:endParaRPr sz="1900"/>
          </a:p>
          <a:p>
            <a:pPr indent="-293300" lvl="0" marL="306000" rtl="0" algn="l">
              <a:lnSpc>
                <a:spcPct val="150000"/>
              </a:lnSpc>
              <a:spcBef>
                <a:spcPts val="980"/>
              </a:spcBef>
              <a:spcAft>
                <a:spcPts val="0"/>
              </a:spcAft>
              <a:buSzPts val="1548"/>
              <a:buFont typeface="Times New Roman"/>
              <a:buChar char="◼"/>
            </a:pPr>
            <a:r>
              <a:rPr lang="en-US" sz="17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Specimen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: To work on a suitable position in a prestigious Electrical Component Production Set-up, where I can learn with experience, utilize my existing skills and grow in my relevant field, contributing to the development of the organization.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◼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To work with a progressive organization and to contribute the best for organization through my hardworking and sincere approach.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Font typeface="Times New Roman"/>
              <a:buChar char="◼"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Four years of experience as production engineer with thorough understanding of weld technology and design and sound knowledge about trouble-shooting, fool proofing of processes, cost saving through process improvement, and low cost automation.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(B) THE MIDDLE:</a:t>
            </a:r>
            <a:endParaRPr/>
          </a:p>
        </p:txBody>
      </p:sp>
      <p:sp>
        <p:nvSpPr>
          <p:cNvPr id="202" name="Google Shape;202;p12"/>
          <p:cNvSpPr txBox="1"/>
          <p:nvPr>
            <p:ph idx="1" type="body"/>
          </p:nvPr>
        </p:nvSpPr>
        <p:spPr>
          <a:xfrm>
            <a:off x="581192" y="2180496"/>
            <a:ext cx="11029615" cy="4579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b="0" i="0" lang="en-US"/>
              <a:t>This is the functional segment of your document and should be designed very carefully as the major part of your interview deals with the data given here.</a:t>
            </a:r>
            <a:endParaRPr b="0" i="0"/>
          </a:p>
          <a:p>
            <a:pPr indent="0" lvl="0" marL="0" rtl="0" algn="just">
              <a:lnSpc>
                <a:spcPct val="12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i="0" lang="en-US"/>
              <a:t>4. </a:t>
            </a:r>
            <a:r>
              <a:rPr b="0" i="0" lang="en-US">
                <a:solidFill>
                  <a:srgbClr val="0000FF"/>
                </a:solidFill>
              </a:rPr>
              <a:t>Work Experience</a:t>
            </a:r>
            <a:r>
              <a:rPr b="0" i="0" lang="en-US"/>
              <a:t>: Only relevant work experience</a:t>
            </a:r>
            <a:br>
              <a:rPr b="0" i="0" lang="en-US"/>
            </a:br>
            <a:r>
              <a:rPr b="0" i="0" lang="en-US"/>
              <a:t>5. </a:t>
            </a:r>
            <a:r>
              <a:rPr b="0" i="0" lang="en-US">
                <a:solidFill>
                  <a:srgbClr val="0000FF"/>
                </a:solidFill>
              </a:rPr>
              <a:t>Education</a:t>
            </a:r>
            <a:r>
              <a:rPr b="0" i="0" lang="en-US"/>
              <a:t>: Relevant qualifications, trainings, etc., are mentioned. (Highlight your educational details if you are a new job applicant.).</a:t>
            </a:r>
            <a:endParaRPr b="0" i="0"/>
          </a:p>
          <a:p>
            <a:pPr indent="0" lvl="0" marL="0" rtl="0" algn="just">
              <a:lnSpc>
                <a:spcPct val="12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0" i="0" lang="en-US"/>
              <a:t>6.</a:t>
            </a:r>
            <a:r>
              <a:rPr b="0" i="0" lang="en-US">
                <a:solidFill>
                  <a:srgbClr val="0000FF"/>
                </a:solidFill>
              </a:rPr>
              <a:t> Skills and Personality Traits:</a:t>
            </a:r>
            <a:r>
              <a:rPr b="0" i="0" lang="en-US"/>
              <a:t> Only special skills suitable to the targeted position are listed, for example, expertise in a related computer language/data processing/knowledge of foreign languages/interpersonal skills/leadership qualities.</a:t>
            </a:r>
            <a:br>
              <a:rPr b="0" i="0" lang="en-US"/>
            </a:br>
            <a:r>
              <a:rPr b="0" i="0" lang="en-US"/>
              <a:t>7. </a:t>
            </a:r>
            <a:r>
              <a:rPr b="0" i="0" lang="en-US">
                <a:solidFill>
                  <a:srgbClr val="0000FF"/>
                </a:solidFill>
              </a:rPr>
              <a:t>Achievements</a:t>
            </a:r>
            <a:r>
              <a:rPr b="0" i="0" lang="en-US"/>
              <a:t>: Only concerned achievements are listed or those that differentiate you from others and show that you are a go-getter and can take challenges.</a:t>
            </a:r>
            <a:br>
              <a:rPr b="0" i="0" lang="en-US"/>
            </a:br>
            <a:r>
              <a:rPr b="0" i="0" lang="en-US"/>
              <a:t>-- Employers are interested in your work experience, professional skills and achievements as such things give you an edge over the others. Support such information with relevant documents and facts.</a:t>
            </a:r>
            <a:endParaRPr b="0" i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(C) THE CLOSING:</a:t>
            </a:r>
            <a:endParaRPr/>
          </a:p>
        </p:txBody>
      </p:sp>
      <p:sp>
        <p:nvSpPr>
          <p:cNvPr id="208" name="Google Shape;208;p13"/>
          <p:cNvSpPr txBox="1"/>
          <p:nvPr>
            <p:ph idx="1" type="body"/>
          </p:nvPr>
        </p:nvSpPr>
        <p:spPr>
          <a:xfrm>
            <a:off x="581200" y="2180500"/>
            <a:ext cx="105720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/>
              <a:t>8. </a:t>
            </a:r>
            <a:r>
              <a:rPr lang="en-US">
                <a:solidFill>
                  <a:srgbClr val="0000FF"/>
                </a:solidFill>
              </a:rPr>
              <a:t>Activities and Interest</a:t>
            </a:r>
            <a:r>
              <a:rPr lang="en-US"/>
              <a:t>: Extra/co-curricular activities/hobbies, memberships, participation in sports, seminars, exhibitions, quizzes, academic and cultural competitions (only special items briefly and in points)</a:t>
            </a:r>
            <a:br>
              <a:rPr lang="en-US"/>
            </a:br>
            <a:r>
              <a:rPr lang="en-US"/>
              <a:t>9. </a:t>
            </a:r>
            <a:r>
              <a:rPr lang="en-US">
                <a:solidFill>
                  <a:srgbClr val="0000FF"/>
                </a:solidFill>
              </a:rPr>
              <a:t>Personal</a:t>
            </a:r>
            <a:r>
              <a:rPr lang="en-US"/>
              <a:t>: — age, nationality, driving license and passport no., married/unmarried*; children* (optional)</a:t>
            </a:r>
            <a:br>
              <a:rPr lang="en-US"/>
            </a:br>
            <a:r>
              <a:rPr lang="en-US"/>
              <a:t>10. </a:t>
            </a:r>
            <a:r>
              <a:rPr lang="en-US">
                <a:solidFill>
                  <a:srgbClr val="0000FF"/>
                </a:solidFill>
              </a:rPr>
              <a:t>References</a:t>
            </a:r>
            <a:r>
              <a:rPr lang="en-US"/>
              <a:t>: 2–3 names of referees ( holding a responsible position) who can recommend your name for the concerned post. Names, designations, addresses, and telephone nos. should be given.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WHAT IS RÉSUMÉ?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581200" y="2180500"/>
            <a:ext cx="108936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63"/>
              <a:buChar char="◼"/>
            </a:pPr>
            <a:r>
              <a:rPr lang="en-US" sz="1699"/>
              <a:t>Résumé is a French word that means ‘summary’. </a:t>
            </a:r>
            <a:endParaRPr sz="1699"/>
          </a:p>
          <a:p>
            <a:pPr indent="-305435" lvl="0" marL="305435" rtl="0" algn="l">
              <a:lnSpc>
                <a:spcPct val="130000"/>
              </a:lnSpc>
              <a:spcBef>
                <a:spcPts val="940"/>
              </a:spcBef>
              <a:spcAft>
                <a:spcPts val="0"/>
              </a:spcAft>
              <a:buSzPts val="1563"/>
              <a:buChar char="◼"/>
            </a:pPr>
            <a:r>
              <a:rPr lang="en-US" sz="1699"/>
              <a:t>Although in English it is used to refer to ‘an account or a summary of something’, its popular use is limited to mean ‘a brief account of an applicant’s details to procure a job.’ </a:t>
            </a:r>
            <a:endParaRPr/>
          </a:p>
          <a:p>
            <a:pPr indent="-305435" lvl="0" marL="305435" rtl="0" algn="l">
              <a:lnSpc>
                <a:spcPct val="130000"/>
              </a:lnSpc>
              <a:spcBef>
                <a:spcPts val="940"/>
              </a:spcBef>
              <a:spcAft>
                <a:spcPts val="0"/>
              </a:spcAft>
              <a:buSzPts val="1563"/>
              <a:buChar char="◼"/>
            </a:pPr>
            <a:r>
              <a:rPr lang="en-US" sz="1699"/>
              <a:t>‘Résumé’, pronounced as ‘razume’, should not be confused with the word ‘resume’, uttered as ‘rizum’, which distinctly means ‘to begin again’.</a:t>
            </a:r>
            <a:endParaRPr/>
          </a:p>
          <a:p>
            <a:pPr indent="-305435" lvl="0" marL="305435" rtl="0" algn="l">
              <a:lnSpc>
                <a:spcPct val="130000"/>
              </a:lnSpc>
              <a:spcBef>
                <a:spcPts val="940"/>
              </a:spcBef>
              <a:spcAft>
                <a:spcPts val="0"/>
              </a:spcAft>
              <a:buSzPts val="1563"/>
              <a:buChar char="◼"/>
            </a:pPr>
            <a:r>
              <a:rPr lang="en-US" sz="1699"/>
              <a:t>It is the first item that an employer encounters regarding the job seeker to </a:t>
            </a:r>
            <a:r>
              <a:rPr lang="en-US" sz="1699"/>
              <a:t>shortlist</a:t>
            </a:r>
            <a:r>
              <a:rPr lang="en-US" sz="1699"/>
              <a:t> him/her for a job interview. Therefore, the primary aim of a résumé is to get a call for an interview, although securing the job is the ultimate objective.</a:t>
            </a:r>
            <a:endParaRPr sz="1699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581196" y="702150"/>
            <a:ext cx="51210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SPECIMEN OF AN EXPERIENCED APPLICANT</a:t>
            </a:r>
            <a:endParaRPr/>
          </a:p>
        </p:txBody>
      </p:sp>
      <p:pic>
        <p:nvPicPr>
          <p:cNvPr id="214" name="Google Shape;21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5525" y="866875"/>
            <a:ext cx="5432400" cy="59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500" y="1930600"/>
            <a:ext cx="4516350" cy="29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RÉSUMÉ FOR A FRESH APPLICANT</a:t>
            </a:r>
            <a:endParaRPr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581200" y="2180500"/>
            <a:ext cx="107193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In the absence of experience, employers would be more interested in aspects such as training, projects,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education, skills and achievements. The layout of the Résumé for a new candidate is not much different.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 sz="1800"/>
              <a:t>However, there is a difference in approach and may vary in its presentation.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RÉSUMÉ FOR A FRESH APPLICANT</a:t>
            </a:r>
            <a:endParaRPr/>
          </a:p>
        </p:txBody>
      </p:sp>
      <p:sp>
        <p:nvSpPr>
          <p:cNvPr id="227" name="Google Shape;227;p16"/>
          <p:cNvSpPr txBox="1"/>
          <p:nvPr>
            <p:ph idx="1" type="body"/>
          </p:nvPr>
        </p:nvSpPr>
        <p:spPr>
          <a:xfrm>
            <a:off x="581200" y="2180500"/>
            <a:ext cx="9192300" cy="46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(a)</a:t>
            </a:r>
            <a:r>
              <a:rPr lang="en-US" sz="1699">
                <a:solidFill>
                  <a:srgbClr val="0000FF"/>
                </a:solidFill>
              </a:rPr>
              <a:t> Career Objective: </a:t>
            </a:r>
            <a:r>
              <a:rPr lang="en-US" sz="1699"/>
              <a:t>Express your broad career goals, type of task you would like to do and 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 willingness to learn.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(b) </a:t>
            </a:r>
            <a:r>
              <a:rPr lang="en-US" sz="1699">
                <a:solidFill>
                  <a:srgbClr val="0000FF"/>
                </a:solidFill>
              </a:rPr>
              <a:t>Training: </a:t>
            </a:r>
            <a:r>
              <a:rPr lang="en-US" sz="1699"/>
              <a:t>Mention about your training highlighting the training field and what you have gained 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from it. Use sentences such as ‘Received three months training, at …, from … to …, in the field of ….’ 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Gained knowledge on ….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(c) </a:t>
            </a:r>
            <a:r>
              <a:rPr lang="en-US" sz="1699">
                <a:solidFill>
                  <a:srgbClr val="0000FF"/>
                </a:solidFill>
              </a:rPr>
              <a:t>Education: </a:t>
            </a:r>
            <a:r>
              <a:rPr lang="en-US" sz="1699"/>
              <a:t>Provide this information in a little detail, that is, starting from the current; you may 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go back to matriculation.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(d) </a:t>
            </a:r>
            <a:r>
              <a:rPr lang="en-US" sz="1699">
                <a:solidFill>
                  <a:srgbClr val="0000FF"/>
                </a:solidFill>
              </a:rPr>
              <a:t>Skills and Strengths</a:t>
            </a:r>
            <a:r>
              <a:rPr lang="en-US" sz="1699"/>
              <a:t>: At this stage as you cannot be very specific, mention your general 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capabilities and traits relevant to the position, for example, proficient in C++, Excel, Java and MAT 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Lab/very good at maths and English/logical reasoning/ability to co-relate theory with practical/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communication skills/leadership qualities/problem solving skills/keen to learn and so on.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(e) </a:t>
            </a:r>
            <a:r>
              <a:rPr lang="en-US" sz="1699">
                <a:solidFill>
                  <a:srgbClr val="0000FF"/>
                </a:solidFill>
              </a:rPr>
              <a:t>Achievements</a:t>
            </a:r>
            <a:r>
              <a:rPr lang="en-US" sz="1699"/>
              <a:t>, </a:t>
            </a:r>
            <a:r>
              <a:rPr lang="en-US" sz="1699">
                <a:solidFill>
                  <a:srgbClr val="0000FF"/>
                </a:solidFill>
              </a:rPr>
              <a:t>Activities and Interests:</a:t>
            </a:r>
            <a:r>
              <a:rPr lang="en-US" sz="1699"/>
              <a:t> These should be emphasized as companies 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want people who are all rounders, self-motivated, have a positive attitude and are eager to take </a:t>
            </a:r>
            <a:endParaRPr sz="1699"/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SzPts val="1563"/>
              <a:buNone/>
            </a:pPr>
            <a:r>
              <a:rPr lang="en-US" sz="1699"/>
              <a:t>challenges.</a:t>
            </a:r>
            <a:endParaRPr sz="169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HOW DOES IT DIFFER FROM A CV?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581200" y="1879700"/>
            <a:ext cx="10665600" cy="4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8"/>
              <a:buChar char="◼"/>
            </a:pPr>
            <a:r>
              <a:rPr lang="en-US" sz="1900"/>
              <a:t>CV is a traditional method of presenting personal data, while résumé evolved much later. </a:t>
            </a:r>
            <a:endParaRPr sz="1900"/>
          </a:p>
          <a:p>
            <a:pPr indent="-306000" lvl="0" marL="30600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1900"/>
              <a:t>A résumé is normally used for seeking employment in business, finance and HR fields, especially in the private sector, whereas a CV is helpful while applying for academic, scientific, research, medical, university, fellowship and other educational positions.</a:t>
            </a:r>
            <a:br>
              <a:rPr lang="en-US" sz="1900"/>
            </a:br>
            <a:endParaRPr sz="1900"/>
          </a:p>
          <a:p>
            <a:pPr indent="-306000" lvl="0" marL="30600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1900"/>
              <a:t>A résumé is brief and concise—not more than a page or two. A CV is a longer version, a more detailed synopsis, extending up to four to five pages, perhaps more, in case annexure is attached.</a:t>
            </a:r>
            <a:br>
              <a:rPr lang="en-US" sz="1900"/>
            </a:br>
            <a:endParaRPr sz="1900"/>
          </a:p>
          <a:p>
            <a:pPr indent="-306000" lvl="0" marL="30600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1900"/>
              <a:t>By and large, a résumé has a </a:t>
            </a:r>
            <a:r>
              <a:rPr lang="en-US" sz="1900"/>
              <a:t>freestyle</a:t>
            </a:r>
            <a:r>
              <a:rPr lang="en-US" sz="1900"/>
              <a:t> and customarily enumerates a candidate’s data in reverse chronological order, while a CV conveys chronologically arranged information.</a:t>
            </a:r>
            <a:br>
              <a:rPr lang="en-US" sz="1900"/>
            </a:br>
            <a:endParaRPr sz="1900"/>
          </a:p>
          <a:p>
            <a:pPr indent="-306000" lvl="0" marL="306000" rtl="0" algn="just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Char char="◼"/>
            </a:pPr>
            <a:r>
              <a:rPr lang="en-US" sz="1900"/>
              <a:t>A résumé highlights only the relevant credentials, while a CV provides a comprehensive summary of an applicant’s personal, educational and career details.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ATTRIBUTES OF A GOOD RÉSUMÉ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581192" y="2180496"/>
            <a:ext cx="11029615" cy="4489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8"/>
              <a:buNone/>
            </a:pPr>
            <a:r>
              <a:rPr lang="en-US" sz="1900"/>
              <a:t>A good résumé has the following major attributes: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None/>
            </a:pPr>
            <a:r>
              <a:rPr lang="en-US" sz="1900"/>
              <a:t>➙ Designed for a specific post, arouses interest in the reader.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None/>
            </a:pPr>
            <a:r>
              <a:rPr lang="en-US" sz="1900"/>
              <a:t>➙ Well displayed with proper formatting, spacing and sufficient white space.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None/>
            </a:pPr>
            <a:r>
              <a:rPr lang="en-US" sz="1900"/>
              <a:t>➙ Factual, correct and complete.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None/>
            </a:pPr>
            <a:r>
              <a:rPr lang="en-US" sz="1900"/>
              <a:t>➙ Information is categorized under headings and columns.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None/>
            </a:pPr>
            <a:r>
              <a:rPr lang="en-US" sz="1900"/>
              <a:t>➙ Uses appropriate concise style rather than using ‘I’ repeatedly.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None/>
            </a:pPr>
            <a:r>
              <a:rPr lang="en-US" sz="1900"/>
              <a:t>➙ Coherent, uniform and brief in presentation (preferably not more than one to two pages).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None/>
            </a:pPr>
            <a:r>
              <a:rPr lang="en-US" sz="1900"/>
              <a:t>➙ Does not make overstated assertions.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None/>
            </a:pPr>
            <a:r>
              <a:rPr lang="en-US" sz="1900"/>
              <a:t>➙ Highlights relevant areas starting from the recent ones.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SzPts val="1748"/>
              <a:buNone/>
            </a:pPr>
            <a:r>
              <a:rPr lang="en-US" sz="1900"/>
              <a:t>➙ Uses right words, grammar, spelling and punctuation.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</a:pPr>
            <a:r>
              <a:rPr lang="en-US"/>
              <a:t>TYPES: CHRONOLOGICAL, FUNCTIONAL AND COMBINATION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CHRONOLOGICAL RÉSUMÉ</a:t>
            </a:r>
            <a:endParaRPr/>
          </a:p>
        </p:txBody>
      </p:sp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581193" y="2228003"/>
            <a:ext cx="10669505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This is the most commonly used format. </a:t>
            </a:r>
            <a:endParaRPr sz="2200"/>
          </a:p>
          <a:p>
            <a:pPr indent="-306000" lvl="0" marL="306000" rtl="0" algn="l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It gives the data in a reverse chronological order, as the employers today are more interested in your recent achievements. </a:t>
            </a:r>
            <a:endParaRPr sz="2200"/>
          </a:p>
          <a:p>
            <a:pPr indent="-306000" lvl="0" marL="306000" rtl="0" algn="l">
              <a:lnSpc>
                <a:spcPct val="150000"/>
              </a:lnSpc>
              <a:spcBef>
                <a:spcPts val="1040"/>
              </a:spcBef>
              <a:spcAft>
                <a:spcPts val="0"/>
              </a:spcAft>
              <a:buSzPts val="2024"/>
              <a:buChar char="◼"/>
            </a:pPr>
            <a:r>
              <a:rPr lang="en-US" sz="2200"/>
              <a:t>Such résumés go well for both a fresher and a beginner.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13487d43e5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713" y="606825"/>
            <a:ext cx="7994576" cy="56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893296012_0_0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CHRONOLOGICAL RÉSUMÉ</a:t>
            </a:r>
            <a:endParaRPr/>
          </a:p>
        </p:txBody>
      </p:sp>
      <p:pic>
        <p:nvPicPr>
          <p:cNvPr id="142" name="Google Shape;142;gb89329601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3625" y="729650"/>
            <a:ext cx="6106700" cy="60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FUNCTIONAL RÉSUMÉ</a:t>
            </a:r>
            <a:endParaRPr/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581193" y="2228003"/>
            <a:ext cx="1083440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This is basically a skill profile that is used to focus on abilities that are specific to the type of position sought for. </a:t>
            </a:r>
            <a:endParaRPr sz="2000"/>
          </a:p>
          <a:p>
            <a:pPr indent="-306000" lvl="0" marL="306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These résumés present details skill wise. </a:t>
            </a:r>
            <a:endParaRPr sz="2000"/>
          </a:p>
          <a:p>
            <a:pPr indent="-306000" lvl="0" marL="306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lang="en-US" sz="2000"/>
              <a:t>They are suitable for those who want to change their career, have a wide work experience or are applying for jobs that require clearly defined profile and personality traits.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2020-12-14T12:11:45Z</dcterms:created>
  <dc:creator>Bhagirath Khuman</dc:creator>
</cp:coreProperties>
</file>